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3" r:id="rId10"/>
    <p:sldId id="266" r:id="rId11"/>
    <p:sldId id="270" r:id="rId12"/>
    <p:sldId id="267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1" clrIdx="0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EEFD44-A6B0-4E28-8DD1-B2C29509B6CC}" v="348" dt="2021-10-19T05:34:35.4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06" autoAdjust="0"/>
    <p:restoredTop sz="94660"/>
  </p:normalViewPr>
  <p:slideViewPr>
    <p:cSldViewPr snapToGrid="0">
      <p:cViewPr varScale="1">
        <p:scale>
          <a:sx n="86" d="100"/>
          <a:sy n="86" d="100"/>
        </p:scale>
        <p:origin x="76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553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57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2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40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367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5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940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09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349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77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21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85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7BD32-CB9D-45BE-8C05-FF17DF062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584" y="51974"/>
            <a:ext cx="10974887" cy="1346439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ea typeface="+mj-lt"/>
                <a:cs typeface="+mj-lt"/>
              </a:rPr>
              <a:t>    Государственное автономное профессиональное образовательное учреждения "Краснокаменский горнопромышленный техникум"</a:t>
            </a:r>
            <a:endParaRPr lang="ru-RU" sz="2400" dirty="0"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431CB5-686A-4EE0-8944-B1F3721CB8DC}"/>
              </a:ext>
            </a:extLst>
          </p:cNvPr>
          <p:cNvSpPr txBox="1"/>
          <p:nvPr/>
        </p:nvSpPr>
        <p:spPr>
          <a:xfrm>
            <a:off x="131527" y="3013501"/>
            <a:ext cx="1198114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/>
              <a:t>Презентация на тему:</a:t>
            </a:r>
          </a:p>
          <a:p>
            <a:pPr algn="ctr"/>
            <a:r>
              <a:rPr lang="ru-RU" sz="2400" dirty="0"/>
              <a:t>«Обогатитель полезных ископаемых – машинист мельниц, дробильщик»</a:t>
            </a:r>
            <a:endParaRPr lang="en-US" sz="2400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6F3723-C250-448A-99FA-C966AD668340}"/>
              </a:ext>
            </a:extLst>
          </p:cNvPr>
          <p:cNvSpPr txBox="1"/>
          <p:nvPr/>
        </p:nvSpPr>
        <p:spPr>
          <a:xfrm>
            <a:off x="8549196" y="5382016"/>
            <a:ext cx="35634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/>
              <a:t>Выполнила студентка 39 группы: </a:t>
            </a:r>
            <a:endParaRPr lang="en-US" dirty="0"/>
          </a:p>
          <a:p>
            <a:r>
              <a:rPr lang="en-US" dirty="0" err="1">
                <a:cs typeface="Calibri"/>
              </a:rPr>
              <a:t>Тюкавкина</a:t>
            </a:r>
            <a:r>
              <a:rPr lang="en-US" dirty="0">
                <a:cs typeface="Calibri"/>
              </a:rPr>
              <a:t> А.Ю</a:t>
            </a:r>
            <a:endParaRPr lang="ru-RU" dirty="0">
              <a:cs typeface="Calibri"/>
            </a:endParaRPr>
          </a:p>
          <a:p>
            <a:r>
              <a:rPr lang="ru-RU" dirty="0">
                <a:cs typeface="Calibri"/>
              </a:rPr>
              <a:t>Преподаватель: Пономарева Н.С.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07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65CE4-BC44-494A-BDC0-E3D7A15DB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366" y="543070"/>
            <a:ext cx="6870954" cy="1675626"/>
          </a:xfrm>
        </p:spPr>
        <p:txBody>
          <a:bodyPr>
            <a:normAutofit/>
          </a:bodyPr>
          <a:lstStyle/>
          <a:p>
            <a:r>
              <a:rPr lang="ru-RU" sz="4000"/>
              <a:t>Характеристика работ: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B34CA5-B999-4AA3-883E-A7995BD86F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45" r="3" b="11636"/>
          <a:stretch/>
        </p:blipFill>
        <p:spPr>
          <a:xfrm>
            <a:off x="20" y="1"/>
            <a:ext cx="4187091" cy="21643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5E4425-94A2-42F6-A7CF-170768B78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94" r="3" b="3369"/>
          <a:stretch/>
        </p:blipFill>
        <p:spPr>
          <a:xfrm>
            <a:off x="20" y="2342320"/>
            <a:ext cx="4187091" cy="21643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966C04-16ED-414E-B318-C29AD9561D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17" r="3" b="11755"/>
          <a:stretch/>
        </p:blipFill>
        <p:spPr>
          <a:xfrm>
            <a:off x="20" y="4693680"/>
            <a:ext cx="4187091" cy="216432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1EADCD9-70DA-48B6-8223-51CF049FA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188" y="1710789"/>
            <a:ext cx="7518132" cy="44254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000" dirty="0"/>
              <a:t>  </a:t>
            </a:r>
            <a:r>
              <a:rPr lang="ru-RU" sz="2400" dirty="0"/>
              <a:t> Ведение технологического процесса сухого или мокрого помола химического и минерального сырья, полупродуктов, продуктов на мельничных агрегатах различных систем: молотковых, шаровых, кольцевых, дисковых, </a:t>
            </a:r>
            <a:r>
              <a:rPr lang="ru-RU" sz="2400" dirty="0" err="1"/>
              <a:t>роликомаятниковых</a:t>
            </a:r>
            <a:r>
              <a:rPr lang="ru-RU" sz="2400" dirty="0"/>
              <a:t>, вальцовых, стержневых, трубчатых, коллоидных с дроблением, сепарацией, рассевом, смешиванием или ведение процесса помола на специальных мельницах </a:t>
            </a:r>
            <a:r>
              <a:rPr lang="ru-RU" sz="2400" dirty="0" err="1"/>
              <a:t>взрыво</a:t>
            </a:r>
            <a:r>
              <a:rPr lang="ru-RU" sz="2400" dirty="0"/>
              <a:t>- и огнеопасных продуктов, ядохимикатов, ультрамарина, керамических красителей, коллоидно-графитовых препаратов под руководством машиниста мельниц более высокой квалификации. </a:t>
            </a:r>
            <a:endParaRPr lang="ru-RU" sz="2400" dirty="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57424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9F634F-C74D-4AEF-990F-C3F80996B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Составление смеси по заданной рецептуре.</a:t>
            </a:r>
            <a:endParaRPr lang="en-US" dirty="0">
              <a:ea typeface="+mn-lt"/>
              <a:cs typeface="+mn-lt"/>
            </a:endParaRPr>
          </a:p>
          <a:p>
            <a:r>
              <a:rPr lang="ru-RU" dirty="0">
                <a:ea typeface="+mn-lt"/>
                <a:cs typeface="+mn-lt"/>
              </a:rPr>
              <a:t>Контроль загрузки материалов, степени и качества помола, нагрузки механизмов, работы мельничных агрегатов и гарнитур. </a:t>
            </a:r>
            <a:endParaRPr lang="en-US" dirty="0">
              <a:ea typeface="+mn-lt"/>
              <a:cs typeface="+mn-lt"/>
            </a:endParaRPr>
          </a:p>
          <a:p>
            <a:pPr marL="457200" indent="-457200">
              <a:buAutoNum type="arabicPeriod"/>
            </a:pPr>
            <a:endParaRPr lang="ru-RU" dirty="0">
              <a:ea typeface="+mn-lt"/>
              <a:cs typeface="+mn-lt"/>
            </a:endParaRPr>
          </a:p>
          <a:p>
            <a:pPr marL="0" indent="0">
              <a:buNone/>
            </a:pPr>
            <a:endParaRPr lang="ru-RU" dirty="0">
              <a:cs typeface="Calibri" panose="020F0502020204030204"/>
            </a:endParaRPr>
          </a:p>
        </p:txBody>
      </p:sp>
      <p:pic>
        <p:nvPicPr>
          <p:cNvPr id="5" name="Рисунок 5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7C0B524-AB76-4E51-BDEA-513E972B9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199" y="329183"/>
            <a:ext cx="2975497" cy="3429969"/>
          </a:xfrm>
          <a:prstGeom prst="rect">
            <a:avLst/>
          </a:prstGeom>
        </p:spPr>
      </p:pic>
      <p:pic>
        <p:nvPicPr>
          <p:cNvPr id="4" name="Рисунок 4" descr="Изображение выглядит как человек, готовится&#10;&#10;Автоматически созданное описание">
            <a:extLst>
              <a:ext uri="{FF2B5EF4-FFF2-40B4-BE49-F238E27FC236}">
                <a16:creationId xmlns:a16="http://schemas.microsoft.com/office/drawing/2014/main" id="{8719E027-8CB2-4BF0-82D6-D165DE9A9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634" y="4079193"/>
            <a:ext cx="2720340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64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BF7942-F5A9-4492-99A6-F58BEDB18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ru-RU" sz="6100"/>
              <a:t>Характеристика работ: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20AEB5-1BCF-42C8-8307-6E28B4C75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16" y="2508296"/>
            <a:ext cx="7646137" cy="40162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ru-RU" sz="2000"/>
          </a:p>
          <a:p>
            <a:pPr>
              <a:buFont typeface="Arial" panose="020F0302020204030204"/>
              <a:buChar char="•"/>
            </a:pPr>
            <a:r>
              <a:rPr lang="ru-RU" sz="2400" dirty="0"/>
              <a:t>Предупреждение отклонений технологических параметров от заданного технологического режима и устранение возникших отклонений. </a:t>
            </a:r>
            <a:endParaRPr lang="ru-RU" sz="2400">
              <a:cs typeface="Calibri" panose="020F0502020204030204"/>
            </a:endParaRPr>
          </a:p>
          <a:p>
            <a:pPr>
              <a:buFont typeface="Arial" panose="020F0302020204030204"/>
              <a:buChar char="•"/>
            </a:pPr>
            <a:r>
              <a:rPr lang="ru-RU" sz="2400" dirty="0"/>
              <a:t>Маркировка и учет готовой продукции. </a:t>
            </a:r>
            <a:endParaRPr lang="ru-RU" sz="2400">
              <a:cs typeface="Calibri" panose="020F0502020204030204"/>
            </a:endParaRPr>
          </a:p>
          <a:p>
            <a:pPr>
              <a:buFont typeface="Arial" panose="020F0302020204030204"/>
              <a:buChar char="•"/>
            </a:pPr>
            <a:r>
              <a:rPr lang="ru-RU" sz="2400" dirty="0"/>
              <a:t>При необходимости - взвешивание и упаковка размолотого продукта. </a:t>
            </a:r>
            <a:endParaRPr lang="ru-RU" sz="2400">
              <a:cs typeface="Calibri" panose="020F0502020204030204"/>
            </a:endParaRPr>
          </a:p>
          <a:p>
            <a:pPr>
              <a:buFont typeface="Arial" panose="020F0302020204030204"/>
              <a:buChar char="•"/>
            </a:pPr>
            <a:r>
              <a:rPr lang="ru-RU" sz="2400" dirty="0"/>
              <a:t>Выявление и устранение неисправностей в работе обслуживаемого оборудования, подготовка его к ремонту.</a:t>
            </a:r>
            <a:endParaRPr lang="ru-RU" sz="2400">
              <a:cs typeface="Calibri" panose="020F0502020204030204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904275-B1B6-4000-8398-F5DF03DB2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79" r="1" b="1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985301-6EEA-4493-8796-1F6BBCAB7E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3747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  <p:sp>
        <p:nvSpPr>
          <p:cNvPr id="6" name="AutoShape 2" descr="https://kamensk-uralskiy.ru/uploads/filemanager/0c/ff/0cff79a64fd4c0a7ac30aa8e8e16ce8e940e2ee2dee9e7b80b751b9ef18c0dedd.jpg">
            <a:extLst>
              <a:ext uri="{FF2B5EF4-FFF2-40B4-BE49-F238E27FC236}">
                <a16:creationId xmlns:a16="http://schemas.microsoft.com/office/drawing/2014/main" id="{366FED4E-DCA9-4646-BA26-48ADA723D4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551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EA9AF-C564-4D64-B7E9-AEF40918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ru-RU" sz="3000"/>
              <a:t>Рабочий с должностью машинист мельниц должен знать и применять в своей деятельности ряд таких правил. Вот профессиональные знания, которые должен знать работник: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A6DDB6-3877-4D95-B27F-940652D1C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21" y="2092192"/>
            <a:ext cx="7778262" cy="444276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/>
              <a:t>Технологический процесс помола; </a:t>
            </a:r>
            <a:endParaRPr lang="ru-RU" sz="240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Схему обслуживаемого участка, его арматуры и коммуникаций; </a:t>
            </a:r>
            <a:endParaRPr lang="ru-RU" sz="240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Устройство, принцип работы обслуживаемого оборудования; </a:t>
            </a:r>
            <a:endParaRPr lang="ru-RU" sz="240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Правила пользования применяемыми контрольно-измерительными приборами; </a:t>
            </a:r>
            <a:endParaRPr lang="ru-RU" sz="240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Технологический режим процесса помола и правила его регулирования; </a:t>
            </a:r>
            <a:endParaRPr lang="ru-RU" sz="240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Физико-химические и технологические свойства перерабатываемых продуктов; </a:t>
            </a:r>
            <a:endParaRPr lang="ru-RU" sz="240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Правила отбора проб.</a:t>
            </a:r>
            <a:endParaRPr lang="ru-RU" sz="2400">
              <a:cs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1B0B59-4CA4-4A4B-B565-8C94EA06F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0085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61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8FF88A3-8EBC-4142-8CC2-EBE257ED6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644045-926A-4A2B-B618-266F91EABB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3017"/>
          <a:stretch/>
        </p:blipFill>
        <p:spPr>
          <a:xfrm>
            <a:off x="3" y="10"/>
            <a:ext cx="12191997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7D8A815-1B1F-4DB5-A03C-F4987CF0C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327777" y="343106"/>
            <a:ext cx="1692092" cy="1852591"/>
            <a:chOff x="790870" y="911082"/>
            <a:chExt cx="2191635" cy="2442764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61388EF-B4CE-4326-979A-2F53CED60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0870" y="2245586"/>
              <a:ext cx="1262906" cy="1108260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3A25547-9075-4BDB-8F46-BA09E76AA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3975" y="911082"/>
              <a:ext cx="2048530" cy="1797684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noFill/>
            <a:ln w="63500" cap="flat">
              <a:solidFill>
                <a:schemeClr val="tx1">
                  <a:alpha val="6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D917FAD-3240-4D3F-91A0-9571F75DC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62936" y="1825453"/>
              <a:ext cx="799094" cy="701243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tx1">
                <a:alpha val="6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8F45A1-1312-4013-9D79-F572023ED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5594" y="2459810"/>
            <a:ext cx="9484235" cy="30527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400" b="1" dirty="0"/>
              <a:t>   </a:t>
            </a:r>
            <a:r>
              <a:rPr lang="ru-RU" sz="3200" b="1" dirty="0"/>
              <a:t>Обогащение полезных ископаемых</a:t>
            </a:r>
            <a:r>
              <a:rPr lang="ru-RU" sz="3200" dirty="0"/>
              <a:t> — совокупность методов и процессов первичной обработки минерального сырья, имеющая своей целью отделение всех ценных минералов от пустой породы, а также взаимное разделение ценных минералов.</a:t>
            </a:r>
            <a:endParaRPr lang="ru-RU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0589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E54C35-942A-46A2-B6C4-5D131FD88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21" y="2092192"/>
            <a:ext cx="7277222" cy="4087858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ru-RU" sz="2200" dirty="0"/>
              <a:t>   </a:t>
            </a:r>
            <a:r>
              <a:rPr lang="ru-RU" sz="3200" dirty="0"/>
              <a:t>Если вы когда-нибудь задумывались о работе в горной промышленности, то наверняка слышали о разнообразии профессий связанных с этим нелегким производством. К одним из увлекательных в этом деле специальностей можно отнести работу дробильщиком и машинист мельниц. Данные должности можно встретить на дробильно-обогатительных фабриках.</a:t>
            </a:r>
            <a:endParaRPr lang="ru-RU" sz="3200">
              <a:cs typeface="Calibri"/>
            </a:endParaRPr>
          </a:p>
          <a:p>
            <a:endParaRPr lang="ru-RU" sz="2200"/>
          </a:p>
          <a:p>
            <a:endParaRPr lang="ru-RU" sz="22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640C64-F99B-4231-AA52-205184E304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27" r="13261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04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58CBA-15B0-4791-A496-F0E845CC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ru-RU" sz="6100"/>
              <a:t>Общие положения дробильщика: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FD3985-3AAC-4241-8964-36729E984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Дробильщик</a:t>
            </a:r>
            <a:r>
              <a:rPr lang="ru-RU" sz="2400" dirty="0"/>
              <a:t> – это лицо, которое относится к рабочей категории.</a:t>
            </a:r>
            <a:endParaRPr lang="ru-RU" sz="2400" dirty="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Для того, чтобы получить должность дробильщика, необходимо средне-специальное образование или начальное-профессиональное, а также нужно пройти специальную подготовку и отработать на предприятии не менее одного года.</a:t>
            </a:r>
            <a:endParaRPr lang="ru-RU" sz="2400" dirty="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Директор организации имеет право принимать и освобождать человека от этой должности.</a:t>
            </a:r>
            <a:endParaRPr lang="ru-RU" sz="2400" dirty="0">
              <a:cs typeface="Calibri"/>
            </a:endParaRPr>
          </a:p>
          <a:p>
            <a:endParaRPr lang="ru-RU" sz="2400" dirty="0">
              <a:cs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3B0BDA-AFCC-4100-A745-2C8795649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87" r="6557" b="2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BE4768-7150-46F8-AE9D-719EA1E4F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20" r="3" b="3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1402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7E2ED6-2ED9-4111-8FB4-8A7CB28D9D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8435" b="729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0CF41-237A-46AB-9606-50EE342A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ru-RU" sz="2800">
                <a:solidFill>
                  <a:srgbClr val="FFFFFF"/>
                </a:solidFill>
              </a:rPr>
              <a:t>Рабочий с должностью дробильщика должен знать и применять в своей деятельности ряд таких правил. Вот профессиональные знания, которые должен знать работник: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F86FFC-3EA1-4C0A-A263-1E08614CA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3105" y="1222437"/>
            <a:ext cx="7164301" cy="472627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</a:rPr>
              <a:t>Устройство и принцип работы (дробилок, грохотов, копров, дезинтеграторов, аспирационных и транспортных устройств). Вспомогательное оборудование (сушилки, сортировки, элеваторы, пилоны и т.д.);</a:t>
            </a:r>
            <a:endParaRPr lang="ru-RU" sz="2400" dirty="0">
              <a:solidFill>
                <a:srgbClr val="FFFFFF"/>
              </a:solidFill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</a:rPr>
              <a:t>Систему подачи выпускаемой продукции в дробилку;</a:t>
            </a:r>
            <a:endParaRPr lang="ru-RU" sz="2400" dirty="0">
              <a:solidFill>
                <a:srgbClr val="FFFFFF"/>
              </a:solidFill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</a:rPr>
              <a:t>Физическое свойство и требования, предъявляемые к качеству сырья;</a:t>
            </a:r>
            <a:endParaRPr lang="ru-RU" sz="2400" dirty="0">
              <a:solidFill>
                <a:srgbClr val="FFFFFF"/>
              </a:solidFill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</a:rPr>
              <a:t>Принцип действия пусковой аппаратуры, средства автоматизации и предупреждающие сигнализации;</a:t>
            </a:r>
            <a:endParaRPr lang="ru-RU" sz="2400" dirty="0">
              <a:solidFill>
                <a:srgbClr val="FFFFFF"/>
              </a:solidFill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</a:rPr>
              <a:t>Правила при загрузке дробилок материалами;</a:t>
            </a:r>
            <a:endParaRPr lang="ru-RU" sz="2400" dirty="0">
              <a:solidFill>
                <a:srgbClr val="FFFFFF"/>
              </a:solidFill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</a:rPr>
              <a:t>Возможные причины неисправностей и способы для их устранения;</a:t>
            </a:r>
            <a:endParaRPr lang="ru-RU" sz="2400" dirty="0">
              <a:solidFill>
                <a:srgbClr val="FFFFFF"/>
              </a:solidFill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</a:rPr>
              <a:t>Меры выхода готовой продукции и отходов;</a:t>
            </a:r>
            <a:endParaRPr lang="ru-RU" sz="2400" dirty="0">
              <a:solidFill>
                <a:srgbClr val="FFFFFF"/>
              </a:solidFill>
              <a:cs typeface="Calibri"/>
            </a:endParaRPr>
          </a:p>
          <a:p>
            <a:endParaRPr lang="ru-RU" sz="24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40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5509DB-0525-4E19-8BA4-8265101FF2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A2F5F-DE24-46EA-88A9-A135D92FA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ru-RU" sz="3800">
                <a:ln w="22225">
                  <a:solidFill>
                    <a:srgbClr val="FFFFFF"/>
                  </a:solidFill>
                </a:ln>
                <a:noFill/>
              </a:rPr>
              <a:t>Рабочий с должностью дробильщика должен знать и применять в своей деятельности ряд таких правил. Вот профессиональные знания, которые должен знать работник: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A05677-A983-4265-A997-EFC8E0699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41" y="1065862"/>
            <a:ext cx="4517618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FFFFFF"/>
                </a:solidFill>
              </a:rPr>
              <a:t>1</a:t>
            </a:r>
            <a:r>
              <a:rPr lang="ru-RU" sz="2400" dirty="0">
                <a:solidFill>
                  <a:srgbClr val="FFFFFF"/>
                </a:solidFill>
              </a:rPr>
              <a:t> Допустимые потери;</a:t>
            </a:r>
            <a:endParaRPr lang="ru-RU" sz="2400">
              <a:cs typeface="Calibri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FFFFFF"/>
                </a:solidFill>
              </a:rPr>
              <a:t>2 Классификацию смазочных материалов;</a:t>
            </a:r>
            <a:endParaRPr lang="ru-RU" sz="240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FFFFFF"/>
                </a:solidFill>
              </a:rPr>
              <a:t> 3 Точки смазки обслуживаемого оборудования;</a:t>
            </a:r>
            <a:endParaRPr lang="ru-RU" sz="240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FFFFFF"/>
                </a:solidFill>
              </a:rPr>
              <a:t>4 Последовательность запуска и остановки машин;</a:t>
            </a:r>
            <a:endParaRPr lang="ru-RU" sz="240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FFFFFF"/>
                </a:solidFill>
              </a:rPr>
              <a:t>5 Методы борьбы с запыленностью на рабочем месте;</a:t>
            </a:r>
            <a:endParaRPr lang="ru-RU" sz="240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FFFFFF"/>
                </a:solidFill>
              </a:rPr>
              <a:t>6 Минимальные азы слесарного дела.</a:t>
            </a:r>
            <a:endParaRPr lang="ru-RU" sz="2400">
              <a:solidFill>
                <a:srgbClr val="FFFFFF"/>
              </a:solidFill>
              <a:cs typeface="Calibri" panose="020F0502020204030204"/>
            </a:endParaRPr>
          </a:p>
          <a:p>
            <a:endParaRPr lang="ru-RU" sz="2400" dirty="0">
              <a:solidFill>
                <a:srgbClr val="FFFFFF"/>
              </a:solidFill>
              <a:cs typeface="Calibri"/>
            </a:endParaRPr>
          </a:p>
          <a:p>
            <a:endParaRPr lang="ru-RU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803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E4413-FD38-4992-BC49-C439170AD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ru-RU" sz="3800"/>
              <a:t>В зависимости от разряда дробильщик может выполнять простые или более сложные работы: 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9559F1-BB80-4628-9448-2113618C3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9" r="31065" b="2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0D8B6B5-B7AD-40EB-9503-0DD54D5CA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5790" y="1998248"/>
            <a:ext cx="7820017" cy="408348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/>
              <a:t>Просеивание на механических или ручных ситах каменных и других пород.</a:t>
            </a:r>
            <a:endParaRPr lang="ru-RU" sz="240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Перемещение материалов для дробления и просеивания, загрузка их в дробилки, дробильные агрегаты, дробильно-сортировочные установки с помощью транспортных устройств или вручную.</a:t>
            </a:r>
            <a:endParaRPr lang="ru-RU" sz="240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Пуск и остановка механизмов.</a:t>
            </a:r>
            <a:endParaRPr lang="ru-RU" sz="240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Регулирование равномерной подачи материалов и воды.</a:t>
            </a:r>
            <a:endParaRPr lang="ru-RU" sz="240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Регулирование работы дробильного агрегата (скорости, производительности, зазоров между рабочими органами дробилки) в зависимости от вида и величины материала.</a:t>
            </a:r>
            <a:endParaRPr lang="ru-RU" sz="2400">
              <a:cs typeface="Calibri"/>
            </a:endParaRPr>
          </a:p>
          <a:p>
            <a:endParaRPr lang="ru-RU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5310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A46D09-2D2D-48DC-AA90-CAA715D88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122" y="2768515"/>
            <a:ext cx="4755068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400" dirty="0">
                <a:ea typeface="+mn-lt"/>
                <a:cs typeface="+mn-lt"/>
              </a:rPr>
              <a:t>6 Определение качества, сортности дробимого материала.</a:t>
            </a:r>
            <a:endParaRPr lang="ru-RU" sz="2400">
              <a:cs typeface="Calibri"/>
            </a:endParaRPr>
          </a:p>
          <a:p>
            <a:pPr marL="0" indent="0">
              <a:buNone/>
            </a:pPr>
            <a:r>
              <a:rPr lang="ru-RU" sz="2400" dirty="0">
                <a:ea typeface="+mn-lt"/>
                <a:cs typeface="+mn-lt"/>
              </a:rPr>
              <a:t>7 Обслуживание накопительных бункеров.</a:t>
            </a:r>
          </a:p>
          <a:p>
            <a:pPr marL="0" indent="0">
              <a:buNone/>
            </a:pPr>
            <a:r>
              <a:rPr lang="ru-RU" sz="2400" dirty="0">
                <a:ea typeface="+mn-lt"/>
                <a:cs typeface="+mn-lt"/>
              </a:rPr>
              <a:t>8 Заготовка сырья.</a:t>
            </a:r>
          </a:p>
          <a:p>
            <a:pPr marL="0" indent="0">
              <a:buNone/>
            </a:pPr>
            <a:r>
              <a:rPr lang="ru-RU" sz="2400" dirty="0">
                <a:ea typeface="+mn-lt"/>
                <a:cs typeface="+mn-lt"/>
              </a:rPr>
              <a:t>9 Выявление неисправностей и устранение неполадок в работе оборудования.</a:t>
            </a:r>
          </a:p>
          <a:p>
            <a:pPr marL="0" indent="0">
              <a:buNone/>
            </a:pPr>
            <a:r>
              <a:rPr lang="ru-RU" sz="2400" dirty="0">
                <a:ea typeface="+mn-lt"/>
                <a:cs typeface="+mn-lt"/>
              </a:rPr>
              <a:t>10 Смазка, чистка и участие в ремонте оборудования.</a:t>
            </a:r>
          </a:p>
          <a:p>
            <a:pPr marL="0" indent="0">
              <a:buNone/>
            </a:pPr>
            <a:endParaRPr lang="ru-RU" sz="1900">
              <a:cs typeface="Calibri" panose="020F0502020204030204"/>
            </a:endParaRPr>
          </a:p>
        </p:txBody>
      </p:sp>
      <p:pic>
        <p:nvPicPr>
          <p:cNvPr id="4" name="Рисунок 4" descr="Изображение выглядит как внешний, человек, оранжевый&#10;&#10;Автоматически созданное описание">
            <a:extLst>
              <a:ext uri="{FF2B5EF4-FFF2-40B4-BE49-F238E27FC236}">
                <a16:creationId xmlns:a16="http://schemas.microsoft.com/office/drawing/2014/main" id="{A0824B4A-3825-4196-A0B6-D870541AA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9" r="4047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4783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736D378-1D63-4656-BFD0-C19C5D25425C}"/>
              </a:ext>
            </a:extLst>
          </p:cNvPr>
          <p:cNvSpPr>
            <a:spLocks noGrp="1"/>
          </p:cNvSpPr>
          <p:nvPr/>
        </p:nvSpPr>
        <p:spPr>
          <a:xfrm>
            <a:off x="525049" y="1751903"/>
            <a:ext cx="4508590" cy="41783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000" b="1" dirty="0">
                <a:latin typeface="+mn-lt"/>
                <a:ea typeface="+mn-ea"/>
                <a:cs typeface="+mn-cs"/>
              </a:rPr>
              <a:t>  </a:t>
            </a:r>
            <a:r>
              <a:rPr lang="en-US" sz="2800" b="1" dirty="0" err="1">
                <a:latin typeface="+mn-lt"/>
                <a:ea typeface="+mn-ea"/>
                <a:cs typeface="+mn-cs"/>
              </a:rPr>
              <a:t>Машинист</a:t>
            </a:r>
            <a:r>
              <a:rPr lang="en-US" sz="2800" b="1" dirty="0">
                <a:latin typeface="+mn-lt"/>
                <a:ea typeface="+mn-ea"/>
                <a:cs typeface="+mn-cs"/>
              </a:rPr>
              <a:t> </a:t>
            </a:r>
            <a:r>
              <a:rPr lang="en-US" sz="2800" b="1" dirty="0" err="1">
                <a:latin typeface="+mn-lt"/>
                <a:ea typeface="+mn-ea"/>
                <a:cs typeface="+mn-cs"/>
              </a:rPr>
              <a:t>мельниц</a:t>
            </a:r>
            <a:r>
              <a:rPr lang="en-US" sz="2800" dirty="0">
                <a:latin typeface="+mn-lt"/>
                <a:ea typeface="+mn-ea"/>
                <a:cs typeface="+mn-cs"/>
              </a:rPr>
              <a:t> — </a:t>
            </a:r>
            <a:r>
              <a:rPr lang="en-US" sz="2800" dirty="0" err="1">
                <a:latin typeface="+mn-lt"/>
                <a:ea typeface="+mn-ea"/>
                <a:cs typeface="+mn-cs"/>
              </a:rPr>
              <a:t>специалист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по</a:t>
            </a:r>
            <a:r>
              <a:rPr lang="en-US" sz="2800" dirty="0">
                <a:latin typeface="+mn-lt"/>
                <a:ea typeface="+mn-ea"/>
                <a:cs typeface="+mn-cs"/>
              </a:rPr>
              <a:t> </a:t>
            </a:r>
            <a:r>
              <a:rPr lang="en-US" sz="2800" dirty="0" err="1">
                <a:latin typeface="+mn-lt"/>
                <a:ea typeface="+mn-ea"/>
                <a:cs typeface="+mn-cs"/>
              </a:rPr>
              <a:t>ведению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ru-RU" sz="2800" dirty="0">
                <a:latin typeface="+mn-lt"/>
                <a:ea typeface="+mn-ea"/>
                <a:cs typeface="+mn-cs"/>
              </a:rPr>
              <a:t>п</a:t>
            </a:r>
            <a:r>
              <a:rPr lang="en-US" sz="2800" dirty="0" err="1">
                <a:latin typeface="+mn-lt"/>
                <a:ea typeface="+mn-ea"/>
                <a:cs typeface="+mn-cs"/>
              </a:rPr>
              <a:t>роцесса</a:t>
            </a:r>
            <a:r>
              <a:rPr lang="en-US" sz="2800" dirty="0">
                <a:latin typeface="+mn-lt"/>
                <a:ea typeface="+mn-ea"/>
                <a:cs typeface="+mn-cs"/>
              </a:rPr>
              <a:t> </a:t>
            </a:r>
            <a:r>
              <a:rPr lang="en-US" sz="2800" dirty="0" err="1">
                <a:latin typeface="+mn-lt"/>
                <a:ea typeface="+mn-ea"/>
                <a:cs typeface="+mn-cs"/>
              </a:rPr>
              <a:t>измельчения</a:t>
            </a:r>
            <a:r>
              <a:rPr lang="en-US" sz="2800" dirty="0">
                <a:latin typeface="+mn-lt"/>
                <a:ea typeface="+mn-ea"/>
                <a:cs typeface="+mn-cs"/>
              </a:rPr>
              <a:t>, </a:t>
            </a:r>
            <a:r>
              <a:rPr lang="en-US" sz="2800" dirty="0" err="1">
                <a:latin typeface="+mn-lt"/>
                <a:ea typeface="+mn-ea"/>
                <a:cs typeface="+mn-cs"/>
              </a:rPr>
              <a:t>классификации</a:t>
            </a:r>
            <a:r>
              <a:rPr lang="en-US" sz="2800" dirty="0">
                <a:latin typeface="+mn-lt"/>
                <a:ea typeface="+mn-ea"/>
                <a:cs typeface="+mn-cs"/>
              </a:rPr>
              <a:t>, </a:t>
            </a:r>
            <a:r>
              <a:rPr lang="en-US" sz="2800" dirty="0" err="1">
                <a:latin typeface="+mn-lt"/>
                <a:ea typeface="+mn-ea"/>
                <a:cs typeface="+mn-cs"/>
              </a:rPr>
              <a:t>сепарации</a:t>
            </a:r>
            <a:r>
              <a:rPr lang="en-US" sz="2800" dirty="0">
                <a:latin typeface="+mn-lt"/>
                <a:ea typeface="+mn-ea"/>
                <a:cs typeface="+mn-cs"/>
              </a:rPr>
              <a:t> и </a:t>
            </a:r>
            <a:r>
              <a:rPr lang="en-US" sz="2800" dirty="0" err="1">
                <a:latin typeface="+mn-lt"/>
                <a:ea typeface="+mn-ea"/>
                <a:cs typeface="+mn-cs"/>
              </a:rPr>
              <a:t>просева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материалов</a:t>
            </a:r>
            <a:r>
              <a:rPr lang="en-US" sz="2800" dirty="0">
                <a:latin typeface="+mn-lt"/>
                <a:ea typeface="+mn-ea"/>
                <a:cs typeface="+mn-cs"/>
              </a:rPr>
              <a:t> </a:t>
            </a:r>
            <a:r>
              <a:rPr lang="en-US" sz="2800" dirty="0" err="1">
                <a:latin typeface="+mn-lt"/>
                <a:ea typeface="+mn-ea"/>
                <a:cs typeface="+mn-cs"/>
              </a:rPr>
              <a:t>на</a:t>
            </a:r>
            <a:r>
              <a:rPr lang="en-US" sz="2800" dirty="0">
                <a:latin typeface="+mn-lt"/>
                <a:ea typeface="+mn-ea"/>
                <a:cs typeface="+mn-cs"/>
              </a:rPr>
              <a:t> </a:t>
            </a:r>
            <a:r>
              <a:rPr lang="en-US" sz="2800" dirty="0" err="1">
                <a:latin typeface="+mn-lt"/>
                <a:ea typeface="+mn-ea"/>
                <a:cs typeface="+mn-cs"/>
              </a:rPr>
              <a:t>мельничном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оборудовании</a:t>
            </a:r>
            <a:r>
              <a:rPr lang="en-US" sz="2800" dirty="0">
                <a:latin typeface="+mn-lt"/>
                <a:ea typeface="+mn-ea"/>
                <a:cs typeface="+mn-cs"/>
              </a:rPr>
              <a:t>.</a:t>
            </a:r>
            <a:endParaRPr lang="ru-RU" sz="2800" dirty="0">
              <a:ea typeface="+mn-ea"/>
              <a:cs typeface="Calibri Light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1CCA8F-81A2-44B0-808F-E65D09659E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2597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673B42-7CE0-4E3F-BF54-14E326E3E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4" b="25083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437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77</TotalTime>
  <Words>388</Words>
  <Application>Microsoft Office PowerPoint</Application>
  <PresentationFormat>Широкоэкранный</PresentationFormat>
  <Paragraphs>57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    Государственное автономное профессиональное образовательное учреждения "Краснокаменский горнопромышленный техникум"</vt:lpstr>
      <vt:lpstr>Презентация PowerPoint</vt:lpstr>
      <vt:lpstr>Презентация PowerPoint</vt:lpstr>
      <vt:lpstr>Общие положения дробильщика:</vt:lpstr>
      <vt:lpstr>Рабочий с должностью дробильщика должен знать и применять в своей деятельности ряд таких правил. Вот профессиональные знания, которые должен знать работник:</vt:lpstr>
      <vt:lpstr>Рабочий с должностью дробильщика должен знать и применять в своей деятельности ряд таких правил. Вот профессиональные знания, которые должен знать работник:</vt:lpstr>
      <vt:lpstr>В зависимости от разряда дробильщик может выполнять простые или более сложные работы: </vt:lpstr>
      <vt:lpstr>Презентация PowerPoint</vt:lpstr>
      <vt:lpstr>Презентация PowerPoint</vt:lpstr>
      <vt:lpstr>Характеристика работ:</vt:lpstr>
      <vt:lpstr>Презентация PowerPoint</vt:lpstr>
      <vt:lpstr>Характеристика работ:</vt:lpstr>
      <vt:lpstr>Рабочий с должностью машинист мельниц должен знать и применять в своей деятельности ряд таких правил. Вот профессиональные знания, которые должен знать работник: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автономное профессиональное образовательное учреждение «Краснокаменский горно-промышленный техникум»   Презентация на тему: «Обогатитель полезных ископаемых по квалификации дробильщик и машинист мельниц»</dc:title>
  <dc:creator>Acer</dc:creator>
  <cp:lastModifiedBy>Acer</cp:lastModifiedBy>
  <cp:revision>111</cp:revision>
  <dcterms:created xsi:type="dcterms:W3CDTF">2021-10-18T13:50:35Z</dcterms:created>
  <dcterms:modified xsi:type="dcterms:W3CDTF">2021-10-19T08:48:06Z</dcterms:modified>
</cp:coreProperties>
</file>