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230A35-9205-4B72-965B-E45CC9283FA9}" v="130" dt="2021-10-14T10:53:45.103"/>
    <p1510:client id="{F7541610-63A9-46EF-B657-61D0F1CA5C56}" v="2144" dt="2021-10-14T10:42:48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65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351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668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96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632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54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789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23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368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93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8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94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-1581171"/>
            <a:ext cx="9144000" cy="2387600"/>
          </a:xfrm>
        </p:spPr>
        <p:txBody>
          <a:bodyPr>
            <a:normAutofit/>
          </a:bodyPr>
          <a:lstStyle/>
          <a:p>
            <a:r>
              <a:rPr lang="ru-RU" sz="2400" dirty="0">
                <a:ea typeface="+mj-lt"/>
                <a:cs typeface="+mj-lt"/>
              </a:rPr>
              <a:t>Государственное автономное профессиональное образовательное учреждения "Краснокаменский горнопромышленный техникум"</a:t>
            </a:r>
            <a:endParaRPr lang="ru-RU" sz="2400" dirty="0">
              <a:cs typeface="Calibri Ligh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3041" y="3080120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Презентация на тему: классификация мельниц 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C7877-7A65-44EF-A9CC-57BFD2032026}"/>
              </a:ext>
            </a:extLst>
          </p:cNvPr>
          <p:cNvSpPr txBox="1"/>
          <p:nvPr/>
        </p:nvSpPr>
        <p:spPr>
          <a:xfrm>
            <a:off x="9452975" y="5016674"/>
            <a:ext cx="274320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/>
              <a:t>Выполнил</a:t>
            </a:r>
            <a:r>
              <a:rPr lang="en-US" sz="2400" dirty="0"/>
              <a:t> </a:t>
            </a:r>
            <a:r>
              <a:rPr lang="en-US" sz="2400" dirty="0" err="1"/>
              <a:t>студент</a:t>
            </a:r>
            <a:r>
              <a:rPr lang="en-US" sz="2400" dirty="0"/>
              <a:t>: </a:t>
            </a:r>
            <a:endParaRPr lang="en-US" sz="2400" dirty="0">
              <a:cs typeface="Calibri"/>
            </a:endParaRPr>
          </a:p>
          <a:p>
            <a:r>
              <a:rPr lang="en-US" sz="2400" dirty="0" err="1"/>
              <a:t>группы</a:t>
            </a:r>
            <a:r>
              <a:rPr lang="en-US" sz="2400" dirty="0"/>
              <a:t> № 39</a:t>
            </a:r>
            <a:endParaRPr lang="en-US" sz="2400" dirty="0">
              <a:cs typeface="Calibri"/>
            </a:endParaRPr>
          </a:p>
          <a:p>
            <a:r>
              <a:rPr lang="en-US" sz="2400" dirty="0" err="1">
                <a:cs typeface="Calibri"/>
              </a:rPr>
              <a:t>Незаметдинов</a:t>
            </a:r>
          </a:p>
          <a:p>
            <a:r>
              <a:rPr lang="en-US" sz="2400" dirty="0" err="1"/>
              <a:t>Сергей</a:t>
            </a:r>
            <a:endParaRPr lang="en-US" sz="2400" dirty="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5C956CA-A8FB-4F91-A258-FBE459CD9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Рисунок 6" descr="Изображение выглядит как внутренний, двигатель&#10;&#10;Автоматически созданное описание">
            <a:extLst>
              <a:ext uri="{FF2B5EF4-FFF2-40B4-BE49-F238E27FC236}">
                <a16:creationId xmlns:a16="http://schemas.microsoft.com/office/drawing/2014/main" id="{DC34ED5A-9C61-4938-B6AC-962DB286B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50" r="2" b="13038"/>
          <a:stretch/>
        </p:blipFill>
        <p:spPr>
          <a:xfrm>
            <a:off x="5546558" y="2391337"/>
            <a:ext cx="6645441" cy="44666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87669" y="2397906"/>
            <a:ext cx="110043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A55CB1-D92D-4042-815D-BAB4CCBB1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038" y="2492080"/>
            <a:ext cx="5466261" cy="30158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i="1" dirty="0">
                <a:solidFill>
                  <a:schemeClr val="bg1"/>
                </a:solidFill>
                <a:cs typeface="Calibri"/>
              </a:rPr>
              <a:t>Стержневые -  </a:t>
            </a:r>
            <a:r>
              <a:rPr lang="ru-RU" dirty="0">
                <a:solidFill>
                  <a:schemeClr val="bg1"/>
                </a:solidFill>
                <a:cs typeface="Calibri"/>
              </a:rPr>
              <a:t>измельчающая среда стальные стержни с предельной длинной 6 м  </a:t>
            </a:r>
          </a:p>
        </p:txBody>
      </p:sp>
    </p:spTree>
    <p:extLst>
      <p:ext uri="{BB962C8B-B14F-4D97-AF65-F5344CB8AC3E}">
        <p14:creationId xmlns:p14="http://schemas.microsoft.com/office/powerpoint/2010/main" val="2634544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дание, лодка, внешний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47088345-4297-446F-80F5-DE96474CA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29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241BBA-C426-41C9-AD32-62CD92FBA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82" y="2718054"/>
            <a:ext cx="4420111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i="1" dirty="0">
                <a:cs typeface="Calibri"/>
              </a:rPr>
              <a:t>Галечные</a:t>
            </a:r>
            <a:r>
              <a:rPr lang="ru-RU" dirty="0">
                <a:cs typeface="Calibri"/>
              </a:rPr>
              <a:t> - измельчающая среда в виде окатанной </a:t>
            </a:r>
            <a:r>
              <a:rPr lang="ru-RU" dirty="0" err="1">
                <a:cs typeface="Calibri"/>
              </a:rPr>
              <a:t>кремнивой</a:t>
            </a:r>
            <a:r>
              <a:rPr lang="ru-RU" dirty="0">
                <a:cs typeface="Calibri"/>
              </a:rPr>
              <a:t> гальки с диаметром от 25 до 150 </a:t>
            </a:r>
          </a:p>
        </p:txBody>
      </p:sp>
    </p:spTree>
    <p:extLst>
      <p:ext uri="{BB962C8B-B14F-4D97-AF65-F5344CB8AC3E}">
        <p14:creationId xmlns:p14="http://schemas.microsoft.com/office/powerpoint/2010/main" val="2062594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Рисунок 4" descr="Изображение выглядит как док&#10;&#10;Автоматически созданное описание">
            <a:extLst>
              <a:ext uri="{FF2B5EF4-FFF2-40B4-BE49-F238E27FC236}">
                <a16:creationId xmlns:a16="http://schemas.microsoft.com/office/drawing/2014/main" id="{066F6875-F9A4-4AE9-936A-68AB1D62D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6" y="1318211"/>
            <a:ext cx="5666547" cy="422157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675781-BB86-4E94-A561-6778FB14C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800" y="1909192"/>
            <a:ext cx="4713997" cy="36477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i="1" dirty="0">
                <a:solidFill>
                  <a:schemeClr val="bg1"/>
                </a:solidFill>
                <a:cs typeface="Calibri"/>
              </a:rPr>
              <a:t>Самоизмельчения </a:t>
            </a:r>
            <a:r>
              <a:rPr lang="ru-RU" dirty="0">
                <a:solidFill>
                  <a:schemeClr val="bg1"/>
                </a:solidFill>
                <a:cs typeface="Calibri"/>
              </a:rPr>
              <a:t>- в виде измельчающей среды используются крупные куски руды, поступающие на измельчения.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527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C5C2DC-71FE-4AAA-9CD0-F3B136402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782" y="1712218"/>
            <a:ext cx="4707671" cy="23345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i="1" dirty="0" err="1">
                <a:solidFill>
                  <a:schemeClr val="bg1"/>
                </a:solidFill>
                <a:cs typeface="Calibri" panose="020F0502020204030204"/>
              </a:rPr>
              <a:t>Полусамоизмельчение</a:t>
            </a:r>
            <a:r>
              <a:rPr lang="ru-RU" dirty="0">
                <a:solidFill>
                  <a:schemeClr val="bg1"/>
                </a:solidFill>
                <a:cs typeface="Calibri" panose="020F0502020204030204"/>
              </a:rPr>
              <a:t> -в виде измельчающей среды используют крупные куски руды, поступающие на измельчение с небольшим добавлением стальных шаров диаметром от 100 до 150 мм</a:t>
            </a:r>
          </a:p>
        </p:txBody>
      </p:sp>
      <p:pic>
        <p:nvPicPr>
          <p:cNvPr id="4" name="Рисунок 4" descr="Изображение выглядит как двигатель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795F13EF-9161-4BD6-A24C-AEC53587F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53" r="24593" b="-1"/>
          <a:stretch/>
        </p:blipFill>
        <p:spPr>
          <a:xfrm>
            <a:off x="6735467" y="977900"/>
            <a:ext cx="5037433" cy="482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1F2F60-14E3-4196-B7CE-175E46F04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596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55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2AD319-59F5-4E60-81FC-4FEB27B3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ru-RU" sz="3500" dirty="0">
                <a:solidFill>
                  <a:schemeClr val="bg1"/>
                </a:solidFill>
                <a:cs typeface="Calibri Light"/>
              </a:rPr>
              <a:t>От характера разгрузки </a:t>
            </a:r>
            <a:r>
              <a:rPr lang="ru-RU" sz="3500" dirty="0" err="1">
                <a:solidFill>
                  <a:schemeClr val="bg1"/>
                </a:solidFill>
                <a:cs typeface="Calibri Light"/>
              </a:rPr>
              <a:t>различаються</a:t>
            </a:r>
            <a:r>
              <a:rPr lang="ru-RU" sz="3500" dirty="0">
                <a:solidFill>
                  <a:schemeClr val="bg1"/>
                </a:solidFill>
                <a:cs typeface="Calibri Light"/>
              </a:rPr>
              <a:t> :</a:t>
            </a:r>
            <a:endParaRPr lang="ru-RU" sz="35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5A7D80-0980-4FB4-B396-DA606D4B1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" y="1909192"/>
            <a:ext cx="6152265" cy="36477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i="1" dirty="0">
                <a:solidFill>
                  <a:schemeClr val="bg1"/>
                </a:solidFill>
                <a:cs typeface="Calibri"/>
              </a:rPr>
              <a:t>Мельницы с центральной разгрузкой</a:t>
            </a:r>
            <a:r>
              <a:rPr lang="ru-RU" dirty="0">
                <a:solidFill>
                  <a:schemeClr val="bg1"/>
                </a:solidFill>
                <a:cs typeface="Calibri"/>
              </a:rPr>
              <a:t>- разгрузочный слив через разгрузочную цапфу. Мельница устанавливается с градусом 6-8 градусов.</a:t>
            </a:r>
          </a:p>
        </p:txBody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внутренний, двигатель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5D7655B1-2F66-418F-8D3B-268D8139E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53" y="1544873"/>
            <a:ext cx="5666547" cy="376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90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82AB392-7B2C-4092-8DB4-BF793F358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81" r="9090" b="2636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005537-AE78-4686-B711-7255723EA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670632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i="1" dirty="0">
                <a:cs typeface="Calibri"/>
              </a:rPr>
              <a:t>Мельница с разгрузкой через решётку</a:t>
            </a:r>
            <a:r>
              <a:rPr lang="ru-RU" dirty="0">
                <a:cs typeface="Calibri"/>
              </a:rPr>
              <a:t>- удаления измельченного материала через щелевидные или круглые отверстия, в торцевой решетки, установленные перед цапфой </a:t>
            </a:r>
          </a:p>
        </p:txBody>
      </p:sp>
    </p:spTree>
    <p:extLst>
      <p:ext uri="{BB962C8B-B14F-4D97-AF65-F5344CB8AC3E}">
        <p14:creationId xmlns:p14="http://schemas.microsoft.com/office/powerpoint/2010/main" val="1694565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98352C-3643-4364-9796-1356532FA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08" y="1909192"/>
            <a:ext cx="5338074" cy="36477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i="1" dirty="0">
                <a:solidFill>
                  <a:schemeClr val="bg1"/>
                </a:solidFill>
                <a:cs typeface="Calibri"/>
              </a:rPr>
              <a:t>Мельница с периферической разгрузкой через сито</a:t>
            </a:r>
            <a:r>
              <a:rPr lang="ru-RU" dirty="0">
                <a:solidFill>
                  <a:schemeClr val="bg1"/>
                </a:solidFill>
                <a:cs typeface="Calibri"/>
              </a:rPr>
              <a:t>- измельчённый материал из камеры измельчения отверстие между футерованными плитами проваливается и попадает на сито</a:t>
            </a:r>
          </a:p>
        </p:txBody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6100C002-9068-4131-A9CA-F97DA6283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53" y="1304045"/>
            <a:ext cx="5666547" cy="42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93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D9CA60A-76AF-43C7-9F3A-9F954AA6AE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04" r="6672" b="909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72D84-0C48-417B-BA1B-56191575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639316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3200" i="1" dirty="0">
                <a:cs typeface="Calibri"/>
              </a:rPr>
              <a:t>Мельница с открытым концом -</a:t>
            </a:r>
            <a:r>
              <a:rPr lang="ru-RU" sz="3200" dirty="0">
                <a:cs typeface="Calibri"/>
              </a:rPr>
              <a:t> разгрузочная крышка барана имеет отверстие с сливной трубой.</a:t>
            </a:r>
          </a:p>
        </p:txBody>
      </p:sp>
    </p:spTree>
    <p:extLst>
      <p:ext uri="{BB962C8B-B14F-4D97-AF65-F5344CB8AC3E}">
        <p14:creationId xmlns:p14="http://schemas.microsoft.com/office/powerpoint/2010/main" val="3604545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 descr="Изображение выглядит как старый, двигатель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4F7C0BB5-D514-4F7A-BBB0-B52B5CB226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3516"/>
          <a:stretch/>
        </p:blipFill>
        <p:spPr>
          <a:xfrm>
            <a:off x="4283902" y="10"/>
            <a:ext cx="7908098" cy="68579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AE15E-6DB8-4D79-A000-1F5625F0C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52" y="-586233"/>
            <a:ext cx="79584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По виду опорных устройств делятся мельницы: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1A3E41-C2C3-4EBD-96B1-46DCBF162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663" y="3902075"/>
            <a:ext cx="5505449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С </a:t>
            </a:r>
            <a:r>
              <a:rPr lang="en-US" i="1" dirty="0" err="1">
                <a:solidFill>
                  <a:schemeClr val="bg1"/>
                </a:solidFill>
              </a:rPr>
              <a:t>подшипниковым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скольжением</a:t>
            </a:r>
            <a:r>
              <a:rPr lang="en-US" dirty="0">
                <a:solidFill>
                  <a:schemeClr val="bg1"/>
                </a:solidFill>
              </a:rPr>
              <a:t> ,</a:t>
            </a:r>
            <a:r>
              <a:rPr lang="en-US" dirty="0" err="1">
                <a:solidFill>
                  <a:schemeClr val="bg1"/>
                </a:solidFill>
              </a:rPr>
              <a:t>на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которые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опираться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пустотелые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цапфы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4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C956CA-A8FB-4F91-A258-FBE459CD9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 descr="Изображение выглядит как земля&#10;&#10;Автоматически созданное описание">
            <a:extLst>
              <a:ext uri="{FF2B5EF4-FFF2-40B4-BE49-F238E27FC236}">
                <a16:creationId xmlns:a16="http://schemas.microsoft.com/office/drawing/2014/main" id="{361015BC-C009-4791-A19F-AA97CE9B1B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13" r="2" b="16762"/>
          <a:stretch/>
        </p:blipFill>
        <p:spPr>
          <a:xfrm>
            <a:off x="5546558" y="-1"/>
            <a:ext cx="6645441" cy="23913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87669" y="2397906"/>
            <a:ext cx="110043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527500-C2A2-41D7-A8F2-E2A2D9238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68" y="2492080"/>
            <a:ext cx="4641631" cy="30158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i="1" dirty="0">
                <a:solidFill>
                  <a:schemeClr val="bg1"/>
                </a:solidFill>
                <a:cs typeface="Calibri"/>
              </a:rPr>
              <a:t>С опорными катками</a:t>
            </a:r>
            <a:r>
              <a:rPr lang="ru-RU" dirty="0">
                <a:solidFill>
                  <a:schemeClr val="bg1"/>
                </a:solidFill>
                <a:cs typeface="Calibri"/>
              </a:rPr>
              <a:t> ,на которые барабан операция через специальные опорные </a:t>
            </a:r>
            <a:r>
              <a:rPr lang="ru-RU" dirty="0" err="1">
                <a:solidFill>
                  <a:schemeClr val="bg1"/>
                </a:solidFill>
                <a:cs typeface="Calibri"/>
              </a:rPr>
              <a:t>банджы,жестко</a:t>
            </a:r>
            <a:r>
              <a:rPr lang="ru-RU" dirty="0">
                <a:solidFill>
                  <a:schemeClr val="bg1"/>
                </a:solidFill>
                <a:cs typeface="Calibri"/>
              </a:rPr>
              <a:t> укрепленные на барабан.</a:t>
            </a:r>
            <a:endParaRPr lang="ru-RU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5786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5C956CA-A8FB-4F91-A258-FBE459CD9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5" descr="Изображение выглядит как кухонная посуда, плита&#10;&#10;Автоматически созданное описание">
            <a:extLst>
              <a:ext uri="{FF2B5EF4-FFF2-40B4-BE49-F238E27FC236}">
                <a16:creationId xmlns:a16="http://schemas.microsoft.com/office/drawing/2014/main" id="{5986F092-8A4F-459A-A0D4-BFF2E532A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81" r="1" b="1"/>
          <a:stretch/>
        </p:blipFill>
        <p:spPr>
          <a:xfrm>
            <a:off x="5546558" y="2391337"/>
            <a:ext cx="6645441" cy="446665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12256A-2340-497F-A00E-734A1A3B4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68" y="910431"/>
            <a:ext cx="4641631" cy="1466455"/>
          </a:xfrm>
        </p:spPr>
        <p:txBody>
          <a:bodyPr anchor="b">
            <a:normAutofit/>
          </a:bodyPr>
          <a:lstStyle/>
          <a:p>
            <a:r>
              <a:rPr lang="ru-RU" sz="3100">
                <a:solidFill>
                  <a:schemeClr val="bg1"/>
                </a:solidFill>
                <a:cs typeface="Calibri Light"/>
              </a:rPr>
              <a:t>    В зависимости от способа разрушения руды различают:</a:t>
            </a:r>
            <a:endParaRPr lang="ru-RU" sz="3100">
              <a:solidFill>
                <a:schemeClr val="bg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87669" y="2397906"/>
            <a:ext cx="110043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9AC9FF-7D1A-459D-B269-90E18B462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68" y="2492080"/>
            <a:ext cx="4641631" cy="30158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000" i="1" dirty="0">
                <a:solidFill>
                  <a:schemeClr val="bg1"/>
                </a:solidFill>
                <a:cs typeface="Calibri"/>
              </a:rPr>
              <a:t>   </a:t>
            </a:r>
            <a:r>
              <a:rPr lang="ru-RU" sz="2400" i="1" dirty="0">
                <a:solidFill>
                  <a:schemeClr val="bg1"/>
                </a:solidFill>
                <a:cs typeface="Calibri"/>
              </a:rPr>
              <a:t>Аэродинамические</a:t>
            </a:r>
            <a:r>
              <a:rPr lang="ru-RU" sz="2400" dirty="0">
                <a:solidFill>
                  <a:schemeClr val="bg1"/>
                </a:solidFill>
                <a:cs typeface="Calibri"/>
              </a:rPr>
              <a:t> или </a:t>
            </a:r>
            <a:r>
              <a:rPr lang="ru-RU" sz="2400" i="1" dirty="0">
                <a:solidFill>
                  <a:schemeClr val="bg1"/>
                </a:solidFill>
                <a:cs typeface="Calibri"/>
              </a:rPr>
              <a:t>струйные мельницы - </a:t>
            </a:r>
            <a:r>
              <a:rPr lang="ru-RU" sz="2400" dirty="0">
                <a:solidFill>
                  <a:schemeClr val="bg1"/>
                </a:solidFill>
                <a:cs typeface="Calibri"/>
              </a:rPr>
              <a:t>разрушения руды происходит за счет ударов о броню или за счет соударению кусков  материала ,движущихся с большой скоростью в потоках газовых струй. </a:t>
            </a:r>
            <a:r>
              <a:rPr lang="ru-RU" sz="2400" i="1" dirty="0">
                <a:solidFill>
                  <a:schemeClr val="bg1"/>
                </a:solidFill>
                <a:cs typeface="Calibri"/>
              </a:rPr>
              <a:t> </a:t>
            </a:r>
            <a:endParaRPr lang="ru-RU" sz="2400" dirty="0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36747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рава, дорога, шоссе&#10;&#10;Автоматически созданное описание">
            <a:extLst>
              <a:ext uri="{FF2B5EF4-FFF2-40B4-BE49-F238E27FC236}">
                <a16:creationId xmlns:a16="http://schemas.microsoft.com/office/drawing/2014/main" id="{7EF06068-81EB-455B-9A23-330AAE5B3F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6C29772F-356B-4ABE-B10F-AC1D1EC64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73" b="5258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6" name="Рисунок 6" descr="Изображение выглядит как фабрика, леса,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5E20376A-011B-4EE2-9B21-458BF739DB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13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7" name="Рисунок 7" descr="Изображение выглядит как внутренний, металлический, потолок, сталь&#10;&#10;Автоматически созданное описание">
            <a:extLst>
              <a:ext uri="{FF2B5EF4-FFF2-40B4-BE49-F238E27FC236}">
                <a16:creationId xmlns:a16="http://schemas.microsoft.com/office/drawing/2014/main" id="{B7E2D837-B64A-4475-8C28-86423C2FE9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625" r="1" b="1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5FFDCB-78A2-4481-8EA2-C43DEF2B3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Конец</a:t>
            </a:r>
            <a:endParaRPr lang="en-US" sz="6600" b="1" kern="1200">
              <a:solidFill>
                <a:srgbClr val="080808"/>
              </a:solidFill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11350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4EA8300-EB66-48D4-A196-A59DD063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оборудование, тележка&#10;&#10;Автоматически созданное описание">
            <a:extLst>
              <a:ext uri="{FF2B5EF4-FFF2-40B4-BE49-F238E27FC236}">
                <a16:creationId xmlns:a16="http://schemas.microsoft.com/office/drawing/2014/main" id="{3F140B12-F41F-4D15-9B11-B7DB20FCD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87" r="6795" b="-1"/>
          <a:stretch/>
        </p:blipFill>
        <p:spPr>
          <a:xfrm>
            <a:off x="6568967" y="115193"/>
            <a:ext cx="5623033" cy="675989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CFBD52-857D-4260-AFA5-B36F34ABF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94" y="2471204"/>
            <a:ext cx="5363640" cy="30367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600" i="1" dirty="0">
                <a:solidFill>
                  <a:schemeClr val="bg1"/>
                </a:solidFill>
                <a:cs typeface="Calibri" panose="020F0502020204030204"/>
              </a:rPr>
              <a:t>Механические мельницы</a:t>
            </a:r>
            <a:r>
              <a:rPr lang="ru-RU" sz="2600" dirty="0">
                <a:solidFill>
                  <a:schemeClr val="bg1"/>
                </a:solidFill>
                <a:cs typeface="Calibri" panose="020F0502020204030204"/>
              </a:rPr>
              <a:t> с мелющими телами, которые в свою очередь делятся на:</a:t>
            </a:r>
          </a:p>
          <a:p>
            <a:r>
              <a:rPr lang="ru-RU" sz="2600" dirty="0">
                <a:solidFill>
                  <a:schemeClr val="bg1"/>
                </a:solidFill>
                <a:cs typeface="Calibri" panose="020F0502020204030204"/>
              </a:rPr>
              <a:t>Барабанные </a:t>
            </a:r>
          </a:p>
          <a:p>
            <a:r>
              <a:rPr lang="ru-RU" sz="2600" dirty="0">
                <a:solidFill>
                  <a:schemeClr val="bg1"/>
                </a:solidFill>
                <a:cs typeface="Calibri" panose="020F0502020204030204"/>
              </a:rPr>
              <a:t>Роликовые </a:t>
            </a:r>
          </a:p>
          <a:p>
            <a:r>
              <a:rPr lang="ru-RU" sz="2600" dirty="0" err="1">
                <a:solidFill>
                  <a:schemeClr val="bg1"/>
                </a:solidFill>
                <a:cs typeface="Calibri" panose="020F0502020204030204"/>
              </a:rPr>
              <a:t>Чашевые</a:t>
            </a:r>
            <a:r>
              <a:rPr lang="ru-RU" sz="2600" dirty="0">
                <a:solidFill>
                  <a:schemeClr val="bg1"/>
                </a:solidFill>
                <a:cs typeface="Calibri" panose="020F0502020204030204"/>
              </a:rPr>
              <a:t> </a:t>
            </a:r>
          </a:p>
          <a:p>
            <a:r>
              <a:rPr lang="ru-RU" sz="2600" dirty="0">
                <a:solidFill>
                  <a:schemeClr val="bg1"/>
                </a:solidFill>
                <a:cs typeface="Calibri" panose="020F0502020204030204"/>
              </a:rPr>
              <a:t>Дисковые 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408416"/>
            <a:ext cx="562303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703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D6040-E0ED-4C38-948E-FFFD525E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67" y="1397120"/>
            <a:ext cx="4707671" cy="1225650"/>
          </a:xfrm>
        </p:spPr>
        <p:txBody>
          <a:bodyPr anchor="b">
            <a:normAutofit/>
          </a:bodyPr>
          <a:lstStyle/>
          <a:p>
            <a:r>
              <a:rPr lang="ru-RU" sz="3800">
                <a:solidFill>
                  <a:schemeClr val="bg1"/>
                </a:solidFill>
                <a:cs typeface="Calibri Light"/>
              </a:rPr>
              <a:t>От формы барабана мельницы делятся на:</a:t>
            </a:r>
            <a:endParaRPr lang="ru-RU" sz="380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3D445F-AF35-446E-9C71-5E570B9ED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467" y="2891752"/>
            <a:ext cx="4707671" cy="233451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>
                <a:solidFill>
                  <a:schemeClr val="bg1"/>
                </a:solidFill>
                <a:cs typeface="Calibri"/>
              </a:rPr>
              <a:t>Цилиндрические </a:t>
            </a:r>
          </a:p>
          <a:p>
            <a:r>
              <a:rPr lang="ru-RU" sz="2000">
                <a:solidFill>
                  <a:schemeClr val="bg1"/>
                </a:solidFill>
                <a:cs typeface="Calibri"/>
              </a:rPr>
              <a:t>Цилиндроконические 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D08A146-B64A-4508-8BA7-FF85F7A86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057" y="3467100"/>
            <a:ext cx="4197842" cy="23367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пол, внутренний, желтый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A42D4F69-DC76-497F-A5E4-39D131013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966" y="1016000"/>
            <a:ext cx="3194932" cy="23749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61F2F60-14E3-4196-B7CE-175E46F04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596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4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4EA8300-EB66-48D4-A196-A59DD063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грузовик, двигатель, припаркован&#10;&#10;Автоматически созданное описание">
            <a:extLst>
              <a:ext uri="{FF2B5EF4-FFF2-40B4-BE49-F238E27FC236}">
                <a16:creationId xmlns:a16="http://schemas.microsoft.com/office/drawing/2014/main" id="{423FE7E8-0B1A-4DAC-9911-D90032D62A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62" r="16873"/>
          <a:stretch/>
        </p:blipFill>
        <p:spPr>
          <a:xfrm>
            <a:off x="6631598" y="-410831"/>
            <a:ext cx="5560402" cy="72859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5D4E86-49ED-4D6B-8B6C-3D73F54D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270" y="555527"/>
            <a:ext cx="4518134" cy="1466455"/>
          </a:xfrm>
        </p:spPr>
        <p:txBody>
          <a:bodyPr anchor="b">
            <a:noAutofit/>
          </a:bodyPr>
          <a:lstStyle/>
          <a:p>
            <a:r>
              <a:rPr lang="ru-RU" sz="3600" dirty="0">
                <a:solidFill>
                  <a:schemeClr val="bg1"/>
                </a:solidFill>
                <a:cs typeface="Calibri Light"/>
              </a:rPr>
              <a:t>   В зависимости от размера барабана мельницы делятся на: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64C408-D491-4026-9109-5B8982424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2492080"/>
            <a:ext cx="4518134" cy="30158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solidFill>
                  <a:schemeClr val="bg1"/>
                </a:solidFill>
                <a:cs typeface="Calibri"/>
              </a:rPr>
              <a:t>Короткие</a:t>
            </a:r>
          </a:p>
          <a:p>
            <a:r>
              <a:rPr lang="ru-RU" dirty="0">
                <a:solidFill>
                  <a:schemeClr val="bg1"/>
                </a:solidFill>
                <a:cs typeface="Calibri"/>
              </a:rPr>
              <a:t>Длинные </a:t>
            </a:r>
          </a:p>
          <a:p>
            <a:r>
              <a:rPr lang="ru-RU" dirty="0">
                <a:solidFill>
                  <a:schemeClr val="bg1"/>
                </a:solidFill>
                <a:cs typeface="Calibri"/>
              </a:rPr>
              <a:t>Трубные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408416"/>
            <a:ext cx="562303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522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фабрика&#10;&#10;Автоматически созданное описание">
            <a:extLst>
              <a:ext uri="{FF2B5EF4-FFF2-40B4-BE49-F238E27FC236}">
                <a16:creationId xmlns:a16="http://schemas.microsoft.com/office/drawing/2014/main" id="{5E2B7B40-BC31-47C6-B87C-FF36D39443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21963" b="3995"/>
          <a:stretch/>
        </p:blipFill>
        <p:spPr>
          <a:xfrm>
            <a:off x="128585" y="115194"/>
            <a:ext cx="11934817" cy="6627613"/>
          </a:xfrm>
          <a:prstGeom prst="rect">
            <a:avLst/>
          </a:prstGeom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C3E821-3A7A-48F8-B74D-109AB4D67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1714504"/>
            <a:ext cx="10253661" cy="16716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>
                <a:solidFill>
                  <a:schemeClr val="bg1"/>
                </a:solidFill>
              </a:rPr>
              <a:t>   В </a:t>
            </a:r>
            <a:r>
              <a:rPr lang="en-US" sz="4600" dirty="0" err="1">
                <a:solidFill>
                  <a:schemeClr val="bg1"/>
                </a:solidFill>
              </a:rPr>
              <a:t>зависимости</a:t>
            </a:r>
            <a:r>
              <a:rPr lang="en-US" sz="4600" dirty="0">
                <a:solidFill>
                  <a:schemeClr val="bg1"/>
                </a:solidFill>
              </a:rPr>
              <a:t> </a:t>
            </a:r>
            <a:r>
              <a:rPr lang="en-US" sz="4600" dirty="0" err="1">
                <a:solidFill>
                  <a:schemeClr val="bg1"/>
                </a:solidFill>
              </a:rPr>
              <a:t>от</a:t>
            </a:r>
            <a:r>
              <a:rPr lang="en-US" sz="4600" dirty="0">
                <a:solidFill>
                  <a:schemeClr val="bg1"/>
                </a:solidFill>
              </a:rPr>
              <a:t> </a:t>
            </a:r>
            <a:r>
              <a:rPr lang="en-US" sz="4600" dirty="0" err="1">
                <a:solidFill>
                  <a:schemeClr val="bg1"/>
                </a:solidFill>
              </a:rPr>
              <a:t>характера</a:t>
            </a:r>
            <a:r>
              <a:rPr lang="en-US" sz="4600" dirty="0">
                <a:solidFill>
                  <a:schemeClr val="bg1"/>
                </a:solidFill>
              </a:rPr>
              <a:t> </a:t>
            </a:r>
            <a:r>
              <a:rPr lang="en-US" sz="4600" dirty="0" err="1">
                <a:solidFill>
                  <a:schemeClr val="bg1"/>
                </a:solidFill>
              </a:rPr>
              <a:t>движения</a:t>
            </a:r>
            <a:r>
              <a:rPr lang="en-US" sz="4600" dirty="0">
                <a:solidFill>
                  <a:schemeClr val="bg1"/>
                </a:solidFill>
              </a:rPr>
              <a:t> </a:t>
            </a:r>
            <a:r>
              <a:rPr lang="en-US" sz="4600" dirty="0" err="1">
                <a:solidFill>
                  <a:schemeClr val="bg1"/>
                </a:solidFill>
              </a:rPr>
              <a:t>барабанные</a:t>
            </a:r>
            <a:r>
              <a:rPr lang="en-US" sz="4600" dirty="0">
                <a:solidFill>
                  <a:schemeClr val="bg1"/>
                </a:solidFill>
              </a:rPr>
              <a:t>  </a:t>
            </a:r>
            <a:r>
              <a:rPr lang="en-US" sz="4600" dirty="0" err="1">
                <a:solidFill>
                  <a:schemeClr val="bg1"/>
                </a:solidFill>
              </a:rPr>
              <a:t>мельницы</a:t>
            </a:r>
            <a:r>
              <a:rPr lang="en-US" sz="4600" dirty="0">
                <a:solidFill>
                  <a:schemeClr val="bg1"/>
                </a:solidFill>
              </a:rPr>
              <a:t> </a:t>
            </a:r>
            <a:r>
              <a:rPr lang="en-US" sz="4600" dirty="0" err="1">
                <a:solidFill>
                  <a:schemeClr val="bg1"/>
                </a:solidFill>
              </a:rPr>
              <a:t>делятся</a:t>
            </a:r>
            <a:r>
              <a:rPr lang="en-US" sz="4600" dirty="0">
                <a:solidFill>
                  <a:schemeClr val="bg1"/>
                </a:solidFill>
              </a:rPr>
              <a:t> </a:t>
            </a:r>
            <a:r>
              <a:rPr lang="en-US" sz="4600" dirty="0" err="1">
                <a:solidFill>
                  <a:schemeClr val="bg1"/>
                </a:solidFill>
              </a:rPr>
              <a:t>на</a:t>
            </a:r>
            <a:r>
              <a:rPr lang="en-US" sz="4600" dirty="0">
                <a:solidFill>
                  <a:schemeClr val="bg1"/>
                </a:solidFill>
              </a:rPr>
              <a:t>: 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2ED061-C2EC-40A0-883A-8FB72D08C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643" y="4076787"/>
            <a:ext cx="1025366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Вращающиеся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мельницы</a:t>
            </a:r>
            <a:r>
              <a:rPr lang="en-US" dirty="0">
                <a:solidFill>
                  <a:schemeClr val="bg1"/>
                </a:solidFill>
              </a:rPr>
              <a:t> - </a:t>
            </a:r>
            <a:r>
              <a:rPr lang="en-US" dirty="0" err="1">
                <a:solidFill>
                  <a:schemeClr val="bg1"/>
                </a:solidFill>
              </a:rPr>
              <a:t>движения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вокруг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горизонтальной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оси</a:t>
            </a:r>
            <a:endParaRPr lang="en-US" dirty="0" err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6" y="115193"/>
            <a:ext cx="11934817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07C3A8-02AE-4DC1-B13F-A6AA2ECA9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658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C956CA-A8FB-4F91-A258-FBE459CD9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7" descr="Изображение выглядит как текст, двигатель&#10;&#10;Автоматически созданное описание">
            <a:extLst>
              <a:ext uri="{FF2B5EF4-FFF2-40B4-BE49-F238E27FC236}">
                <a16:creationId xmlns:a16="http://schemas.microsoft.com/office/drawing/2014/main" id="{C33347F9-8C05-4783-BBBB-A3DDEB5C5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60" r="1" b="28796"/>
          <a:stretch/>
        </p:blipFill>
        <p:spPr>
          <a:xfrm>
            <a:off x="6096000" y="2397906"/>
            <a:ext cx="6096000" cy="2781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87669" y="2397906"/>
            <a:ext cx="110043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1E8B3A-BFD6-4ECE-9F56-095A48BDF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68" y="2492080"/>
            <a:ext cx="4641631" cy="30158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cs typeface="Calibri"/>
              </a:rPr>
              <a:t>  </a:t>
            </a:r>
            <a:r>
              <a:rPr lang="ru-RU" dirty="0">
                <a:solidFill>
                  <a:schemeClr val="bg1"/>
                </a:solidFill>
                <a:cs typeface="Calibri"/>
              </a:rPr>
              <a:t>Вибрационные мельницы - барабаны мельницы приводиться в колебательное движения от </a:t>
            </a:r>
            <a:r>
              <a:rPr lang="ru-RU" dirty="0" err="1">
                <a:solidFill>
                  <a:schemeClr val="bg1"/>
                </a:solidFill>
                <a:cs typeface="Calibri"/>
              </a:rPr>
              <a:t>дебалансного</a:t>
            </a:r>
            <a:r>
              <a:rPr lang="ru-RU" dirty="0">
                <a:solidFill>
                  <a:schemeClr val="bg1"/>
                </a:solidFill>
                <a:cs typeface="Calibri"/>
              </a:rPr>
              <a:t> вибратора что приводит к перекатыванию в нем  шаров </a:t>
            </a:r>
          </a:p>
        </p:txBody>
      </p:sp>
    </p:spTree>
    <p:extLst>
      <p:ext uri="{BB962C8B-B14F-4D97-AF65-F5344CB8AC3E}">
        <p14:creationId xmlns:p14="http://schemas.microsoft.com/office/powerpoint/2010/main" val="1419100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F7CDED-85F6-4EF8-BFCF-DB9682553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cs typeface="Calibri" panose="020F0502020204030204"/>
              </a:rPr>
              <a:t> </a:t>
            </a:r>
            <a:r>
              <a:rPr lang="ru-RU" dirty="0">
                <a:solidFill>
                  <a:schemeClr val="bg1"/>
                </a:solidFill>
                <a:cs typeface="Calibri" panose="020F0502020204030204"/>
              </a:rPr>
              <a:t>  Центробежные мельницы - с неподвижным вертикальным барабаном и вращающимся внутри ротором </a:t>
            </a:r>
          </a:p>
        </p:txBody>
      </p:sp>
      <p:pic>
        <p:nvPicPr>
          <p:cNvPr id="5" name="Рисунок 5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83328202-77F8-4411-B6AE-058FF285E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193" y="564470"/>
            <a:ext cx="3588640" cy="23954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3A9C742-06EA-4922-AF39-696743954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431" y="3902801"/>
            <a:ext cx="3767540" cy="24583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20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35C956CA-A8FB-4F91-A258-FBE459CD9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6F8C1D8-DEF5-4A6F-AB3C-23DCD9743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73" r="1" b="28748"/>
          <a:stretch/>
        </p:blipFill>
        <p:spPr>
          <a:xfrm>
            <a:off x="5546559" y="1524653"/>
            <a:ext cx="6645441" cy="4724399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E27E28-0421-42F5-BC15-FA7BEFD45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68" y="910431"/>
            <a:ext cx="4641631" cy="1466455"/>
          </a:xfrm>
        </p:spPr>
        <p:txBody>
          <a:bodyPr anchor="b"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  <a:cs typeface="Calibri Light"/>
              </a:rPr>
              <a:t>Делятся так же от вида  измельчающей среды барабанные мельницы делятся на:</a:t>
            </a:r>
          </a:p>
        </p:txBody>
      </p:sp>
      <p:cxnSp>
        <p:nvCxnSpPr>
          <p:cNvPr id="9" name="Straight Connector 13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87669" y="2397906"/>
            <a:ext cx="110043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2CC576-2DD9-424D-800B-53099CB5B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68" y="3233203"/>
            <a:ext cx="4641631" cy="30158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400" i="1" dirty="0">
                <a:solidFill>
                  <a:schemeClr val="bg1"/>
                </a:solidFill>
                <a:cs typeface="Calibri"/>
              </a:rPr>
              <a:t>Шаровые - </a:t>
            </a:r>
            <a:r>
              <a:rPr lang="ru-RU" sz="2400" dirty="0">
                <a:solidFill>
                  <a:schemeClr val="bg1"/>
                </a:solidFill>
                <a:cs typeface="Calibri"/>
              </a:rPr>
              <a:t>измельчающая среда в виде стальных или чугунных шаров с диаметром от 25 до 150 мм</a:t>
            </a:r>
            <a:endParaRPr lang="ru-RU" sz="24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35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360</Words>
  <Application>Microsoft Office PowerPoint</Application>
  <PresentationFormat>Широкоэкранный</PresentationFormat>
  <Paragraphs>39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Государственное автономное профессиональное образовательное учреждения "Краснокаменский горнопромышленный техникум"</vt:lpstr>
      <vt:lpstr>    В зависимости от способа разрушения руды различают:</vt:lpstr>
      <vt:lpstr>Презентация PowerPoint</vt:lpstr>
      <vt:lpstr>От формы барабана мельницы делятся на:</vt:lpstr>
      <vt:lpstr>   В зависимости от размера барабана мельницы делятся на:</vt:lpstr>
      <vt:lpstr>   В зависимости от характера движения барабанные  мельницы делятся на: </vt:lpstr>
      <vt:lpstr>Презентация PowerPoint</vt:lpstr>
      <vt:lpstr>Презентация PowerPoint</vt:lpstr>
      <vt:lpstr>Делятся так же от вида  измельчающей среды барабанные мельницы делятся на:</vt:lpstr>
      <vt:lpstr>Презентация PowerPoint</vt:lpstr>
      <vt:lpstr>Презентация PowerPoint</vt:lpstr>
      <vt:lpstr>Презентация PowerPoint</vt:lpstr>
      <vt:lpstr>Презентация PowerPoint</vt:lpstr>
      <vt:lpstr>От характера разгрузки различаються :</vt:lpstr>
      <vt:lpstr>Презентация PowerPoint</vt:lpstr>
      <vt:lpstr>Презентация PowerPoint</vt:lpstr>
      <vt:lpstr>Презентация PowerPoint</vt:lpstr>
      <vt:lpstr>По виду опорных устройств делятся мельницы:</vt:lpstr>
      <vt:lpstr>Презентация PowerPoint</vt:lpstr>
      <vt:lpstr>Конец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1106</dc:creator>
  <cp:lastModifiedBy>gapou-kgpt@mail.ru</cp:lastModifiedBy>
  <cp:revision>435</cp:revision>
  <dcterms:created xsi:type="dcterms:W3CDTF">2021-10-14T08:48:55Z</dcterms:created>
  <dcterms:modified xsi:type="dcterms:W3CDTF">2021-10-18T08:16:55Z</dcterms:modified>
</cp:coreProperties>
</file>