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70" r:id="rId4"/>
    <p:sldId id="292" r:id="rId5"/>
    <p:sldId id="266" r:id="rId6"/>
    <p:sldId id="268" r:id="rId7"/>
    <p:sldId id="269" r:id="rId8"/>
    <p:sldId id="257" r:id="rId9"/>
    <p:sldId id="262" r:id="rId10"/>
    <p:sldId id="278" r:id="rId11"/>
    <p:sldId id="286" r:id="rId12"/>
    <p:sldId id="264" r:id="rId13"/>
    <p:sldId id="279" r:id="rId14"/>
    <p:sldId id="273" r:id="rId15"/>
    <p:sldId id="288" r:id="rId16"/>
    <p:sldId id="289" r:id="rId17"/>
    <p:sldId id="290" r:id="rId18"/>
    <p:sldId id="274" r:id="rId19"/>
    <p:sldId id="275" r:id="rId20"/>
    <p:sldId id="283" r:id="rId21"/>
    <p:sldId id="276" r:id="rId22"/>
    <p:sldId id="284" r:id="rId23"/>
    <p:sldId id="285" r:id="rId24"/>
    <p:sldId id="280" r:id="rId25"/>
    <p:sldId id="282" r:id="rId26"/>
    <p:sldId id="281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7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5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3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4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661-EEA3-4B59-8257-547DA38C9E4B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6D88-2440-4439-B01D-B41F46D4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4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152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808" y="5451748"/>
            <a:ext cx="6400800" cy="622920"/>
          </a:xfrm>
        </p:spPr>
        <p:txBody>
          <a:bodyPr/>
          <a:lstStyle/>
          <a:p>
            <a:r>
              <a:rPr lang="ru-RU" dirty="0" smtClean="0">
                <a:latin typeface="Anime Ace v3" panose="02050604050505020204" pitchFamily="18" charset="0"/>
              </a:rPr>
              <a:t>Практикум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236" y="548680"/>
            <a:ext cx="7772400" cy="24482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nime Ace v3" panose="02050604050505020204" pitchFamily="18" charset="0"/>
              </a:rPr>
              <a:t>Учимся считать</a:t>
            </a:r>
            <a:br>
              <a:rPr lang="ru-RU" sz="6000" dirty="0" smtClean="0">
                <a:latin typeface="Anime Ace v3" panose="02050604050505020204" pitchFamily="18" charset="0"/>
              </a:rPr>
            </a:br>
            <a:endParaRPr lang="ru-RU" sz="6000" dirty="0"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9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052736"/>
            <a:ext cx="525658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9384"/>
            <a:ext cx="1224136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830" y="404664"/>
            <a:ext cx="6913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Считаем налоги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64923"/>
              </p:ext>
            </p:extLst>
          </p:nvPr>
        </p:nvGraphicFramePr>
        <p:xfrm>
          <a:off x="323528" y="1784960"/>
          <a:ext cx="8450710" cy="3444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0142"/>
                <a:gridCol w="1690142"/>
                <a:gridCol w="1690142"/>
                <a:gridCol w="2202382"/>
                <a:gridCol w="117790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Налог</a:t>
                      </a:r>
                      <a:endParaRPr lang="ru-RU" dirty="0">
                        <a:solidFill>
                          <a:srgbClr val="006699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Налоговая</a:t>
                      </a:r>
                      <a:r>
                        <a:rPr lang="ru-RU" baseline="0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 база</a:t>
                      </a:r>
                      <a:endParaRPr lang="ru-RU" dirty="0">
                        <a:solidFill>
                          <a:srgbClr val="006699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Ставка </a:t>
                      </a:r>
                      <a:endParaRPr lang="ru-RU" dirty="0">
                        <a:solidFill>
                          <a:srgbClr val="006699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примечание</a:t>
                      </a:r>
                      <a:endParaRPr lang="ru-RU" dirty="0">
                        <a:solidFill>
                          <a:srgbClr val="006699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6699"/>
                          </a:solidFill>
                          <a:latin typeface="Anime Ace v3" panose="02050604050505020204" pitchFamily="18" charset="0"/>
                        </a:rPr>
                        <a:t>ПОДРОБНЕЕ</a:t>
                      </a:r>
                      <a:endParaRPr lang="ru-RU" sz="1000" dirty="0">
                        <a:solidFill>
                          <a:srgbClr val="006699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НДФЛ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Доход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13%, 35%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Ставка зависит от вида дохода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  <a:tr h="8227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Налог на имущество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Кадастровая стоимость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0,1% или 0,2%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Ставка зависит от кадастровой стоимости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  <a:tr h="8227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Земельный</a:t>
                      </a:r>
                      <a:r>
                        <a:rPr lang="ru-RU" sz="1600" baseline="0" dirty="0" smtClean="0">
                          <a:latin typeface="Anime Ace v3" panose="02050604050505020204" pitchFamily="18" charset="0"/>
                        </a:rPr>
                        <a:t> налог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Кадастровая стоимость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0,3%, 0,15%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Ставка зависит</a:t>
                      </a:r>
                      <a:r>
                        <a:rPr lang="ru-RU" sz="1600" baseline="0" dirty="0" smtClean="0">
                          <a:latin typeface="Anime Ace v3" panose="02050604050505020204" pitchFamily="18" charset="0"/>
                        </a:rPr>
                        <a:t> от категории земли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  <a:tr h="447248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Anime Ace v3" panose="02050604050505020204" pitchFamily="18" charset="0"/>
                        </a:rPr>
                        <a:t>Транспортный налог</a:t>
                      </a:r>
                      <a:endParaRPr lang="ru-RU" sz="155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Мощность двигателя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от 9 рублей за 1 </a:t>
                      </a:r>
                      <a:r>
                        <a:rPr lang="ru-RU" sz="1600" dirty="0" err="1" smtClean="0">
                          <a:latin typeface="Anime Ace v3" panose="02050604050505020204" pitchFamily="18" charset="0"/>
                        </a:rPr>
                        <a:t>лс</a:t>
                      </a:r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.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Ставка зависит от мощности ТС</a:t>
                      </a:r>
                      <a:endParaRPr lang="ru-RU" sz="16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019042"/>
            <a:ext cx="830669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Размер налога=налоговая база*ставка налога</a:t>
            </a:r>
            <a:endParaRPr lang="ru-RU" sz="2400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pic>
        <p:nvPicPr>
          <p:cNvPr id="6146" name="Picture 2" descr="https://static.tildacdn.com/tild6335-3635-4937-b964-316161326338/ppc-green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37" y="2420968"/>
            <a:ext cx="6733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.tildacdn.com/tild6335-3635-4937-b964-316161326338/ppc-green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37" y="3068960"/>
            <a:ext cx="6733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atic.tildacdn.com/tild6335-3635-4937-b964-316161326338/ppc-green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4653136"/>
            <a:ext cx="6733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atic.tildacdn.com/tild6335-3635-4937-b964-316161326338/ppc-green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76" y="3933056"/>
            <a:ext cx="6733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Налог на доходы физических лиц</a:t>
            </a:r>
            <a:endParaRPr lang="en-US" sz="2700" dirty="0" smtClean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pic>
        <p:nvPicPr>
          <p:cNvPr id="5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82848"/>
              </p:ext>
            </p:extLst>
          </p:nvPr>
        </p:nvGraphicFramePr>
        <p:xfrm>
          <a:off x="392852" y="1066539"/>
          <a:ext cx="8263170" cy="490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020"/>
                <a:gridCol w="5236150"/>
              </a:tblGrid>
              <a:tr h="718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Доходы, облагаемые 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Доходы, НЕ облагаемые НДФЛ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nime Ace v3" panose="02050604050505020204" pitchFamily="18" charset="0"/>
                        </a:rPr>
                        <a:t>(217 НК РФ)</a:t>
                      </a:r>
                    </a:p>
                  </a:txBody>
                  <a:tcPr anchor="ctr"/>
                </a:tc>
              </a:tr>
              <a:tr h="336409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заработная плата, премии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доход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от продажи имущества, находившегося в собственности менее трех лет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nime Ace v3" panose="02050604050505020204" pitchFamily="18" charset="0"/>
                        </a:rPr>
                        <a:t>*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доход от сдачи имущества в аренду;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выигрыши и призы по рекламным акциям стоимостью более 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доходы от продажи имущества, находившегося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 в собственности более трех лет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nime Ace v3" panose="02050604050505020204" pitchFamily="18" charset="0"/>
                        </a:rPr>
                        <a:t>*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доходы, полученные в порядке наследования;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доходы, полученные по договору дарения от члена семьи и/или близкого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 родственника;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государственные пособия ( по безработице, беременности и родам);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пенсии;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алименты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стипендии (в государственных ВУЗах)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nime Ace v3" panose="02050604050505020204" pitchFamily="18" charset="0"/>
                        </a:rPr>
                        <a:t>выигрыши и призы по рекламным акциям до 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  <a:tr h="439936">
                <a:tc>
                  <a:txBody>
                    <a:bodyPr/>
                    <a:lstStyle/>
                    <a:p>
                      <a:endParaRPr lang="ru-RU" sz="10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nime Ace v3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912230"/>
            <a:ext cx="7344816" cy="757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*</a:t>
            </a:r>
            <a:r>
              <a:rPr lang="ru-RU" dirty="0" smtClean="0">
                <a:latin typeface="Anime Ace v3" panose="02050604050505020204" pitchFamily="18" charset="0"/>
              </a:rPr>
              <a:t>Если продаваемое имущество было приобретено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Anime Ace v3" panose="02050604050505020204" pitchFamily="18" charset="0"/>
              </a:rPr>
              <a:t>после 01.01.2016 –  менее/более </a:t>
            </a:r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5</a:t>
            </a:r>
            <a:r>
              <a:rPr lang="ru-RU" dirty="0" smtClean="0">
                <a:latin typeface="Anime Ace v3" panose="02050604050505020204" pitchFamily="18" charset="0"/>
              </a:rPr>
              <a:t> лет</a:t>
            </a:r>
            <a:endParaRPr lang="ru-RU" dirty="0"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 НДФЛ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267" y="2267271"/>
            <a:ext cx="1800199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Основная ставка</a:t>
            </a:r>
            <a:endParaRPr lang="ru-RU" sz="1100" dirty="0" smtClean="0">
              <a:latin typeface="Anime Ace v3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1" y="2505670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13%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3" y="2383411"/>
            <a:ext cx="30243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700" dirty="0" smtClean="0">
                <a:latin typeface="Anime Ace v3" panose="02050604050505020204" pitchFamily="18" charset="0"/>
              </a:rPr>
              <a:t>материальная выгода по </a:t>
            </a:r>
            <a:r>
              <a:rPr lang="ru-RU" sz="1700" dirty="0">
                <a:latin typeface="Anime Ace v3" panose="02050604050505020204" pitchFamily="18" charset="0"/>
              </a:rPr>
              <a:t>займам </a:t>
            </a:r>
            <a:r>
              <a:rPr lang="ru-RU" sz="1700" dirty="0" smtClean="0">
                <a:latin typeface="Anime Ace v3" panose="02050604050505020204" pitchFamily="18" charset="0"/>
              </a:rPr>
              <a:t>и </a:t>
            </a:r>
            <a:r>
              <a:rPr lang="ru-RU" sz="1700" dirty="0">
                <a:latin typeface="Anime Ace v3" panose="02050604050505020204" pitchFamily="18" charset="0"/>
              </a:rPr>
              <a:t>выигрыши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35%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5935" y="2309953"/>
            <a:ext cx="180872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Специальная ставка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5267" y="4005064"/>
            <a:ext cx="8609097" cy="6393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</a:rPr>
              <a:t>! </a:t>
            </a:r>
            <a:r>
              <a:rPr lang="ru-RU" dirty="0" smtClean="0">
                <a:latin typeface="Anime Ace v3" panose="02050604050505020204" pitchFamily="18" charset="0"/>
              </a:rPr>
              <a:t>С 01.01.2021 ставка НДФЛ для тех у кого доход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более 5 </a:t>
            </a:r>
            <a:r>
              <a:rPr lang="ru-RU" dirty="0" err="1" smtClean="0">
                <a:solidFill>
                  <a:srgbClr val="FF0000"/>
                </a:solidFill>
                <a:latin typeface="Anime Ace v3" panose="02050604050505020204" pitchFamily="18" charset="0"/>
              </a:rPr>
              <a:t>млн.рублей</a:t>
            </a:r>
            <a:r>
              <a:rPr lang="ru-RU" dirty="0" smtClean="0">
                <a:latin typeface="Anime Ace v3" panose="02050604050505020204" pitchFamily="18" charset="0"/>
              </a:rPr>
              <a:t> за год составит </a:t>
            </a:r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15%</a:t>
            </a:r>
          </a:p>
        </p:txBody>
      </p:sp>
      <p:pic>
        <p:nvPicPr>
          <p:cNvPr id="14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Налог на </a:t>
            </a:r>
            <a:r>
              <a:rPr lang="ru-RU" sz="2700" dirty="0">
                <a:solidFill>
                  <a:srgbClr val="FF0000"/>
                </a:solidFill>
                <a:latin typeface="Anime Ace v3" panose="02050604050505020204" pitchFamily="18" charset="0"/>
              </a:rPr>
              <a:t>имущество физических лиц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Объекты налогообложения (ОН):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1) жилой дом;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2) квартира, комната;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3) гараж, </a:t>
            </a:r>
            <a:r>
              <a:rPr lang="ru-RU" sz="2000" dirty="0" err="1">
                <a:solidFill>
                  <a:srgbClr val="006699"/>
                </a:solidFill>
                <a:latin typeface="Anime Ace v3" panose="02050604050505020204" pitchFamily="18" charset="0"/>
              </a:rPr>
              <a:t>машино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-место;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4) единый недвижимый комплекс;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5) объект незавершенного строительства;</a:t>
            </a:r>
          </a:p>
          <a:p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6) иные здание, строение, сооружение,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помещение</a:t>
            </a:r>
          </a:p>
          <a:p>
            <a:endParaRPr lang="ru-RU" sz="2000" dirty="0">
              <a:solidFill>
                <a:srgbClr val="FF0000"/>
              </a:solidFill>
              <a:latin typeface="Anime Ace v3" panose="020506040505050202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Владеете ОН    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=&gt; платите налог на имущество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НЕ владеете ОН 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=&gt; НЕ платите 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налог на имущество</a:t>
            </a: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Налоговая 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база определяется в отношении каждого объекта налогообложения как его </a:t>
            </a:r>
            <a:r>
              <a:rPr lang="ru-RU" sz="2000" dirty="0">
                <a:solidFill>
                  <a:srgbClr val="FF0000"/>
                </a:solidFill>
                <a:latin typeface="Anime Ace v3" panose="02050604050505020204" pitchFamily="18" charset="0"/>
              </a:rPr>
              <a:t>кадастровая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nime Ace v3" panose="02050604050505020204" pitchFamily="18" charset="0"/>
              </a:rPr>
              <a:t>стоимость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, внесенная в Единый государственный реестр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недвижимости</a:t>
            </a:r>
          </a:p>
        </p:txBody>
      </p:sp>
      <p:pic>
        <p:nvPicPr>
          <p:cNvPr id="9218" name="Picture 2" descr="https://vevanta.com/wp-content/uploads/2019/11/ipoteka-na-stroitelst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20" y="548680"/>
            <a:ext cx="2711760" cy="15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0649"/>
            <a:ext cx="7812360" cy="64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9"/>
            <a:ext cx="946953" cy="22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564904"/>
            <a:ext cx="29523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628800"/>
            <a:ext cx="702332" cy="359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" y="433126"/>
            <a:ext cx="5995193" cy="57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s://xn----8sbgi0aqnej0ac.xn--p1ai/wp-content/uploads/2019/03/vid-svidetelstva-o-registratsii-prav-sobstvenno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1"/>
          <a:stretch/>
        </p:blipFill>
        <p:spPr bwMode="auto">
          <a:xfrm>
            <a:off x="6004700" y="4293096"/>
            <a:ext cx="3131841" cy="24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43198"/>
            <a:ext cx="2956033" cy="418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84167" y="4941168"/>
            <a:ext cx="226156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234978"/>
            <a:ext cx="2223864" cy="20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ATXAJwaEB8FAZN0JhS8VPfpGWsjvzJh4jGsA78_zTco=s900-c-k-c0xffffffff-no-rj-m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3079"/>
            <a:ext cx="6398666" cy="66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772816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717032"/>
            <a:ext cx="14401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91980" y="4941168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780929"/>
            <a:ext cx="28803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 и льготы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7621"/>
            <a:ext cx="6179864" cy="54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9939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 и льготы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городской округ Волгоград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Ставки:</a:t>
            </a:r>
          </a:p>
          <a:p>
            <a:pPr fontAlgn="base"/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- 0,1 % 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для владельцев квартир и комнат в Волгограде, имеющих кадастровую стоимость до 5 миллионов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рублей;</a:t>
            </a:r>
          </a:p>
          <a:p>
            <a:pPr fontAlgn="base"/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- 0,1 % для 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жилых домов кадастровой стоимостью до 500 тысяч рублей </a:t>
            </a:r>
          </a:p>
          <a:p>
            <a:pPr fontAlgn="base"/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- 0,2 %  </a:t>
            </a:r>
            <a:r>
              <a:rPr lang="ru-RU" sz="2000" dirty="0">
                <a:solidFill>
                  <a:srgbClr val="006699"/>
                </a:solidFill>
                <a:latin typeface="Anime Ace v3" panose="02050604050505020204" pitchFamily="18" charset="0"/>
              </a:rPr>
              <a:t>для жилых домов с кадастровой стоимостью от 500 тысяч до 2 миллионов рублей </a:t>
            </a:r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285750" indent="-285750" fontAlgn="base">
              <a:buFontTx/>
              <a:buChar char="-"/>
            </a:pPr>
            <a:endParaRPr lang="ru-RU" sz="2000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fontAlgn="base"/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Льготы </a:t>
            </a:r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местные: </a:t>
            </a:r>
            <a:endParaRPr lang="ru-RU" dirty="0">
              <a:solidFill>
                <a:srgbClr val="FF0000"/>
              </a:solidFill>
              <a:latin typeface="Anime Ace v3" panose="02050604050505020204" pitchFamily="18" charset="0"/>
            </a:endParaRPr>
          </a:p>
          <a:p>
            <a:pPr fontAlgn="base"/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Полное освобождение от уплаты налога </a:t>
            </a:r>
          </a:p>
          <a:p>
            <a:pPr fontAlgn="base"/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- незащищенных слоев населения, включая пенсионеров, инвалидов, детей-инвалидов и их родителей (опекунов), ветеранов боевых действий, </a:t>
            </a:r>
            <a:r>
              <a:rPr lang="ru-RU" dirty="0" err="1">
                <a:solidFill>
                  <a:srgbClr val="006699"/>
                </a:solidFill>
                <a:latin typeface="Anime Ace v3" panose="02050604050505020204" pitchFamily="18" charset="0"/>
              </a:rPr>
              <a:t>предпенсионеров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, многодетные семьи, несовершеннолетних детей-сирот, детей, оставшихся без попечения родителей и другие категории граждан.</a:t>
            </a:r>
          </a:p>
          <a:p>
            <a:pPr fontAlgn="base"/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- владельцев жилых строений, расположенных на земельных участках с целевым назначением «для ведения подсобного, дачного, садового или огороднического хозяйства», и имеющих площадь меньше 50 квадратных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метров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pic>
        <p:nvPicPr>
          <p:cNvPr id="5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2178" y="2060848"/>
            <a:ext cx="86680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В налоговой системе Российской Федерации выделяют </a:t>
            </a:r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прямые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и </a:t>
            </a:r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косвенные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налоги для </a:t>
            </a:r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юридических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и </a:t>
            </a:r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физических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лиц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.</a:t>
            </a:r>
          </a:p>
        </p:txBody>
      </p:sp>
      <p:pic>
        <p:nvPicPr>
          <p:cNvPr id="6" name="Picture 2" descr="https://fsd.multiurok.ru/html/2017/03/02/s_58b847594567a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38669" r="32046"/>
          <a:stretch/>
        </p:blipFill>
        <p:spPr bwMode="auto">
          <a:xfrm>
            <a:off x="7380312" y="4221088"/>
            <a:ext cx="1541045" cy="22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" y="4149080"/>
            <a:ext cx="70755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Всю необходимую информацию о налогах можно найти на официальном сайте Федеральной налоговой службы</a:t>
            </a:r>
          </a:p>
          <a:p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(</a:t>
            </a:r>
            <a:r>
              <a:rPr lang="en-US" sz="2800" dirty="0" smtClean="0">
                <a:solidFill>
                  <a:srgbClr val="006699"/>
                </a:solidFill>
                <a:latin typeface="Anime Ace v3" panose="02050604050505020204" pitchFamily="18" charset="0"/>
                <a:hlinkClick r:id="rId3"/>
              </a:rPr>
              <a:t>WWW.nalog.ru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)</a:t>
            </a:r>
          </a:p>
          <a:p>
            <a:endParaRPr lang="ru-RU" sz="28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5558"/>
            <a:ext cx="6768752" cy="107721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nime Ace v3" panose="02050604050505020204" pitchFamily="18" charset="0"/>
              </a:rPr>
              <a:t>ПОВТОРЯЕМ </a:t>
            </a:r>
          </a:p>
          <a:p>
            <a:pPr algn="ctr"/>
            <a:r>
              <a:rPr lang="ru-RU" sz="3200" dirty="0" smtClean="0">
                <a:latin typeface="Anime Ace v3" panose="02050604050505020204" pitchFamily="18" charset="0"/>
              </a:rPr>
              <a:t>ПРОЙДЕННОЕ</a:t>
            </a:r>
            <a:endParaRPr lang="ru-RU" sz="3200" dirty="0"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FF0000"/>
                </a:solidFill>
                <a:latin typeface="Anime Ace v3" panose="02050604050505020204" pitchFamily="18" charset="0"/>
              </a:rPr>
              <a:t>3. Земельный налог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368" y="548681"/>
            <a:ext cx="8540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Объекты налогообложения (ОН):</a:t>
            </a:r>
          </a:p>
          <a:p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земельные участки, расположенные в пределах муниципального образования (или городов федерального значения Москвы, Санкт-Петербурга и Севастополя), на территории которого введен налог (ст. 389 НК РФ).</a:t>
            </a:r>
          </a:p>
          <a:p>
            <a:endParaRPr lang="ru-RU" dirty="0">
              <a:solidFill>
                <a:srgbClr val="FF0000"/>
              </a:solidFill>
              <a:latin typeface="Anime Ace v3" panose="020506040505050202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Владеете ОН    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=&gt; платите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земельный налог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НЕ владеете ОН 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=&gt; НЕ платите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земельный налог 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816" y="3356992"/>
            <a:ext cx="8608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Налоговая </a:t>
            </a:r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база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определяется как </a:t>
            </a:r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кадастровая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 стоимость земельных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участков.</a:t>
            </a:r>
          </a:p>
          <a:p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Сведения о кадастровой стоимости земельных участков размещаются на официальном сайте </a:t>
            </a:r>
            <a:r>
              <a:rPr lang="ru-RU" dirty="0" err="1">
                <a:solidFill>
                  <a:srgbClr val="006699"/>
                </a:solidFill>
                <a:latin typeface="Anime Ace v3" panose="02050604050505020204" pitchFamily="18" charset="0"/>
              </a:rPr>
              <a:t>Росреестра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 в сети Интернет.</a:t>
            </a:r>
          </a:p>
        </p:txBody>
      </p:sp>
      <p:pic>
        <p:nvPicPr>
          <p:cNvPr id="7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0649"/>
            <a:ext cx="7812360" cy="64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9"/>
            <a:ext cx="946953" cy="22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356992"/>
            <a:ext cx="29523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628800"/>
            <a:ext cx="702332" cy="359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4"/>
          <a:stretch/>
        </p:blipFill>
        <p:spPr bwMode="auto">
          <a:xfrm>
            <a:off x="6042644" y="116632"/>
            <a:ext cx="249344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 bwMode="auto">
          <a:xfrm>
            <a:off x="3059832" y="116632"/>
            <a:ext cx="315570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" y="3104498"/>
            <a:ext cx="3912697" cy="378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yt3.ggpht.com/a/AATXAJwaEB8FAZN0JhS8VPfpGWsjvzJh4jGsA78_zTco=s900-c-k-c0xffffffff-no-rj-m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</a:t>
            </a:r>
          </a:p>
          <a:p>
            <a:pPr algn="ctr"/>
            <a:r>
              <a:rPr lang="ru-RU" sz="1600" dirty="0">
                <a:solidFill>
                  <a:srgbClr val="006699"/>
                </a:solidFill>
                <a:latin typeface="Anime Ace v3" panose="02050604050505020204" pitchFamily="18" charset="0"/>
              </a:rPr>
              <a:t>ПОСТАНОВЛЕНИЕ О ПОЛОЖЕНИИ О МЕСТНЫХ НАЛОГАХ НА ТЕРРИТОРИИ ВОЛГОГРАДА, ВВЕДЕНИИ СИСТЕМЫ НАЛОГООБЛОЖЕНИЯ В ВИДЕ ЕДИНОГО НАЛОГА НА ВМЕНЕННЫЙ ДОХОД, УСТАНОВЛЕНИИ И ВВЕДЕНИИ МЕСТНЫХ НАЛОГОВ НА ТЕРРИТОРИИ ВОЛГОГРАДА от 23.11.2005 № 24/464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Anime Ace v3" panose="020506040505050202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2276872"/>
            <a:ext cx="9067047" cy="38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yt3.ggpht.com/a/AATXAJwaEB8FAZN0JhS8VPfpGWsjvzJh4jGsA78_zTco=s900-c-k-c0xffffffff-no-rj-m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4. Транспортный налог</a:t>
            </a:r>
            <a:endParaRPr lang="ru-RU" sz="27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20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05667"/>
            <a:ext cx="85689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Объекты налогообложения: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автомобиль;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мотоцикл, мотороллер; 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Автобус;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самоходные 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машины и механизмы на пневматическом и гусеничном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ходу;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самолеты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,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вертолеты;</a:t>
            </a:r>
          </a:p>
          <a:p>
            <a:pPr marL="342900" indent="-342900">
              <a:buFontTx/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теплоходы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, яхты, парусные суда,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катера, моторные 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лодки, гидроциклы, несамоходные (буксируемые суда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снегоходы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,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мотосани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и др.</a:t>
            </a:r>
          </a:p>
          <a:p>
            <a:pPr marL="342900" indent="-342900">
              <a:buAutoNum type="arabicParenR"/>
            </a:pPr>
            <a:endParaRPr lang="ru-RU" sz="1700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342900" indent="-342900">
              <a:buAutoNum type="arabicParenR"/>
            </a:pPr>
            <a:endParaRPr lang="ru-RU" sz="17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342900" indent="-342900">
              <a:buAutoNum type="arabicParenR"/>
            </a:pPr>
            <a:endParaRPr lang="ru-RU" sz="1700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342900" indent="-342900">
              <a:buAutoNum type="arabicParenR"/>
            </a:pPr>
            <a:endParaRPr lang="ru-RU" sz="1700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endParaRPr lang="ru-RU" sz="1700" dirty="0" smtClean="0">
              <a:solidFill>
                <a:srgbClr val="FF0000"/>
              </a:solidFill>
              <a:latin typeface="Anime Ace v3" panose="02050604050505020204" pitchFamily="18" charset="0"/>
            </a:endParaRPr>
          </a:p>
          <a:p>
            <a:r>
              <a:rPr lang="ru-RU" sz="17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Не являются объектом налогообложения (для ФЛ):</a:t>
            </a:r>
          </a:p>
          <a:p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автомобили 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легковые, специально оборудованные для использования инвалидами, а также автомобили легковые с мощностью двигателя до 100 лошадиных сил (до 73,55 кВт), полученные (приобретенные) через органы социальной защиты населения в установленном законом </a:t>
            </a:r>
            <a:r>
              <a:rPr lang="ru-RU" sz="17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порядке</a:t>
            </a:r>
            <a:r>
              <a:rPr lang="ru-RU" sz="1700" dirty="0">
                <a:solidFill>
                  <a:srgbClr val="006699"/>
                </a:solidFill>
                <a:latin typeface="Anime Ace v3" panose="020506040505050202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5024"/>
            <a:ext cx="915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Зарегистрировано ТС на вас   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=&gt;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платите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транспортный налог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НЕ </a:t>
            </a:r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зарегистрировано </a:t>
            </a:r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ТС на вас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=&gt;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НЕ платите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транспортный налог 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pic>
        <p:nvPicPr>
          <p:cNvPr id="6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Налоговая база</a:t>
            </a:r>
          </a:p>
          <a:p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При исчислении транспортного налога налоговая база определяется: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как мощность двигателя в лошадиных силах в отношении транспортных средств, имеющих двигатели;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как тяга реактивного двигателя (суммарная тяга всех реактивных двигателей) в килограммах силы в отношении воздушных транспортных средств, имеющих реактивные двигатели;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как валовая вместимость в отношении водных несамоходных (буксируемых) транспортных средств;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как единица транспортного средства в отношении прочих водных и воздушных транспортных средств.</a:t>
            </a:r>
          </a:p>
        </p:txBody>
      </p:sp>
      <p:pic>
        <p:nvPicPr>
          <p:cNvPr id="3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Ставки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23207"/>
              </p:ext>
            </p:extLst>
          </p:nvPr>
        </p:nvGraphicFramePr>
        <p:xfrm>
          <a:off x="179512" y="773415"/>
          <a:ext cx="8784978" cy="58955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28326"/>
                <a:gridCol w="2928326"/>
                <a:gridCol w="2928326"/>
              </a:tblGrid>
              <a:tr h="44002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Наименование объекта </a:t>
                      </a:r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налогообложения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Налоговый кодекс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ЗАКОН</a:t>
                      </a:r>
                    </a:p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ВОЛГОГРАДСКОЙ ОБЛАСТИ</a:t>
                      </a:r>
                    </a:p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от 11 ноября 2002 года N 750-ОД</a:t>
                      </a:r>
                    </a:p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«О транспортном налоге»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251442">
                <a:tc vMerge="1">
                  <a:txBody>
                    <a:bodyPr/>
                    <a:lstStyle/>
                    <a:p>
                      <a:pPr algn="ctr"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Налоговая ставка (в рублях)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47">
                <a:tc gridSpan="3"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Автомобили легковые с мощностью двигателя (с каждой лошадиной силы):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до 100 </a:t>
                      </a:r>
                      <a:r>
                        <a:rPr lang="ru-RU" sz="1200" dirty="0" err="1">
                          <a:effectLst/>
                          <a:latin typeface="Anime Ace v3" panose="02050604050505020204" pitchFamily="18" charset="0"/>
                        </a:rPr>
                        <a:t>л.с</a:t>
                      </a:r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. (до 73,55 кВт) включительно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2,5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9,0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440024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100 л.с. до 150 л.с. (свыше 73,55 кВт до 110,33 кВт) включительно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3,5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20,0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440024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150 л.с. до 200 л.с. (свыше 110,33 кВт до 147,1 кВт) включительно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40,0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440024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200 л.с. до 250 л.с. (свыше 147,1 кВт до 183,9 кВт) включительно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7,5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75,0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251442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250 л.с. (свыше 183,9 кВт)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effectLst/>
                          <a:latin typeface="Anime Ace v3" panose="020506040505050202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150,0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260588">
                <a:tc gridSpan="3"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Мотоциклы и мотороллеры с мощностью двигателя (с каждой лошадиной силы):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251442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до 20 л.с. (до 14,7 кВт) включительно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  <a:latin typeface="Anime Ace v3" panose="020506040505050202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6,0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440024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20 л.с. до 36 л.с. (свыше 14,7 кВт до 26,48 кВт) включительно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  <a:latin typeface="Anime Ace v3" panose="0205060405050502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10,0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  <a:tr h="251442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Anime Ace v3" panose="02050604050505020204" pitchFamily="18" charset="0"/>
                        </a:rPr>
                        <a:t>свыше 36 л.с. (свыше 26,48 кВт)</a:t>
                      </a:r>
                      <a:endParaRPr lang="ru-RU" sz="120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smtClean="0">
                          <a:solidFill>
                            <a:srgbClr val="2D2D2D"/>
                          </a:solidFill>
                          <a:effectLst/>
                          <a:latin typeface="Anime Ace v3" panose="0205060405050502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Anime Ace v3" panose="02050604050505020204" pitchFamily="18" charset="0"/>
                        </a:rPr>
                        <a:t>24,0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Anime Ace v3" panose="02050604050505020204" pitchFamily="18" charset="0"/>
                      </a:endParaRPr>
                    </a:p>
                  </a:txBody>
                  <a:tcPr marL="62861" marR="62861" marT="31430" marB="31430"/>
                </a:tc>
              </a:tr>
            </a:tbl>
          </a:graphicData>
        </a:graphic>
      </p:graphicFrame>
      <p:pic>
        <p:nvPicPr>
          <p:cNvPr id="5" name="Picture 2" descr="https://yt3.ggpht.com/a/AATXAJwaEB8FAZN0JhS8VPfpGWsjvzJh4jGsA78_zTco=s900-c-k-c0xffffffff-no-rj-m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64" y="6021288"/>
            <a:ext cx="538718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-171400"/>
            <a:ext cx="4104457" cy="30243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Срок уплаты налогов</a:t>
            </a:r>
            <a:endParaRPr lang="ru-RU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3140968"/>
            <a:ext cx="5701014" cy="3305221"/>
            <a:chOff x="2090045" y="-4779912"/>
            <a:chExt cx="5701014" cy="3305221"/>
          </a:xfrm>
        </p:grpSpPr>
        <p:pic>
          <p:nvPicPr>
            <p:cNvPr id="7172" name="Picture 4" descr="http://admin-volgs.ru/images/news/2018/dohod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3"/>
            <a:stretch/>
          </p:blipFill>
          <p:spPr bwMode="auto">
            <a:xfrm>
              <a:off x="2090045" y="-4779912"/>
              <a:ext cx="5701014" cy="3305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162052" y="-4779912"/>
              <a:ext cx="969787" cy="324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5702"/>
            <a:ext cx="1685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808518" y="4363694"/>
            <a:ext cx="1427778" cy="944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nime Ace v3" panose="02050604050505020204" pitchFamily="18" charset="0"/>
              </a:rPr>
              <a:t>Оплатить налог</a:t>
            </a:r>
            <a:endParaRPr lang="ru-RU" sz="1400" dirty="0">
              <a:latin typeface="Anime Ace v3" panose="02050604050505020204" pitchFamily="18" charset="0"/>
            </a:endParaRPr>
          </a:p>
        </p:txBody>
      </p:sp>
      <p:pic>
        <p:nvPicPr>
          <p:cNvPr id="7170" name="Picture 2" descr="http://leninsk34.ru/images/news/foto-13-10-2020-09-07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52" y="260648"/>
            <a:ext cx="4344417" cy="29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nime Ace v3" panose="02050604050505020204" pitchFamily="18" charset="0"/>
              </a:rPr>
              <a:t>Вкладка: Все сервисы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9"/>
          <a:stretch/>
        </p:blipFill>
        <p:spPr bwMode="auto">
          <a:xfrm>
            <a:off x="107504" y="620688"/>
            <a:ext cx="8896920" cy="62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F%D1%83%D1%81%D1%82%D0%BE%D0%B9-%D0%BC%D0%B5%D1%88%D0%BE%D0%BA-3474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599"/>
            <a:ext cx="3268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dreamstime.com/b/%D0%BF%D1%83%D1%81%D1%82%D0%BE%D0%B9-%D0%BC%D0%B5%D1%88%D0%BE%D0%BA-3474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268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umbs.dreamstime.com/b/%D0%BF%D1%83%D1%81%D1%82%D0%BE%D0%B9-%D0%BC%D0%B5%D1%88%D0%BE%D0%BA-3474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52" y="2420888"/>
            <a:ext cx="3268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0881" y="1012561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Федеральный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бюджет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569" y="3249850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Региональный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бюджет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2584" y="3249850"/>
            <a:ext cx="178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Местный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anose="02050604050505020204" pitchFamily="18" charset="0"/>
              </a:rPr>
              <a:t>бюджет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85184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НДФЛ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1381" y="5877272"/>
            <a:ext cx="104286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НДС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8292" y="5070783"/>
            <a:ext cx="111104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Акциз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4499" y="5070783"/>
            <a:ext cx="163422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Налог на прибыль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7681" y="5893026"/>
            <a:ext cx="111104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НДПИ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893026"/>
            <a:ext cx="1440160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Водный налог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1920" y="5915013"/>
            <a:ext cx="220132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Налог на имущество ЮЛ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4968" y="5070783"/>
            <a:ext cx="220132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Налог на имущество ФЛ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63598" y="5070783"/>
            <a:ext cx="163422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Земельный налог</a:t>
            </a:r>
            <a:endParaRPr lang="ru-RU" dirty="0">
              <a:latin typeface="Anime Ace v3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5110" y="5877272"/>
            <a:ext cx="201496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ime Ace v3" panose="02050604050505020204" pitchFamily="18" charset="0"/>
              </a:rPr>
              <a:t>Транспортный налог</a:t>
            </a:r>
            <a:endParaRPr lang="ru-RU" dirty="0"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38594 -0.6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51406 -0.36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316 -0.696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3611 -0.3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40903 -0.69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48148E-6 L 0.3783 -0.8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4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22413 -0.813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4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2599 -0.477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51372 -0.483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42986 -0.815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-4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Проверим домашнее задание</a:t>
            </a:r>
          </a:p>
          <a:p>
            <a:pPr algn="ctr"/>
            <a:endParaRPr lang="ru-RU" sz="28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2. </a:t>
            </a:r>
            <a:r>
              <a:rPr lang="ru-RU" sz="2800" dirty="0">
                <a:solidFill>
                  <a:srgbClr val="006699"/>
                </a:solidFill>
                <a:latin typeface="Anime Ace v3" panose="02050604050505020204" pitchFamily="18" charset="0"/>
              </a:rPr>
              <a:t>Представьте, что вашим родителям предложили работу на выбор: в Болгарии, Австрии и Монако. Что вы посоветуете родителям</a:t>
            </a:r>
            <a:r>
              <a:rPr lang="ru-RU" sz="28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?</a:t>
            </a:r>
          </a:p>
          <a:p>
            <a:endParaRPr lang="ru-RU" sz="2800" dirty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800" dirty="0">
                <a:solidFill>
                  <a:srgbClr val="006699"/>
                </a:solidFill>
                <a:latin typeface="Anime Ace v3" panose="02050604050505020204" pitchFamily="18" charset="0"/>
              </a:rPr>
              <a:t>4. Подготовить сообщение «Интересные и необычные налоги в мире» </a:t>
            </a:r>
          </a:p>
        </p:txBody>
      </p:sp>
    </p:spTree>
    <p:extLst>
      <p:ext uri="{BB962C8B-B14F-4D97-AF65-F5344CB8AC3E}">
        <p14:creationId xmlns:p14="http://schemas.microsoft.com/office/powerpoint/2010/main" val="6711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1. Как </a:t>
            </a:r>
            <a:r>
              <a:rPr lang="ru-RU" sz="2800" dirty="0">
                <a:solidFill>
                  <a:srgbClr val="FF0000"/>
                </a:solidFill>
                <a:latin typeface="Anime Ace v3" panose="02050604050505020204" pitchFamily="18" charset="0"/>
              </a:rPr>
              <a:t>подсчитать размер налоговых выплат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424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Под налоговыми выплатами понимается сумма всех налогов, уплачиваемых субъектом налогообложения за определённый период.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Пример: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В семье работают оба родителя, также семья на праве собственности владеет домом, земельным участком, машиной.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Ответ: 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Сумма налоговых выплат=Налог на доход физических лиц обоих </a:t>
            </a:r>
            <a:r>
              <a:rPr lang="ru-RU" sz="2000" dirty="0" err="1" smtClean="0">
                <a:solidFill>
                  <a:srgbClr val="006699"/>
                </a:solidFill>
                <a:latin typeface="Anime Ace v3" panose="02050604050505020204" pitchFamily="18" charset="0"/>
              </a:rPr>
              <a:t>родителей+налог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на имущество </a:t>
            </a:r>
            <a:r>
              <a:rPr lang="ru-RU" sz="2000" dirty="0" err="1" smtClean="0">
                <a:solidFill>
                  <a:srgbClr val="006699"/>
                </a:solidFill>
                <a:latin typeface="Anime Ace v3" panose="02050604050505020204" pitchFamily="18" charset="0"/>
              </a:rPr>
              <a:t>ФЛ+земельный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6699"/>
                </a:solidFill>
                <a:latin typeface="Anime Ace v3" panose="02050604050505020204" pitchFamily="18" charset="0"/>
              </a:rPr>
              <a:t>налог+транспортный</a:t>
            </a:r>
            <a:r>
              <a:rPr lang="ru-RU" sz="20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 налог </a:t>
            </a:r>
          </a:p>
        </p:txBody>
      </p:sp>
      <p:pic>
        <p:nvPicPr>
          <p:cNvPr id="1026" name="Picture 2" descr="https://ptzgovorit.ru/sites/default/files/original_nodes/nalo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4532"/>
            <a:ext cx="3491880" cy="23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Налог на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имущество ФЛ, земельный и </a:t>
            </a:r>
            <a:r>
              <a:rPr lang="ru-RU" dirty="0">
                <a:solidFill>
                  <a:srgbClr val="006699"/>
                </a:solidFill>
                <a:latin typeface="Anime Ace v3" panose="02050604050505020204" pitchFamily="18" charset="0"/>
              </a:rPr>
              <a:t>транспортные налоги называют </a:t>
            </a:r>
            <a:r>
              <a:rPr lang="ru-RU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также </a:t>
            </a:r>
            <a:r>
              <a:rPr lang="ru-RU" dirty="0">
                <a:solidFill>
                  <a:srgbClr val="FF0000"/>
                </a:solidFill>
                <a:latin typeface="Anime Ace v3" panose="02050604050505020204" pitchFamily="18" charset="0"/>
              </a:rPr>
              <a:t>имущественными налогами.</a:t>
            </a:r>
            <a:endParaRPr lang="ru-RU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33153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Anime Ace v3" panose="02050604050505020204" pitchFamily="18" charset="0"/>
              </a:rPr>
              <a:t>Финансово</a:t>
            </a:r>
            <a:r>
              <a:rPr lang="ru-RU" sz="2200" dirty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nime Ace v3" panose="02050604050505020204" pitchFamily="18" charset="0"/>
              </a:rPr>
              <a:t>грамотный</a:t>
            </a:r>
            <a:r>
              <a:rPr lang="ru-RU" sz="2200" dirty="0">
                <a:solidFill>
                  <a:srgbClr val="006699"/>
                </a:solidFill>
                <a:latin typeface="Anime Ace v3" panose="020506040505050202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nime Ace v3" panose="02050604050505020204" pitchFamily="18" charset="0"/>
              </a:rPr>
              <a:t>налогоплательщик</a:t>
            </a:r>
            <a:r>
              <a:rPr lang="ru-RU" sz="2200" dirty="0">
                <a:solidFill>
                  <a:srgbClr val="006699"/>
                </a:solidFill>
                <a:latin typeface="Anime Ace v3" panose="02050604050505020204" pitchFamily="18" charset="0"/>
              </a:rPr>
              <a:t> должен знать:</a:t>
            </a:r>
          </a:p>
          <a:p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- виды налогов, которые ему необходимо уплатить;</a:t>
            </a:r>
          </a:p>
          <a:p>
            <a:r>
              <a:rPr lang="en-US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порядок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расчета этих налогов;</a:t>
            </a:r>
          </a:p>
          <a:p>
            <a:r>
              <a:rPr lang="en-US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c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роки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уплаты 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налогов</a:t>
            </a:r>
            <a:endParaRPr lang="ru-RU" sz="2400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pic>
        <p:nvPicPr>
          <p:cNvPr id="1026" name="Picture 2" descr="https://avatars.mds.yandex.net/get-zen_doc/1533968/pub_5dffdf9dbc251400ad5ea466_5dffe1d2ecfb8000adf84b6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062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2. Какие налоги платят физические лица?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4526" y="148478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Налог на доход физических лиц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Налог на имущество физических лиц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Земельный налог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Транспортный налог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Водный налог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(индивидуальные предприниматели, которые пользуются подземными водными объектами на основании лицензий по Закону РФ от 21.02.92 № 2395-1 «О недрах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»).</a:t>
            </a:r>
            <a:endParaRPr lang="ru-RU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72" y="188640"/>
            <a:ext cx="830669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3. Как подсчитать налог?</a:t>
            </a:r>
            <a:endParaRPr lang="ru-RU" sz="3200" dirty="0">
              <a:solidFill>
                <a:srgbClr val="FF0000"/>
              </a:solidFill>
              <a:latin typeface="Anime Ace v3" panose="020506040505050202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258" y="2780928"/>
            <a:ext cx="849694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Ст. 53 НК РФ:</a:t>
            </a:r>
          </a:p>
          <a:p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Налоговая </a:t>
            </a:r>
            <a:r>
              <a:rPr lang="ru-RU" sz="2400" dirty="0">
                <a:solidFill>
                  <a:srgbClr val="FF0000"/>
                </a:solidFill>
                <a:latin typeface="Anime Ace v3" panose="02050604050505020204" pitchFamily="18" charset="0"/>
              </a:rPr>
              <a:t>база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представляет собой стоимостную, физическую или иную характеристики объекта налогообложения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.</a:t>
            </a:r>
          </a:p>
          <a:p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nime Ace v3" panose="02050604050505020204" pitchFamily="18" charset="0"/>
              </a:rPr>
              <a:t>Налоговая </a:t>
            </a:r>
            <a:r>
              <a:rPr lang="ru-RU" sz="2400" dirty="0">
                <a:solidFill>
                  <a:srgbClr val="FF0000"/>
                </a:solidFill>
                <a:latin typeface="Anime Ace v3" panose="02050604050505020204" pitchFamily="18" charset="0"/>
              </a:rPr>
              <a:t>ставка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представляет собой величину налоговых начислений на единицу измерения налоговой базы. </a:t>
            </a:r>
          </a:p>
          <a:p>
            <a:endParaRPr lang="ru-RU" sz="2400" dirty="0" smtClean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5707" y="1415058"/>
            <a:ext cx="830669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Размер налога=налоговая база*ставка налога</a:t>
            </a:r>
            <a:endParaRPr lang="ru-RU" sz="2400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6119275" cy="23762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Anime Ace v3" panose="02050604050505020204" pitchFamily="18" charset="0"/>
              </a:rPr>
              <a:t>Налоговая база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 и порядок ее определения по федеральным, региональным и местным налогам устанавливается НК 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РФ.</a:t>
            </a:r>
            <a:b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</a:br>
            <a:endParaRPr lang="ru-RU" sz="2400" dirty="0">
              <a:solidFill>
                <a:srgbClr val="006699"/>
              </a:solidFill>
              <a:latin typeface="Anime Ace v3" panose="02050604050505020204" pitchFamily="18" charset="0"/>
            </a:endParaRPr>
          </a:p>
        </p:txBody>
      </p:sp>
      <p:pic>
        <p:nvPicPr>
          <p:cNvPr id="6" name="Picture 4" descr="https://www.agmr.ru/docs/2020-05/f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43" y="172331"/>
            <a:ext cx="228807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6710" y="278092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nime Ace v3" panose="02050604050505020204" pitchFamily="18" charset="0"/>
              </a:rPr>
              <a:t>Налоговые ставки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устанавливаются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:</a:t>
            </a:r>
          </a:p>
          <a:p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/>
            </a:r>
            <a:b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</a:b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по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федеральным налогам – НК РФ</a:t>
            </a: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;</a:t>
            </a:r>
          </a:p>
          <a:p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/>
            </a:r>
            <a:b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</a:br>
            <a:r>
              <a:rPr lang="ru-RU" sz="2400" dirty="0" smtClean="0">
                <a:solidFill>
                  <a:srgbClr val="006699"/>
                </a:solidFill>
                <a:latin typeface="Anime Ace v3" panose="02050604050505020204" pitchFamily="18" charset="0"/>
              </a:rPr>
              <a:t>- по </a:t>
            </a:r>
            <a: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  <a:t>региональным и местным налогам - законами субъектов Российской Федерации, нормативными правовыми актами представительных органов муниципальных образований</a:t>
            </a:r>
            <a:br>
              <a:rPr lang="ru-RU" sz="2400" dirty="0">
                <a:solidFill>
                  <a:srgbClr val="006699"/>
                </a:solidFill>
                <a:latin typeface="Anime Ace v3" panose="020506040505050202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5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1248</Words>
  <Application>Microsoft Office PowerPoint</Application>
  <PresentationFormat>Экран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Учимся считать </vt:lpstr>
      <vt:lpstr>Презентация PowerPoint</vt:lpstr>
      <vt:lpstr>Презентация PowerPoint</vt:lpstr>
      <vt:lpstr>Презентация PowerPoint</vt:lpstr>
      <vt:lpstr>1. Как подсчитать размер налоговых выплат</vt:lpstr>
      <vt:lpstr>Презентация PowerPoint</vt:lpstr>
      <vt:lpstr>Презентация PowerPoint</vt:lpstr>
      <vt:lpstr>3. Как подсчитать налог?</vt:lpstr>
      <vt:lpstr>Налоговая база и порядок ее определения по федеральным, региональным и местным налогам устанавливается НК РФ.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 уплаты налогов</vt:lpstr>
      <vt:lpstr>Вкладка: Все сервисы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налоги и почему их нужно платить?</dc:title>
  <dc:creator>Станислав</dc:creator>
  <cp:lastModifiedBy>Станислав</cp:lastModifiedBy>
  <cp:revision>72</cp:revision>
  <dcterms:created xsi:type="dcterms:W3CDTF">2020-11-27T20:35:05Z</dcterms:created>
  <dcterms:modified xsi:type="dcterms:W3CDTF">2021-06-21T17:33:09Z</dcterms:modified>
</cp:coreProperties>
</file>