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68" r:id="rId5"/>
    <p:sldId id="259" r:id="rId6"/>
    <p:sldId id="266" r:id="rId7"/>
    <p:sldId id="260" r:id="rId8"/>
    <p:sldId id="261" r:id="rId9"/>
    <p:sldId id="262" r:id="rId10"/>
    <p:sldId id="270" r:id="rId11"/>
    <p:sldId id="263" r:id="rId12"/>
    <p:sldId id="264" r:id="rId13"/>
    <p:sldId id="267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>
        <p:scale>
          <a:sx n="100" d="100"/>
          <a:sy n="100" d="100"/>
        </p:scale>
        <p:origin x="-45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01DE-AFFB-4256-853E-6A813324BCC5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D4A7-E54C-49FC-BC21-B0DBE3D28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01DE-AFFB-4256-853E-6A813324BCC5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D4A7-E54C-49FC-BC21-B0DBE3D28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01DE-AFFB-4256-853E-6A813324BCC5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D4A7-E54C-49FC-BC21-B0DBE3D28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2BEEB-E299-4498-8795-3E73D21CD9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01DE-AFFB-4256-853E-6A813324BCC5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D4A7-E54C-49FC-BC21-B0DBE3D28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01DE-AFFB-4256-853E-6A813324BCC5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D4A7-E54C-49FC-BC21-B0DBE3D28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01DE-AFFB-4256-853E-6A813324BCC5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D4A7-E54C-49FC-BC21-B0DBE3D28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01DE-AFFB-4256-853E-6A813324BCC5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D4A7-E54C-49FC-BC21-B0DBE3D28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01DE-AFFB-4256-853E-6A813324BCC5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D4A7-E54C-49FC-BC21-B0DBE3D28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01DE-AFFB-4256-853E-6A813324BCC5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D4A7-E54C-49FC-BC21-B0DBE3D28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01DE-AFFB-4256-853E-6A813324BCC5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D4A7-E54C-49FC-BC21-B0DBE3D28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01DE-AFFB-4256-853E-6A813324BCC5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D4A7-E54C-49FC-BC21-B0DBE3D28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B01DE-AFFB-4256-853E-6A813324BCC5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1D4A7-E54C-49FC-BC21-B0DBE3D28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ooordhunt.ru/word/newspaper" TargetMode="External"/><Relationship Id="rId3" Type="http://schemas.openxmlformats.org/officeDocument/2006/relationships/hyperlink" Target="https://wooordhunt.ru/word/column" TargetMode="External"/><Relationship Id="rId7" Type="http://schemas.openxmlformats.org/officeDocument/2006/relationships/hyperlink" Target="https://wooordhunt.ru/word/magazine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ooordhunt.ru/word/smth" TargetMode="External"/><Relationship Id="rId5" Type="http://schemas.openxmlformats.org/officeDocument/2006/relationships/hyperlink" Target="https://wooordhunt.ru/word/publish" TargetMode="External"/><Relationship Id="rId10" Type="http://schemas.openxmlformats.org/officeDocument/2006/relationships/hyperlink" Target="https://wooordhunt.ru/word/advertisements" TargetMode="External"/><Relationship Id="rId4" Type="http://schemas.openxmlformats.org/officeDocument/2006/relationships/hyperlink" Target="https://wooordhunt.ru/word/place" TargetMode="External"/><Relationship Id="rId9" Type="http://schemas.openxmlformats.org/officeDocument/2006/relationships/hyperlink" Target="https://wooordhunt.ru/word/busines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2259682"/>
          </a:xfrm>
        </p:spPr>
        <p:txBody>
          <a:bodyPr>
            <a:noAutofit/>
          </a:bodyPr>
          <a:lstStyle/>
          <a:p>
            <a:pPr>
              <a:lnSpc>
                <a:spcPts val="5000"/>
              </a:lnSpc>
            </a:pPr>
            <a:r>
              <a:rPr lang="ru-RU" sz="4900" b="1" i="1" dirty="0" smtClean="0">
                <a:solidFill>
                  <a:schemeClr val="accent2">
                    <a:lumMod val="50000"/>
                  </a:schemeClr>
                </a:solidFill>
              </a:rPr>
              <a:t>Способы пополнения словарного запаса обучающихся при изучении английского языка</a:t>
            </a:r>
            <a:endParaRPr lang="ru-RU" sz="49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3501008"/>
            <a:ext cx="6400800" cy="3168352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ru-RU" sz="2400" b="1" i="1" dirty="0" smtClean="0">
                <a:solidFill>
                  <a:schemeClr val="tx1"/>
                </a:solidFill>
              </a:rPr>
              <a:t>Выполнил:</a:t>
            </a:r>
          </a:p>
          <a:p>
            <a:pPr algn="r"/>
            <a:r>
              <a:rPr lang="ru-RU" sz="2400" b="1" i="1" dirty="0" smtClean="0">
                <a:solidFill>
                  <a:schemeClr val="tx2"/>
                </a:solidFill>
              </a:rPr>
              <a:t>Студент </a:t>
            </a:r>
            <a:r>
              <a:rPr lang="en-US" sz="2400" b="1" i="1" dirty="0" smtClean="0">
                <a:solidFill>
                  <a:schemeClr val="tx2"/>
                </a:solidFill>
              </a:rPr>
              <a:t>I</a:t>
            </a:r>
            <a:r>
              <a:rPr lang="ru-RU" sz="2400" b="1" i="1" dirty="0" smtClean="0">
                <a:solidFill>
                  <a:schemeClr val="tx2"/>
                </a:solidFill>
              </a:rPr>
              <a:t> курса</a:t>
            </a:r>
          </a:p>
          <a:p>
            <a:pPr algn="r">
              <a:lnSpc>
                <a:spcPts val="2500"/>
              </a:lnSpc>
            </a:pPr>
            <a:r>
              <a:rPr lang="ru-RU" sz="2400" b="1" i="1" dirty="0" smtClean="0">
                <a:solidFill>
                  <a:schemeClr val="tx2"/>
                </a:solidFill>
              </a:rPr>
              <a:t>Морозов Владимир Алексеевич  </a:t>
            </a:r>
          </a:p>
          <a:p>
            <a:pPr algn="r">
              <a:lnSpc>
                <a:spcPct val="150000"/>
              </a:lnSpc>
            </a:pPr>
            <a:r>
              <a:rPr lang="ru-RU" sz="2400" b="1" i="1" dirty="0" smtClean="0">
                <a:solidFill>
                  <a:schemeClr val="tx1"/>
                </a:solidFill>
              </a:rPr>
              <a:t>Руководитель:</a:t>
            </a:r>
          </a:p>
          <a:p>
            <a:pPr algn="r"/>
            <a:r>
              <a:rPr lang="ru-RU" sz="2400" b="1" i="1" dirty="0" smtClean="0">
                <a:solidFill>
                  <a:schemeClr val="tx2"/>
                </a:solidFill>
              </a:rPr>
              <a:t>Преподаватель английского языка  </a:t>
            </a:r>
          </a:p>
          <a:p>
            <a:pPr algn="r">
              <a:lnSpc>
                <a:spcPts val="2500"/>
              </a:lnSpc>
            </a:pPr>
            <a:r>
              <a:rPr lang="ru-RU" sz="2400" b="1" i="1" dirty="0" smtClean="0">
                <a:solidFill>
                  <a:schemeClr val="tx2"/>
                </a:solidFill>
              </a:rPr>
              <a:t>Исмаилова Юлия Геннадьевна </a:t>
            </a:r>
            <a:r>
              <a:rPr lang="en-US" sz="2400" b="1" i="1" dirty="0" smtClean="0">
                <a:solidFill>
                  <a:schemeClr val="tx2"/>
                </a:solidFill>
              </a:rPr>
              <a:t> </a:t>
            </a:r>
            <a:r>
              <a:rPr lang="ru-RU" sz="2400" b="1" i="1" dirty="0" smtClean="0">
                <a:solidFill>
                  <a:schemeClr val="tx2"/>
                </a:solidFill>
              </a:rPr>
              <a:t> </a:t>
            </a:r>
          </a:p>
          <a:p>
            <a:pPr algn="r">
              <a:lnSpc>
                <a:spcPts val="2500"/>
              </a:lnSpc>
            </a:pPr>
            <a:r>
              <a:rPr lang="ru-RU" sz="2800" b="1" i="1" dirty="0" smtClean="0">
                <a:solidFill>
                  <a:schemeClr val="tx2"/>
                </a:solidFill>
              </a:rPr>
              <a:t>ГПОУ «ЮТМиИТ»</a:t>
            </a:r>
            <a:endParaRPr lang="ru-RU" sz="28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57166"/>
            <a:ext cx="7295197" cy="621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Словарная семейка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1772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836712"/>
            <a:ext cx="442798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FF0000"/>
                </a:solidFill>
                <a:latin typeface="segoeUI"/>
                <a:ea typeface="Times New Roman" pitchFamily="18" charset="0"/>
                <a:cs typeface="Arial" pitchFamily="34" charset="0"/>
              </a:rPr>
              <a:t>To </a:t>
            </a:r>
            <a:r>
              <a:rPr lang="ru-RU" dirty="0" err="1">
                <a:solidFill>
                  <a:srgbClr val="FF0000"/>
                </a:solidFill>
                <a:latin typeface="segoeUI"/>
                <a:ea typeface="Times New Roman" pitchFamily="18" charset="0"/>
                <a:cs typeface="Arial" pitchFamily="34" charset="0"/>
              </a:rPr>
              <a:t>Act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 – действовать                                                                     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Action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 - действие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Actually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 – на самом деле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Active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 - активный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Acting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 – исполняющий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обязанности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err="1" smtClean="0">
                <a:solidFill>
                  <a:srgbClr val="FF0000"/>
                </a:solidFill>
                <a:latin typeface="segoeUI"/>
                <a:ea typeface="Times New Roman" pitchFamily="18" charset="0"/>
                <a:cs typeface="Arial" pitchFamily="34" charset="0"/>
              </a:rPr>
              <a:t>Вook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 — книга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Bookcase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 — книжный шкаф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Booking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 — бронирование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Bookkeeping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 — бухучет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То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book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 - бронировать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Bookstall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 – книжный магазин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Bookworm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 – «книжный червь»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segoeUI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908720"/>
            <a:ext cx="457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>
                <a:solidFill>
                  <a:srgbClr val="FF0000"/>
                </a:solidFill>
                <a:latin typeface="segoeUI"/>
                <a:ea typeface="Times New Roman" pitchFamily="18" charset="0"/>
                <a:cs typeface="Arial" pitchFamily="34" charset="0"/>
              </a:rPr>
              <a:t>Economy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 — экономика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Economics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 - наука экономика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Economic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 — экономический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Economically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 — экономически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Economical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 — экономичный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Economize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 — экономить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Ice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 — лед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Iceberg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 — айсберг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Ice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hockey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 — хоккей на льду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Ice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skating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 — катание на льду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Icicle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 — сосулька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Icy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 — ледяной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Ice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cream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 - мороженое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Ice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cube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 – кубик льда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653136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srgbClr val="FF0000"/>
                </a:solidFill>
                <a:latin typeface="segoeUI"/>
                <a:ea typeface="Times New Roman" pitchFamily="18" charset="0"/>
                <a:cs typeface="Arial" pitchFamily="34" charset="0"/>
              </a:rPr>
              <a:t>Аrt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 — искусство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Artful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 — хитрый, ловкий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Artist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 — художник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Artificial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 — искусственный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Artistry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 — мастерство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Articulate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 – отчетливо произносить, ясно выражать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Artifact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UI"/>
                <a:ea typeface="Times New Roman" pitchFamily="18" charset="0"/>
                <a:cs typeface="Arial" pitchFamily="34" charset="0"/>
              </a:rPr>
              <a:t> – артефакт, предмет нематериальной культуры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Кроссворд</a:t>
            </a:r>
            <a:r>
              <a:rPr lang="en-US" b="1" dirty="0" smtClean="0"/>
              <a:t> </a:t>
            </a:r>
            <a:r>
              <a:rPr lang="ru-RU" b="1" dirty="0" smtClean="0"/>
              <a:t>по теме </a:t>
            </a:r>
            <a:br>
              <a:rPr lang="ru-RU" b="1" dirty="0" smtClean="0"/>
            </a:br>
            <a:r>
              <a:rPr lang="en-US" b="1" dirty="0" smtClean="0">
                <a:solidFill>
                  <a:schemeClr val="tx2"/>
                </a:solidFill>
              </a:rPr>
              <a:t>Jobs</a:t>
            </a:r>
            <a:r>
              <a:rPr lang="ru-RU" b="1" dirty="0" smtClean="0">
                <a:solidFill>
                  <a:schemeClr val="tx2"/>
                </a:solidFill>
              </a:rPr>
              <a:t> (профессии)</a:t>
            </a:r>
            <a:endParaRPr lang="ru-RU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979712" y="1268760"/>
          <a:ext cx="4307367" cy="5544616"/>
        </p:xfrm>
        <a:graphic>
          <a:graphicData uri="http://schemas.openxmlformats.org/drawingml/2006/table">
            <a:tbl>
              <a:tblPr/>
              <a:tblGrid>
                <a:gridCol w="268314"/>
                <a:gridCol w="268314"/>
                <a:gridCol w="268314"/>
                <a:gridCol w="268314"/>
                <a:gridCol w="268314"/>
                <a:gridCol w="268997"/>
                <a:gridCol w="269680"/>
                <a:gridCol w="279993"/>
                <a:gridCol w="259367"/>
                <a:gridCol w="269680"/>
                <a:gridCol w="269680"/>
                <a:gridCol w="269680"/>
                <a:gridCol w="269680"/>
                <a:gridCol w="269680"/>
                <a:gridCol w="269680"/>
                <a:gridCol w="269680"/>
              </a:tblGrid>
              <a:tr h="2836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baseline="30000" dirty="0">
                          <a:latin typeface="Arial"/>
                          <a:ea typeface="Times New Roman"/>
                        </a:rPr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4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baseline="30000">
                          <a:latin typeface="Arial"/>
                          <a:ea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baseline="30000">
                          <a:latin typeface="Arial"/>
                          <a:ea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baseline="30000">
                          <a:latin typeface="Arial"/>
                          <a:ea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baseline="30000">
                          <a:latin typeface="Arial"/>
                          <a:ea typeface="Times New Roman"/>
                        </a:rPr>
                        <a:t>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baseline="30000" dirty="0">
                          <a:latin typeface="Arial"/>
                          <a:ea typeface="Times New Roman"/>
                        </a:rPr>
                        <a:t>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baseline="30000">
                          <a:latin typeface="Arial"/>
                          <a:ea typeface="Times New Roman"/>
                        </a:rPr>
                        <a:t>7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7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baseline="30000">
                          <a:latin typeface="Arial"/>
                          <a:ea typeface="Times New Roman"/>
                        </a:rPr>
                        <a:t>8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baseline="30000" dirty="0">
                          <a:latin typeface="Arial"/>
                          <a:ea typeface="Times New Roman"/>
                        </a:rPr>
                        <a:t>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7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baseline="30000">
                          <a:latin typeface="Arial"/>
                          <a:ea typeface="Times New Roman"/>
                        </a:rPr>
                        <a:t>10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baseline="30000">
                          <a:latin typeface="Arial"/>
                          <a:ea typeface="Times New Roman"/>
                        </a:rPr>
                        <a:t>11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baseline="30000">
                          <a:latin typeface="Arial"/>
                          <a:ea typeface="Times New Roman"/>
                        </a:rPr>
                        <a:t>12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baseline="30000">
                          <a:latin typeface="Arial"/>
                          <a:ea typeface="Times New Roman"/>
                        </a:rPr>
                        <a:t>13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baseline="30000">
                          <a:latin typeface="Arial"/>
                          <a:ea typeface="Times New Roman"/>
                        </a:rPr>
                        <a:t>14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7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baseline="30000">
                          <a:latin typeface="Arial"/>
                          <a:ea typeface="Times New Roman"/>
                        </a:rPr>
                        <a:t>15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baseline="30000">
                          <a:latin typeface="Arial"/>
                          <a:ea typeface="Times New Roman"/>
                        </a:rPr>
                        <a:t>16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7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332656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Down:</a:t>
            </a:r>
            <a:endParaRPr kumimoji="0" lang="ru-RU" sz="1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a person who catches fish</a:t>
            </a:r>
            <a:endParaRPr kumimoji="0" lang="ru-RU" sz="1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a person who dances</a:t>
            </a:r>
            <a:endParaRPr kumimoji="0" lang="ru-RU" sz="1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a person who works on a boat or ship</a:t>
            </a:r>
            <a:endParaRPr kumimoji="0" lang="ru-RU" sz="1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a person who sells different things</a:t>
            </a:r>
            <a:endParaRPr kumimoji="0" lang="ru-RU" sz="1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a person who makes bread</a:t>
            </a:r>
            <a:endParaRPr kumimoji="0" lang="ru-RU" sz="1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9. a person who performs in plays and films</a:t>
            </a:r>
            <a:endParaRPr kumimoji="0" lang="ru-RU" sz="1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10. a person who treats people's teeth</a:t>
            </a:r>
            <a:endParaRPr kumimoji="0" lang="ru-RU" sz="1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11. a person whose job is to teach people</a:t>
            </a:r>
            <a:endParaRPr kumimoji="0" lang="ru-RU" sz="1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12. a person who sells sugar, flour, salt, etc.</a:t>
            </a:r>
            <a:endParaRPr kumimoji="0" lang="ru-RU" sz="1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14. a person who works in hospitals and helps doctors</a:t>
            </a:r>
            <a:endParaRPr kumimoji="0" lang="en-US" sz="1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508104" y="4581128"/>
            <a:ext cx="363589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Across: </a:t>
            </a:r>
            <a:endParaRPr kumimoji="0" lang="ru-RU" sz="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a person who drives cars </a:t>
            </a:r>
            <a:endParaRPr kumimoji="0" lang="ru-RU" sz="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a person who works in an office and helps her boss with letters, telegrams and other papers </a:t>
            </a:r>
            <a:endParaRPr kumimoji="0" lang="ru-RU" sz="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a person who makes clothes for men</a:t>
            </a:r>
            <a:endParaRPr kumimoji="0" lang="ru-RU" sz="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 a person who delivers milk to people's homes</a:t>
            </a:r>
            <a:endParaRPr kumimoji="0" lang="ru-RU" sz="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8. a person who delivers letters to people's homes</a:t>
            </a:r>
            <a:endParaRPr kumimoji="0" lang="ru-RU" sz="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12. a person who sells fresh vegetables and fruit</a:t>
            </a:r>
            <a:endParaRPr kumimoji="0" lang="ru-RU" sz="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13. a person who treats people when they are ill</a:t>
            </a:r>
            <a:endParaRPr kumimoji="0" lang="ru-RU" sz="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15. a person who sells meat</a:t>
            </a:r>
            <a:endParaRPr kumimoji="0" lang="ru-RU" sz="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16. a person who writes books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 и источников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844824"/>
            <a:ext cx="9144000" cy="3388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500"/>
              </a:lnSpc>
              <a:buFontTx/>
              <a:buAutoNum type="arabicParenR"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Бескоровайная, Г. Т. 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Planet of English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: учебник английского языка для учреждений СПО / Г. Т. Бескоровайная, Е. А. Койранская, Г. В. Лаврик, Н. И.Соколова. – 4-е изд., стер. – Москва : Академия, 2017.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– 256с.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2500"/>
              </a:lnSpc>
              <a:buAutoNum type="arabicParenR"/>
            </a:pPr>
            <a:endParaRPr lang="ru-RU" altLang="ru-RU" b="1" dirty="0" smtClean="0">
              <a:solidFill>
                <a:srgbClr val="365F9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500"/>
              </a:lnSpc>
            </a:pP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 Литвинская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, С.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С. Английский язык для технических специальностей: учебное пособие / С. С. Литвинская. – Москва : ИНФРА-М, 2020.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– 252 c.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200"/>
              </a:lnSpc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500"/>
              </a:lnSpc>
            </a:pP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Маньковская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, З.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В. Английский язык: учебное пособие / З. В. Маньковская. – Москва : ИНФРА-М, 2018.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– 200 с.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500"/>
              </a:lnSpc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Autofit/>
          </a:bodyPr>
          <a:lstStyle/>
          <a:p>
            <a:r>
              <a:rPr lang="en-US" sz="9800" b="1" i="1" dirty="0" smtClean="0">
                <a:solidFill>
                  <a:schemeClr val="accent2">
                    <a:lumMod val="50000"/>
                  </a:schemeClr>
                </a:solidFill>
              </a:rPr>
              <a:t>Thank</a:t>
            </a:r>
            <a:br>
              <a:rPr lang="en-US" sz="98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9800" b="1" i="1" dirty="0" smtClean="0">
                <a:solidFill>
                  <a:schemeClr val="accent2">
                    <a:lumMod val="50000"/>
                  </a:schemeClr>
                </a:solidFill>
              </a:rPr>
              <a:t>you</a:t>
            </a:r>
            <a:br>
              <a:rPr lang="en-US" sz="98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9800" b="1" i="1" dirty="0" smtClean="0">
                <a:solidFill>
                  <a:schemeClr val="accent2">
                    <a:lumMod val="50000"/>
                  </a:schemeClr>
                </a:solidFill>
              </a:rPr>
              <a:t>for</a:t>
            </a:r>
            <a:br>
              <a:rPr lang="en-US" sz="98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9800" b="1" i="1" dirty="0" smtClean="0">
                <a:solidFill>
                  <a:schemeClr val="accent2">
                    <a:lumMod val="50000"/>
                  </a:schemeClr>
                </a:solidFill>
              </a:rPr>
              <a:t>attention!</a:t>
            </a:r>
            <a:endParaRPr lang="ru-RU" sz="9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214290"/>
            <a:ext cx="71917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Важность изучения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Английского языка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144960"/>
            <a:ext cx="84296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3200" dirty="0" smtClean="0"/>
              <a:t> Общение в путешествии.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dirty="0" smtClean="0"/>
              <a:t> Деловой английский (переговоры на работе, бизнес-письма).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dirty="0" smtClean="0"/>
              <a:t> Расширение возможностей получения высокооплачиваемой работы</a:t>
            </a:r>
            <a:endParaRPr lang="ru-RU" sz="3200" dirty="0"/>
          </a:p>
        </p:txBody>
      </p:sp>
      <p:pic>
        <p:nvPicPr>
          <p:cNvPr id="1026" name="Picture 2" descr="https://www.start2talk.ru/images/sl-learn-Great-Britain_2.jpg"/>
          <p:cNvPicPr>
            <a:picLocks noChangeAspect="1" noChangeArrowheads="1"/>
          </p:cNvPicPr>
          <p:nvPr/>
        </p:nvPicPr>
        <p:blipFill>
          <a:blip r:embed="rId2" cstate="print"/>
          <a:srcRect l="33376"/>
          <a:stretch>
            <a:fillRect/>
          </a:stretch>
        </p:blipFill>
        <p:spPr bwMode="auto">
          <a:xfrm>
            <a:off x="-31" y="4690795"/>
            <a:ext cx="3500462" cy="2167229"/>
          </a:xfrm>
          <a:prstGeom prst="rect">
            <a:avLst/>
          </a:prstGeom>
          <a:noFill/>
        </p:spPr>
      </p:pic>
      <p:sp>
        <p:nvSpPr>
          <p:cNvPr id="1028" name="AutoShape 4" descr="http://gocentre.ru/wp-content/uploads/2017/04/kolomna-englis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gocentre.ru/wp-content/uploads/2017/04/kolomna-englis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708958"/>
            <a:ext cx="5500694" cy="214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0"/>
            <a:ext cx="8424936" cy="619817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lnSpc>
                <a:spcPts val="3500"/>
              </a:lnSpc>
              <a:buNone/>
            </a:pPr>
            <a:endParaRPr lang="en-US" sz="4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ts val="3500"/>
              </a:lnSpc>
              <a:buNone/>
            </a:pPr>
            <a:endParaRPr lang="en-US" sz="48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ts val="3500"/>
              </a:lnSpc>
              <a:buNone/>
            </a:pPr>
            <a:endParaRPr lang="en-US" sz="4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ts val="4200"/>
              </a:lnSpc>
              <a:buNone/>
            </a:pPr>
            <a:r>
              <a:rPr lang="en-US" sz="6000" b="1" i="1" dirty="0" smtClean="0">
                <a:solidFill>
                  <a:schemeClr val="accent2">
                    <a:lumMod val="50000"/>
                  </a:schemeClr>
                </a:solidFill>
              </a:rPr>
              <a:t>Without grammar</a:t>
            </a:r>
          </a:p>
          <a:p>
            <a:pPr algn="ctr">
              <a:lnSpc>
                <a:spcPts val="4200"/>
              </a:lnSpc>
              <a:buNone/>
            </a:pPr>
            <a:r>
              <a:rPr lang="en-US" sz="6000" b="1" i="1" dirty="0" smtClean="0">
                <a:solidFill>
                  <a:schemeClr val="accent2">
                    <a:lumMod val="50000"/>
                  </a:schemeClr>
                </a:solidFill>
              </a:rPr>
              <a:t>you can say little,</a:t>
            </a:r>
          </a:p>
          <a:p>
            <a:pPr algn="ctr">
              <a:lnSpc>
                <a:spcPts val="4200"/>
              </a:lnSpc>
              <a:buNone/>
            </a:pPr>
            <a:r>
              <a:rPr lang="en-US" sz="6000" b="1" i="1" dirty="0" smtClean="0">
                <a:solidFill>
                  <a:schemeClr val="accent2">
                    <a:lumMod val="50000"/>
                  </a:schemeClr>
                </a:solidFill>
              </a:rPr>
              <a:t>without vocabulary you</a:t>
            </a:r>
          </a:p>
          <a:p>
            <a:pPr algn="ctr">
              <a:lnSpc>
                <a:spcPts val="4200"/>
              </a:lnSpc>
              <a:buNone/>
            </a:pPr>
            <a:r>
              <a:rPr lang="en-US" sz="6000" b="1" i="1" dirty="0" smtClean="0">
                <a:solidFill>
                  <a:schemeClr val="accent2">
                    <a:lumMod val="50000"/>
                  </a:schemeClr>
                </a:solidFill>
              </a:rPr>
              <a:t>can say nothing.</a:t>
            </a:r>
          </a:p>
          <a:p>
            <a:pPr algn="r">
              <a:buNone/>
            </a:pPr>
            <a:r>
              <a:rPr lang="en-US" sz="6000" b="1" i="1" dirty="0" smtClean="0"/>
              <a:t>       </a:t>
            </a:r>
            <a:r>
              <a:rPr lang="ru-RU" sz="6000" b="1" i="1" dirty="0" smtClean="0"/>
              <a:t>     </a:t>
            </a:r>
            <a:r>
              <a:rPr lang="en-US" sz="5400" b="1" i="1" dirty="0" smtClean="0">
                <a:solidFill>
                  <a:schemeClr val="accent2">
                    <a:lumMod val="50000"/>
                  </a:schemeClr>
                </a:solidFill>
              </a:rPr>
              <a:t>Andrew Walkley</a:t>
            </a:r>
            <a:endParaRPr lang="ru-RU" sz="5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ия\Desktop\презентация студента\картинка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174856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4800" b="1" i="1" dirty="0" smtClean="0"/>
              <a:t>Значение слова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en-US" sz="4800" b="1" i="1" dirty="0" smtClean="0">
                <a:solidFill>
                  <a:srgbClr val="C00000"/>
                </a:solidFill>
              </a:rPr>
              <a:t>Cluster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1368152"/>
          </a:xfrm>
        </p:spPr>
        <p:txBody>
          <a:bodyPr/>
          <a:lstStyle/>
          <a:p>
            <a:pPr>
              <a:buNone/>
            </a:pPr>
            <a:r>
              <a:rPr lang="en-US" b="1" i="1" dirty="0" smtClean="0"/>
              <a:t>1. </a:t>
            </a:r>
            <a:r>
              <a:rPr lang="ru-RU" b="1" i="1" dirty="0" smtClean="0"/>
              <a:t>Пучок, гроздь (</a:t>
            </a:r>
            <a:r>
              <a:rPr lang="en-US" b="1" i="1" dirty="0" smtClean="0"/>
              <a:t>a cluster of grapes)</a:t>
            </a:r>
          </a:p>
          <a:p>
            <a:pPr>
              <a:buNone/>
            </a:pPr>
            <a:r>
              <a:rPr lang="en-US" b="1" i="1" dirty="0" smtClean="0"/>
              <a:t>2. </a:t>
            </a:r>
            <a:r>
              <a:rPr lang="ru-RU" b="1" i="1" dirty="0" smtClean="0"/>
              <a:t>Группа (</a:t>
            </a:r>
            <a:r>
              <a:rPr lang="en-US" b="1" i="1" dirty="0" smtClean="0"/>
              <a:t>a cluster of people)</a:t>
            </a:r>
            <a:endParaRPr lang="ru-RU" b="1" i="1" dirty="0"/>
          </a:p>
        </p:txBody>
      </p:sp>
      <p:pic>
        <p:nvPicPr>
          <p:cNvPr id="4" name="Рисунок 3" descr="LanguageScho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2924944"/>
            <a:ext cx="6300192" cy="3933056"/>
          </a:xfrm>
          <a:prstGeom prst="rect">
            <a:avLst/>
          </a:prstGeom>
        </p:spPr>
      </p:pic>
      <p:pic>
        <p:nvPicPr>
          <p:cNvPr id="5" name="Рисунок 4" descr="виноград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528072" y="4046210"/>
            <a:ext cx="3339862" cy="22837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ts val="4100"/>
              </a:lnSpc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Кластер прилагательных по теме «Внешность»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кластер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120992"/>
            <a:ext cx="8064897" cy="57370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40"/>
          <p:cNvSpPr>
            <a:spLocks noChangeArrowheads="1"/>
          </p:cNvSpPr>
          <p:nvPr/>
        </p:nvSpPr>
        <p:spPr bwMode="auto">
          <a:xfrm>
            <a:off x="4432300" y="3009900"/>
            <a:ext cx="1920875" cy="890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ru-RU" sz="1600" b="1">
                <a:solidFill>
                  <a:srgbClr val="0070C0"/>
                </a:solidFill>
                <a:latin typeface="Calibri" pitchFamily="34" charset="0"/>
              </a:rPr>
              <a:t>Environment</a:t>
            </a:r>
            <a:endParaRPr lang="ru-RU" altLang="ru-RU" sz="800"/>
          </a:p>
          <a:p>
            <a:pPr algn="ctr"/>
            <a:r>
              <a:rPr lang="en-US" altLang="ru-RU" sz="1600" b="1">
                <a:solidFill>
                  <a:srgbClr val="0070C0"/>
                </a:solidFill>
                <a:latin typeface="Calibri" pitchFamily="34" charset="0"/>
              </a:rPr>
              <a:t>in our life</a:t>
            </a:r>
            <a:endParaRPr lang="en-US" altLang="ru-RU"/>
          </a:p>
        </p:txBody>
      </p:sp>
      <p:sp>
        <p:nvSpPr>
          <p:cNvPr id="20483" name="Oval 42"/>
          <p:cNvSpPr>
            <a:spLocks noChangeArrowheads="1"/>
          </p:cNvSpPr>
          <p:nvPr/>
        </p:nvSpPr>
        <p:spPr bwMode="auto">
          <a:xfrm>
            <a:off x="1497013" y="742950"/>
            <a:ext cx="2514600" cy="4429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ru-RU" sz="1400">
                <a:solidFill>
                  <a:srgbClr val="000000"/>
                </a:solidFill>
                <a:latin typeface="Calibri" pitchFamily="34" charset="0"/>
              </a:rPr>
              <a:t>Ecological problems</a:t>
            </a:r>
            <a:endParaRPr lang="en-US" altLang="ru-RU"/>
          </a:p>
        </p:txBody>
      </p:sp>
      <p:sp>
        <p:nvSpPr>
          <p:cNvPr id="20484" name="Oval 43"/>
          <p:cNvSpPr>
            <a:spLocks noChangeArrowheads="1"/>
          </p:cNvSpPr>
          <p:nvPr/>
        </p:nvSpPr>
        <p:spPr bwMode="auto">
          <a:xfrm>
            <a:off x="5827713" y="733425"/>
            <a:ext cx="3087687" cy="6064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en-US" altLang="ru-RU" sz="1400">
                <a:solidFill>
                  <a:srgbClr val="000000"/>
                </a:solidFill>
                <a:latin typeface="Calibri" pitchFamily="34" charset="0"/>
              </a:rPr>
              <a:t>Environmental</a:t>
            </a:r>
            <a:r>
              <a:rPr lang="en-US" altLang="ru-RU" sz="1400">
                <a:latin typeface="Calibri" pitchFamily="34" charset="0"/>
              </a:rPr>
              <a:t> </a:t>
            </a:r>
            <a:r>
              <a:rPr lang="en-US" altLang="ru-RU" sz="1400">
                <a:solidFill>
                  <a:srgbClr val="000000"/>
                </a:solidFill>
                <a:latin typeface="Calibri" pitchFamily="34" charset="0"/>
              </a:rPr>
              <a:t>protection</a:t>
            </a:r>
            <a:endParaRPr lang="ru-RU" altLang="ru-RU" sz="800"/>
          </a:p>
          <a:p>
            <a:endParaRPr lang="ru-RU" altLang="ru-RU"/>
          </a:p>
        </p:txBody>
      </p:sp>
      <p:sp>
        <p:nvSpPr>
          <p:cNvPr id="20485" name="Oval 39"/>
          <p:cNvSpPr>
            <a:spLocks noChangeArrowheads="1"/>
          </p:cNvSpPr>
          <p:nvPr/>
        </p:nvSpPr>
        <p:spPr bwMode="auto">
          <a:xfrm>
            <a:off x="2538413" y="3186113"/>
            <a:ext cx="1160462" cy="368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en-US" altLang="ru-RU" sz="1400">
                <a:latin typeface="Calibri" pitchFamily="34" charset="0"/>
              </a:rPr>
              <a:t>nature</a:t>
            </a:r>
            <a:endParaRPr lang="en-US" altLang="ru-RU"/>
          </a:p>
        </p:txBody>
      </p:sp>
      <p:sp>
        <p:nvSpPr>
          <p:cNvPr id="20486" name="Oval 38"/>
          <p:cNvSpPr>
            <a:spLocks noChangeArrowheads="1"/>
          </p:cNvSpPr>
          <p:nvPr/>
        </p:nvSpPr>
        <p:spPr bwMode="auto">
          <a:xfrm>
            <a:off x="4822825" y="4192588"/>
            <a:ext cx="885825" cy="5778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en-US" altLang="ru-RU" sz="1400">
                <a:latin typeface="Calibri" pitchFamily="34" charset="0"/>
              </a:rPr>
              <a:t>man</a:t>
            </a:r>
            <a:endParaRPr lang="ru-RU" altLang="ru-RU" sz="800"/>
          </a:p>
        </p:txBody>
      </p:sp>
      <p:sp>
        <p:nvSpPr>
          <p:cNvPr id="20487" name="Oval 37"/>
          <p:cNvSpPr>
            <a:spLocks noChangeArrowheads="1"/>
          </p:cNvSpPr>
          <p:nvPr/>
        </p:nvSpPr>
        <p:spPr bwMode="auto">
          <a:xfrm>
            <a:off x="3657600" y="3733800"/>
            <a:ext cx="1087438" cy="43338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en-US" altLang="ru-RU" sz="1400">
                <a:latin typeface="Calibri" pitchFamily="34" charset="0"/>
              </a:rPr>
              <a:t>animals</a:t>
            </a:r>
            <a:endParaRPr lang="en-US" altLang="ru-RU"/>
          </a:p>
        </p:txBody>
      </p:sp>
      <p:sp>
        <p:nvSpPr>
          <p:cNvPr id="20488" name="Oval 36"/>
          <p:cNvSpPr>
            <a:spLocks noChangeArrowheads="1"/>
          </p:cNvSpPr>
          <p:nvPr/>
        </p:nvSpPr>
        <p:spPr bwMode="auto">
          <a:xfrm>
            <a:off x="3349625" y="4297363"/>
            <a:ext cx="914400" cy="43338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en-US" altLang="ru-RU" sz="1400">
                <a:latin typeface="Calibri" pitchFamily="34" charset="0"/>
              </a:rPr>
              <a:t>plants</a:t>
            </a:r>
            <a:endParaRPr lang="en-US" altLang="ru-RU"/>
          </a:p>
        </p:txBody>
      </p:sp>
      <p:sp>
        <p:nvSpPr>
          <p:cNvPr id="20489" name="Oval 35"/>
          <p:cNvSpPr>
            <a:spLocks noChangeArrowheads="1"/>
          </p:cNvSpPr>
          <p:nvPr/>
        </p:nvSpPr>
        <p:spPr bwMode="auto">
          <a:xfrm>
            <a:off x="1176338" y="4141788"/>
            <a:ext cx="1123950" cy="42386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en-US" altLang="ru-RU" sz="1400">
                <a:latin typeface="Calibri" pitchFamily="34" charset="0"/>
              </a:rPr>
              <a:t>weather</a:t>
            </a:r>
            <a:endParaRPr lang="en-US" altLang="ru-RU"/>
          </a:p>
        </p:txBody>
      </p:sp>
      <p:sp>
        <p:nvSpPr>
          <p:cNvPr id="20490" name="Oval 34"/>
          <p:cNvSpPr>
            <a:spLocks noChangeArrowheads="1"/>
          </p:cNvSpPr>
          <p:nvPr/>
        </p:nvSpPr>
        <p:spPr bwMode="auto">
          <a:xfrm>
            <a:off x="1704975" y="3508375"/>
            <a:ext cx="833438" cy="3921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en-US" altLang="ru-RU" sz="1400">
                <a:latin typeface="Calibri" pitchFamily="34" charset="0"/>
              </a:rPr>
              <a:t>birds</a:t>
            </a:r>
            <a:endParaRPr lang="en-US" altLang="ru-RU"/>
          </a:p>
        </p:txBody>
      </p:sp>
      <p:sp>
        <p:nvSpPr>
          <p:cNvPr id="20491" name="Oval 33"/>
          <p:cNvSpPr>
            <a:spLocks noChangeArrowheads="1"/>
          </p:cNvSpPr>
          <p:nvPr/>
        </p:nvSpPr>
        <p:spPr bwMode="auto">
          <a:xfrm>
            <a:off x="3970338" y="1090613"/>
            <a:ext cx="1841500" cy="5429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ru-RU" sz="1400">
                <a:solidFill>
                  <a:srgbClr val="000000"/>
                </a:solidFill>
                <a:latin typeface="Calibri" pitchFamily="34" charset="0"/>
              </a:rPr>
              <a:t>global warming</a:t>
            </a:r>
            <a:endParaRPr lang="en-US" altLang="ru-RU"/>
          </a:p>
        </p:txBody>
      </p:sp>
      <p:sp>
        <p:nvSpPr>
          <p:cNvPr id="20492" name="Oval 32"/>
          <p:cNvSpPr>
            <a:spLocks noChangeArrowheads="1"/>
          </p:cNvSpPr>
          <p:nvPr/>
        </p:nvSpPr>
        <p:spPr bwMode="auto">
          <a:xfrm>
            <a:off x="-9525" y="1541463"/>
            <a:ext cx="2735263" cy="5111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en-US" altLang="ru-RU" sz="1400">
                <a:solidFill>
                  <a:srgbClr val="000000"/>
                </a:solidFill>
                <a:latin typeface="Calibri" pitchFamily="34" charset="0"/>
              </a:rPr>
              <a:t>environmental pollution</a:t>
            </a:r>
            <a:endParaRPr lang="ru-RU" altLang="ru-RU" sz="800"/>
          </a:p>
          <a:p>
            <a:endParaRPr lang="ru-RU" altLang="ru-RU"/>
          </a:p>
        </p:txBody>
      </p:sp>
      <p:sp>
        <p:nvSpPr>
          <p:cNvPr id="20493" name="Oval 31"/>
          <p:cNvSpPr>
            <a:spLocks noChangeArrowheads="1"/>
          </p:cNvSpPr>
          <p:nvPr/>
        </p:nvSpPr>
        <p:spPr bwMode="auto">
          <a:xfrm>
            <a:off x="-1588" y="2165350"/>
            <a:ext cx="1584326" cy="4810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en-US" altLang="ru-RU" sz="1400">
                <a:solidFill>
                  <a:srgbClr val="000000"/>
                </a:solidFill>
                <a:latin typeface="Calibri" pitchFamily="34" charset="0"/>
              </a:rPr>
              <a:t>air pollution</a:t>
            </a:r>
            <a:endParaRPr lang="en-US" altLang="ru-RU"/>
          </a:p>
        </p:txBody>
      </p:sp>
      <p:sp>
        <p:nvSpPr>
          <p:cNvPr id="20494" name="Oval 30"/>
          <p:cNvSpPr>
            <a:spLocks noChangeArrowheads="1"/>
          </p:cNvSpPr>
          <p:nvPr/>
        </p:nvSpPr>
        <p:spPr bwMode="auto">
          <a:xfrm>
            <a:off x="2051050" y="2205038"/>
            <a:ext cx="1852613" cy="49688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en-US" altLang="ru-RU" sz="1400">
                <a:solidFill>
                  <a:srgbClr val="000000"/>
                </a:solidFill>
                <a:latin typeface="Calibri" pitchFamily="34" charset="0"/>
              </a:rPr>
              <a:t>water pollution</a:t>
            </a:r>
            <a:endParaRPr lang="en-US" altLang="ru-RU"/>
          </a:p>
        </p:txBody>
      </p:sp>
      <p:sp>
        <p:nvSpPr>
          <p:cNvPr id="20495" name="Oval 29"/>
          <p:cNvSpPr>
            <a:spLocks noChangeArrowheads="1"/>
          </p:cNvSpPr>
          <p:nvPr/>
        </p:nvSpPr>
        <p:spPr bwMode="auto">
          <a:xfrm>
            <a:off x="1106488" y="2736850"/>
            <a:ext cx="1812925" cy="4730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altLang="ru-RU" sz="1400">
                <a:solidFill>
                  <a:srgbClr val="000000"/>
                </a:solidFill>
                <a:latin typeface="Calibri" pitchFamily="34" charset="0"/>
              </a:rPr>
              <a:t>land pollution</a:t>
            </a:r>
            <a:endParaRPr lang="en-US" altLang="ru-RU"/>
          </a:p>
        </p:txBody>
      </p:sp>
      <p:sp>
        <p:nvSpPr>
          <p:cNvPr id="20496" name="Oval 28"/>
          <p:cNvSpPr>
            <a:spLocks noChangeArrowheads="1"/>
          </p:cNvSpPr>
          <p:nvPr/>
        </p:nvSpPr>
        <p:spPr bwMode="auto">
          <a:xfrm>
            <a:off x="104775" y="5481638"/>
            <a:ext cx="2759075" cy="11430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en-US" altLang="ru-RU" sz="1400">
                <a:solidFill>
                  <a:srgbClr val="000000"/>
                </a:solidFill>
                <a:latin typeface="Calibri" pitchFamily="34" charset="0"/>
              </a:rPr>
              <a:t>It harms people’s,  animal’s and so on health</a:t>
            </a:r>
            <a:endParaRPr lang="en-US" altLang="ru-RU"/>
          </a:p>
        </p:txBody>
      </p:sp>
      <p:sp>
        <p:nvSpPr>
          <p:cNvPr id="20497" name="Oval 27"/>
          <p:cNvSpPr>
            <a:spLocks noChangeArrowheads="1"/>
          </p:cNvSpPr>
          <p:nvPr/>
        </p:nvSpPr>
        <p:spPr bwMode="auto">
          <a:xfrm>
            <a:off x="4419600" y="1881188"/>
            <a:ext cx="1031875" cy="4254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altLang="ru-RU" sz="1400">
                <a:solidFill>
                  <a:srgbClr val="000000"/>
                </a:solidFill>
                <a:latin typeface="Calibri" pitchFamily="34" charset="0"/>
              </a:rPr>
              <a:t>erosion</a:t>
            </a:r>
            <a:endParaRPr lang="en-US" altLang="ru-RU"/>
          </a:p>
        </p:txBody>
      </p:sp>
      <p:sp>
        <p:nvSpPr>
          <p:cNvPr id="20498" name="Oval 26"/>
          <p:cNvSpPr>
            <a:spLocks noChangeArrowheads="1"/>
          </p:cNvSpPr>
          <p:nvPr/>
        </p:nvSpPr>
        <p:spPr bwMode="auto">
          <a:xfrm>
            <a:off x="6324600" y="2632075"/>
            <a:ext cx="2514600" cy="11033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en-US" altLang="ru-RU" sz="1400">
                <a:solidFill>
                  <a:srgbClr val="000000"/>
                </a:solidFill>
                <a:latin typeface="Calibri" pitchFamily="34" charset="0"/>
              </a:rPr>
              <a:t>recycling of things made of glass, paper, plastic and aluminium</a:t>
            </a:r>
            <a:endParaRPr lang="en-US" altLang="ru-RU"/>
          </a:p>
        </p:txBody>
      </p:sp>
      <p:sp>
        <p:nvSpPr>
          <p:cNvPr id="20499" name="Oval 25"/>
          <p:cNvSpPr>
            <a:spLocks noChangeArrowheads="1"/>
          </p:cNvSpPr>
          <p:nvPr/>
        </p:nvSpPr>
        <p:spPr bwMode="auto">
          <a:xfrm>
            <a:off x="5997575" y="1841500"/>
            <a:ext cx="2751138" cy="7143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en-US" altLang="ru-RU" sz="1400">
                <a:solidFill>
                  <a:srgbClr val="000000"/>
                </a:solidFill>
                <a:latin typeface="Calibri" pitchFamily="34" charset="0"/>
              </a:rPr>
              <a:t>stop smoking and plant as many trees as we can</a:t>
            </a:r>
            <a:endParaRPr lang="en-US" altLang="ru-RU"/>
          </a:p>
        </p:txBody>
      </p:sp>
      <p:sp>
        <p:nvSpPr>
          <p:cNvPr id="20500" name="Oval 24"/>
          <p:cNvSpPr>
            <a:spLocks noChangeArrowheads="1"/>
          </p:cNvSpPr>
          <p:nvPr/>
        </p:nvSpPr>
        <p:spPr bwMode="auto">
          <a:xfrm>
            <a:off x="5956300" y="3805238"/>
            <a:ext cx="3078163" cy="1168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en-US" altLang="ru-RU" sz="1400">
                <a:solidFill>
                  <a:srgbClr val="000000"/>
                </a:solidFill>
                <a:latin typeface="Calibri" pitchFamily="34" charset="0"/>
              </a:rPr>
              <a:t>We need to drive less and use public transport in order to reduce fuel burning.</a:t>
            </a:r>
            <a:endParaRPr lang="en-US" altLang="ru-RU"/>
          </a:p>
        </p:txBody>
      </p:sp>
      <p:sp>
        <p:nvSpPr>
          <p:cNvPr id="20501" name="Oval 23"/>
          <p:cNvSpPr>
            <a:spLocks noChangeArrowheads="1"/>
          </p:cNvSpPr>
          <p:nvPr/>
        </p:nvSpPr>
        <p:spPr bwMode="auto">
          <a:xfrm>
            <a:off x="2374900" y="3851275"/>
            <a:ext cx="914400" cy="5191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altLang="ru-RU" sz="1400">
                <a:latin typeface="Calibri" pitchFamily="34" charset="0"/>
              </a:rPr>
              <a:t>fishes</a:t>
            </a:r>
            <a:endParaRPr lang="en-US" altLang="ru-RU"/>
          </a:p>
        </p:txBody>
      </p:sp>
      <p:sp>
        <p:nvSpPr>
          <p:cNvPr id="20502" name="Oval 22"/>
          <p:cNvSpPr>
            <a:spLocks noChangeArrowheads="1"/>
          </p:cNvSpPr>
          <p:nvPr/>
        </p:nvSpPr>
        <p:spPr bwMode="auto">
          <a:xfrm>
            <a:off x="3257550" y="5786438"/>
            <a:ext cx="3967163" cy="67786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en-US" altLang="ru-RU" sz="1400">
                <a:solidFill>
                  <a:srgbClr val="000000"/>
                </a:solidFill>
                <a:latin typeface="Calibri" pitchFamily="34" charset="0"/>
              </a:rPr>
              <a:t>We are responsible for the situation</a:t>
            </a:r>
            <a:endParaRPr lang="en-US" altLang="ru-RU"/>
          </a:p>
        </p:txBody>
      </p:sp>
      <p:sp>
        <p:nvSpPr>
          <p:cNvPr id="20503" name="Oval 21"/>
          <p:cNvSpPr>
            <a:spLocks noChangeArrowheads="1"/>
          </p:cNvSpPr>
          <p:nvPr/>
        </p:nvSpPr>
        <p:spPr bwMode="auto">
          <a:xfrm>
            <a:off x="2595563" y="4894263"/>
            <a:ext cx="914400" cy="3587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altLang="ru-RU" sz="1400">
                <a:latin typeface="Calibri" pitchFamily="34" charset="0"/>
              </a:rPr>
              <a:t>trees</a:t>
            </a:r>
            <a:endParaRPr lang="en-US" altLang="ru-RU"/>
          </a:p>
        </p:txBody>
      </p:sp>
      <p:sp>
        <p:nvSpPr>
          <p:cNvPr id="20504" name="Oval 20"/>
          <p:cNvSpPr>
            <a:spLocks noChangeArrowheads="1"/>
          </p:cNvSpPr>
          <p:nvPr/>
        </p:nvSpPr>
        <p:spPr bwMode="auto">
          <a:xfrm>
            <a:off x="3967163" y="4894263"/>
            <a:ext cx="1039812" cy="43338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altLang="ru-RU" sz="1400">
                <a:latin typeface="Calibri" pitchFamily="34" charset="0"/>
              </a:rPr>
              <a:t>flowers</a:t>
            </a:r>
            <a:endParaRPr lang="en-US" altLang="ru-RU"/>
          </a:p>
        </p:txBody>
      </p:sp>
      <p:cxnSp>
        <p:nvCxnSpPr>
          <p:cNvPr id="20505" name="AutoShape 19"/>
          <p:cNvCxnSpPr>
            <a:cxnSpLocks noChangeShapeType="1"/>
          </p:cNvCxnSpPr>
          <p:nvPr/>
        </p:nvCxnSpPr>
        <p:spPr bwMode="auto">
          <a:xfrm>
            <a:off x="4211638" y="3382963"/>
            <a:ext cx="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506" name="AutoShape 18"/>
          <p:cNvCxnSpPr>
            <a:cxnSpLocks noChangeShapeType="1"/>
          </p:cNvCxnSpPr>
          <p:nvPr/>
        </p:nvCxnSpPr>
        <p:spPr bwMode="auto">
          <a:xfrm flipH="1">
            <a:off x="3698875" y="3382963"/>
            <a:ext cx="7239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0507" name="AutoShape 17"/>
          <p:cNvCxnSpPr>
            <a:cxnSpLocks noChangeShapeType="1"/>
            <a:endCxn id="20486" idx="0"/>
          </p:cNvCxnSpPr>
          <p:nvPr/>
        </p:nvCxnSpPr>
        <p:spPr bwMode="auto">
          <a:xfrm flipH="1">
            <a:off x="5265738" y="3924300"/>
            <a:ext cx="38100" cy="2682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0508" name="AutoShape 16"/>
          <p:cNvCxnSpPr>
            <a:cxnSpLocks noChangeShapeType="1"/>
          </p:cNvCxnSpPr>
          <p:nvPr/>
        </p:nvCxnSpPr>
        <p:spPr bwMode="auto">
          <a:xfrm flipH="1">
            <a:off x="1603375" y="1176338"/>
            <a:ext cx="442913" cy="365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0509" name="AutoShape 15"/>
          <p:cNvCxnSpPr>
            <a:cxnSpLocks noChangeShapeType="1"/>
          </p:cNvCxnSpPr>
          <p:nvPr/>
        </p:nvCxnSpPr>
        <p:spPr bwMode="auto">
          <a:xfrm flipH="1">
            <a:off x="717550" y="2052638"/>
            <a:ext cx="212725" cy="1143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0510" name="AutoShape 14"/>
          <p:cNvCxnSpPr>
            <a:cxnSpLocks noChangeShapeType="1"/>
            <a:endCxn id="20494" idx="0"/>
          </p:cNvCxnSpPr>
          <p:nvPr/>
        </p:nvCxnSpPr>
        <p:spPr bwMode="auto">
          <a:xfrm>
            <a:off x="2668588" y="1897063"/>
            <a:ext cx="309562" cy="3079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0511" name="AutoShape 13"/>
          <p:cNvCxnSpPr>
            <a:cxnSpLocks noChangeShapeType="1"/>
            <a:endCxn id="20495" idx="0"/>
          </p:cNvCxnSpPr>
          <p:nvPr/>
        </p:nvCxnSpPr>
        <p:spPr bwMode="auto">
          <a:xfrm>
            <a:off x="1692275" y="2060575"/>
            <a:ext cx="320675" cy="6762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0512" name="AutoShape 12"/>
          <p:cNvCxnSpPr>
            <a:cxnSpLocks noChangeShapeType="1"/>
          </p:cNvCxnSpPr>
          <p:nvPr/>
        </p:nvCxnSpPr>
        <p:spPr bwMode="auto">
          <a:xfrm flipH="1" flipV="1">
            <a:off x="3317875" y="1181100"/>
            <a:ext cx="1317625" cy="1968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0513" name="AutoShape 11"/>
          <p:cNvCxnSpPr>
            <a:cxnSpLocks noChangeShapeType="1"/>
          </p:cNvCxnSpPr>
          <p:nvPr/>
        </p:nvCxnSpPr>
        <p:spPr bwMode="auto">
          <a:xfrm flipH="1">
            <a:off x="2457450" y="3465513"/>
            <a:ext cx="234950" cy="889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0514" name="AutoShape 10"/>
          <p:cNvCxnSpPr>
            <a:cxnSpLocks noChangeShapeType="1"/>
          </p:cNvCxnSpPr>
          <p:nvPr/>
        </p:nvCxnSpPr>
        <p:spPr bwMode="auto">
          <a:xfrm flipH="1">
            <a:off x="2073275" y="3508375"/>
            <a:ext cx="890588" cy="6334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0515" name="AutoShape 9"/>
          <p:cNvCxnSpPr>
            <a:cxnSpLocks noChangeShapeType="1"/>
          </p:cNvCxnSpPr>
          <p:nvPr/>
        </p:nvCxnSpPr>
        <p:spPr bwMode="auto">
          <a:xfrm flipH="1">
            <a:off x="2865438" y="3554413"/>
            <a:ext cx="236537" cy="2984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0516" name="AutoShape 8"/>
          <p:cNvCxnSpPr>
            <a:cxnSpLocks noChangeShapeType="1"/>
          </p:cNvCxnSpPr>
          <p:nvPr/>
        </p:nvCxnSpPr>
        <p:spPr bwMode="auto">
          <a:xfrm>
            <a:off x="3621088" y="3441700"/>
            <a:ext cx="255587" cy="3444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0517" name="AutoShape 7"/>
          <p:cNvCxnSpPr>
            <a:cxnSpLocks noChangeShapeType="1"/>
          </p:cNvCxnSpPr>
          <p:nvPr/>
        </p:nvCxnSpPr>
        <p:spPr bwMode="auto">
          <a:xfrm>
            <a:off x="3509963" y="3554413"/>
            <a:ext cx="111125" cy="7429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0518" name="AutoShape 6"/>
          <p:cNvCxnSpPr>
            <a:cxnSpLocks noChangeShapeType="1"/>
          </p:cNvCxnSpPr>
          <p:nvPr/>
        </p:nvCxnSpPr>
        <p:spPr bwMode="auto">
          <a:xfrm flipH="1">
            <a:off x="3101975" y="4730750"/>
            <a:ext cx="473075" cy="1635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0519" name="AutoShape 5"/>
          <p:cNvCxnSpPr>
            <a:cxnSpLocks noChangeShapeType="1"/>
          </p:cNvCxnSpPr>
          <p:nvPr/>
        </p:nvCxnSpPr>
        <p:spPr bwMode="auto">
          <a:xfrm>
            <a:off x="3967163" y="4730750"/>
            <a:ext cx="563562" cy="1635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0520" name="AutoShape 4"/>
          <p:cNvCxnSpPr>
            <a:cxnSpLocks noChangeShapeType="1"/>
          </p:cNvCxnSpPr>
          <p:nvPr/>
        </p:nvCxnSpPr>
        <p:spPr bwMode="auto">
          <a:xfrm>
            <a:off x="2339975" y="1196975"/>
            <a:ext cx="23813" cy="43926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0521" name="AutoShape 3"/>
          <p:cNvCxnSpPr>
            <a:cxnSpLocks noChangeShapeType="1"/>
          </p:cNvCxnSpPr>
          <p:nvPr/>
        </p:nvCxnSpPr>
        <p:spPr bwMode="auto">
          <a:xfrm>
            <a:off x="2865438" y="6102350"/>
            <a:ext cx="39211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0522" name="AutoShape 1"/>
          <p:cNvCxnSpPr>
            <a:cxnSpLocks noChangeShapeType="1"/>
            <a:endCxn id="20499" idx="1"/>
          </p:cNvCxnSpPr>
          <p:nvPr/>
        </p:nvCxnSpPr>
        <p:spPr bwMode="auto">
          <a:xfrm flipH="1">
            <a:off x="6400800" y="1285875"/>
            <a:ext cx="111125" cy="6604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0523" name="AutoShape 45"/>
          <p:cNvCxnSpPr>
            <a:cxnSpLocks noChangeShapeType="1"/>
          </p:cNvCxnSpPr>
          <p:nvPr/>
        </p:nvCxnSpPr>
        <p:spPr bwMode="auto">
          <a:xfrm>
            <a:off x="8664575" y="1246188"/>
            <a:ext cx="250825" cy="29464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0524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0525" name="Rectangle 71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cxnSp>
        <p:nvCxnSpPr>
          <p:cNvPr id="55" name="Прямая со стрелкой 54"/>
          <p:cNvCxnSpPr/>
          <p:nvPr/>
        </p:nvCxnSpPr>
        <p:spPr>
          <a:xfrm flipV="1">
            <a:off x="5446713" y="1260475"/>
            <a:ext cx="625475" cy="1719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20483" idx="5"/>
            <a:endCxn id="20497" idx="2"/>
          </p:cNvCxnSpPr>
          <p:nvPr/>
        </p:nvCxnSpPr>
        <p:spPr>
          <a:xfrm>
            <a:off x="3643313" y="1120775"/>
            <a:ext cx="776287" cy="973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4010025" y="944563"/>
            <a:ext cx="230188" cy="252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29" name="TextBox 61"/>
          <p:cNvSpPr txBox="1">
            <a:spLocks noChangeArrowheads="1"/>
          </p:cNvSpPr>
          <p:nvPr/>
        </p:nvSpPr>
        <p:spPr bwMode="auto">
          <a:xfrm>
            <a:off x="899592" y="116632"/>
            <a:ext cx="7734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Приём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Кластер по теме «Охрана окружающей среды»</a:t>
            </a:r>
            <a:endParaRPr lang="ru-RU" alt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8101013" y="1268413"/>
            <a:ext cx="503237" cy="1584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auty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0"/>
            <a:ext cx="5580112" cy="311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142019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beautiful – красивый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graceful – грациозный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wonderful – прекрасный	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gorgeous – шикарный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pretty – хорошенький	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lovely – прелестный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fine – прекрасный, изысканный	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charming – очаровательный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handsome – симпатичный (о мужчинах)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delicate – утонченный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beauteous – очаровательный	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good-looking – приятный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attractive – привлекательный	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elegant – элегантный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fabulous – превосходный	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magnetic – притягивающий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glorious – великолепный	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dazzling - ослепительный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Использование словарей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599782"/>
            <a:ext cx="8819456" cy="140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1364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Advertisement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DADAD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перевод, произношение, транскрипция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брит.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|ədˈvəːtɪzm(ə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nt|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амер.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|ˌædvərˈtaɪzmənt|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1412776"/>
            <a:ext cx="91440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реклама, объявление, анонс, извещение, известие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существительное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F687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F687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↓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объявление; реклама; анонс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1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advertisement manager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заведующий отделом объявлений и рекламы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Словосочетания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Advertisement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/>
              </a:rPr>
              <a:t>column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столбец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раздел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объявлений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газете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/>
              </a:rPr>
              <a:t>place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/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/>
              </a:rPr>
              <a:t>publish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/ run an advertisement for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6"/>
              </a:rPr>
              <a:t>smth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- </a:t>
            </a:r>
            <a:r>
              <a:rPr lang="ru-RU" sz="16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опубликовать</a:t>
            </a:r>
            <a:r>
              <a:rPr lang="en-US" sz="16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рекламное</a:t>
            </a:r>
            <a:r>
              <a:rPr lang="en-US" sz="16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объявление</a:t>
            </a:r>
            <a:r>
              <a:rPr lang="en-US" sz="16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lang="en-US" sz="16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чём</a:t>
            </a:r>
            <a:r>
              <a:rPr lang="en-US" sz="16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16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lang="en-US" sz="16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lang="en-US" sz="16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7"/>
              </a:rPr>
              <a:t>magazine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/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8"/>
              </a:rPr>
              <a:t>newspaper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advertisement - </a:t>
            </a:r>
            <a:r>
              <a:rPr lang="ru-RU" sz="16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рекламное объявление в журнале / газете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 </a:t>
            </a:r>
            <a:r>
              <a:rPr kumimoji="0" lang="en-US" sz="16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insert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/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 put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an advertisement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1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(in the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8"/>
              </a:rPr>
              <a:t>newspaper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1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-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поместить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рекламное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объявление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газету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9"/>
              </a:rPr>
              <a:t>business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advertisement </a:t>
            </a:r>
            <a:r>
              <a:rPr lang="en-US" sz="16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деловая</a:t>
            </a:r>
            <a:r>
              <a:rPr lang="en-US" sz="16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реклама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Примеры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 company has spent a lot of money on advertisement.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Компания потратила много денег на рекламу.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 advertisement will appear in three magazines.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 рекламное объявление появится в трёх журналах.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 advertisement is meant to induce people to eat more fruit.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Эта реклама призвана побуждать людей есть больше фруктов.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Формы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слова: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noun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ед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.(singular): advertisement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мн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.(plural)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88888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0"/>
              </a:rPr>
              <a:t>advertisements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579</Words>
  <Application>Microsoft Office PowerPoint</Application>
  <PresentationFormat>Экран (4:3)</PresentationFormat>
  <Paragraphs>143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Способы пополнения словарного запаса обучающихся при изучении английского языка</vt:lpstr>
      <vt:lpstr>Слайд 2</vt:lpstr>
      <vt:lpstr>Слайд 3</vt:lpstr>
      <vt:lpstr>Слайд 4</vt:lpstr>
      <vt:lpstr>Значение слова  Cluster</vt:lpstr>
      <vt:lpstr>Кластер прилагательных по теме «Внешность»</vt:lpstr>
      <vt:lpstr>Слайд 7</vt:lpstr>
      <vt:lpstr>Слайд 8</vt:lpstr>
      <vt:lpstr>Использование словарей</vt:lpstr>
      <vt:lpstr>Слайд 10</vt:lpstr>
      <vt:lpstr>Словарная семейка</vt:lpstr>
      <vt:lpstr>Кроссворд по теме  Jobs (профессии)</vt:lpstr>
      <vt:lpstr>Список литературы и источников</vt:lpstr>
      <vt:lpstr>Thank you for attention!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"словарный запас языка"</dc:title>
  <dc:creator>Юлия</dc:creator>
  <cp:lastModifiedBy>Юлия</cp:lastModifiedBy>
  <cp:revision>55</cp:revision>
  <dcterms:created xsi:type="dcterms:W3CDTF">2019-11-23T10:13:20Z</dcterms:created>
  <dcterms:modified xsi:type="dcterms:W3CDTF">2021-05-31T11:01:49Z</dcterms:modified>
</cp:coreProperties>
</file>