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912" r:id="rId3"/>
  </p:sldMasterIdLst>
  <p:sldIdLst>
    <p:sldId id="256" r:id="rId4"/>
    <p:sldId id="257" r:id="rId5"/>
    <p:sldId id="258" r:id="rId6"/>
    <p:sldId id="259" r:id="rId7"/>
    <p:sldId id="271" r:id="rId8"/>
    <p:sldId id="260" r:id="rId9"/>
    <p:sldId id="261" r:id="rId10"/>
    <p:sldId id="262" r:id="rId11"/>
    <p:sldId id="263" r:id="rId12"/>
    <p:sldId id="264" r:id="rId13"/>
    <p:sldId id="265" r:id="rId14"/>
    <p:sldId id="268" r:id="rId15"/>
    <p:sldId id="274" r:id="rId16"/>
    <p:sldId id="273" r:id="rId17"/>
    <p:sldId id="269" r:id="rId18"/>
    <p:sldId id="267" r:id="rId19"/>
    <p:sldId id="270" r:id="rId20"/>
    <p:sldId id="272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2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958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047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622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379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545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24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71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77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1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37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26.05.2021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krymology.info/index.php/%D0%9A%D1%80%D1%8B%D0%BC%D1%81%D0%BA%D0%B0%D1%8F_%D0%BE%D0%BF%D0%B5%D1%80%D0%B0%D1%86%D0%B8%D1%8F_(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://krymology/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foto-history.livejournal.com/5330505.html" TargetMode="External"/><Relationship Id="rId5" Type="http://schemas.openxmlformats.org/officeDocument/2006/relationships/hyperlink" Target="http://visualhistory.livejournal.com/" TargetMode="External"/><Relationship Id="rId4" Type="http://schemas.openxmlformats.org/officeDocument/2006/relationships/hyperlink" Target="http://ru.wikipedia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734189"/>
            <a:ext cx="7772400" cy="1470025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Крымская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операция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4653136"/>
            <a:ext cx="6768752" cy="175260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8 апреля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12 мая 1944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года</a:t>
            </a:r>
          </a:p>
          <a:p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Никифорова С.В. СОШ №24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г.Саратов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451" y="188640"/>
            <a:ext cx="52387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34286" y="420633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П.П. Соколов-Скаля. Освобождение Севастополя Советской армией. Май 1944 г</a:t>
            </a:r>
          </a:p>
        </p:txBody>
      </p:sp>
    </p:spTree>
    <p:extLst>
      <p:ext uri="{BB962C8B-B14F-4D97-AF65-F5344CB8AC3E}">
        <p14:creationId xmlns:p14="http://schemas.microsoft.com/office/powerpoint/2010/main" val="48160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Командующие: Германия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Карл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Альмендингер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Командующий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17-й армией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5" y="1484784"/>
            <a:ext cx="3888432" cy="514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15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43608" y="260648"/>
            <a:ext cx="8229600" cy="128560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Крымская операция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44174"/>
            <a:ext cx="8157486" cy="514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Ход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операции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68249"/>
            <a:ext cx="7797552" cy="4525963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</a:rPr>
              <a:t>8 апреля  </a:t>
            </a:r>
            <a:r>
              <a:rPr lang="ru-RU" sz="2400" dirty="0" smtClean="0"/>
              <a:t>советские войска освободили  Армянск.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11 апреля </a:t>
            </a:r>
            <a:r>
              <a:rPr lang="ru-RU" sz="2400" dirty="0" smtClean="0"/>
              <a:t>освободили Джанкой и Керчь</a:t>
            </a:r>
          </a:p>
          <a:p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13 апреля </a:t>
            </a:r>
            <a:r>
              <a:rPr lang="ru-RU" sz="2400" dirty="0" smtClean="0"/>
              <a:t>освободили Феодосию, Симферополь, Евпаторию и Саки.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14 апреля </a:t>
            </a:r>
            <a:r>
              <a:rPr lang="ru-RU" sz="2400" dirty="0" smtClean="0"/>
              <a:t> освободили Судак и 15 апреля Алушту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16 апреля </a:t>
            </a:r>
            <a:r>
              <a:rPr lang="ru-RU" sz="2400" dirty="0" smtClean="0"/>
              <a:t>освободили Ялту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18 апреля  </a:t>
            </a:r>
            <a:r>
              <a:rPr lang="ru-RU" sz="2400" dirty="0" smtClean="0"/>
              <a:t>освобождена Балаклава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9 мая </a:t>
            </a:r>
            <a:r>
              <a:rPr lang="ru-RU" sz="2400" dirty="0" smtClean="0"/>
              <a:t>освобожден </a:t>
            </a:r>
            <a:r>
              <a:rPr lang="ru-RU" sz="2400" dirty="0" err="1" smtClean="0"/>
              <a:t>г.Севастополь</a:t>
            </a:r>
            <a:endParaRPr lang="ru-RU" sz="2400" dirty="0" smtClean="0"/>
          </a:p>
          <a:p>
            <a:r>
              <a:rPr lang="ru-RU" sz="2400" dirty="0" smtClean="0">
                <a:solidFill>
                  <a:srgbClr val="C00000"/>
                </a:solidFill>
              </a:rPr>
              <a:t>12 мая </a:t>
            </a:r>
            <a:r>
              <a:rPr lang="ru-RU" sz="2400" dirty="0" smtClean="0"/>
              <a:t>остатки вражеских войск на мысе Херсонес сложили оружие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9624"/>
            <a:ext cx="2160240" cy="131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357873"/>
            <a:ext cx="219658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31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5" y="1412776"/>
            <a:ext cx="3267617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Донесение о взятии Севастополя, 9 мая 1944 г.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100" y="116632"/>
            <a:ext cx="4798127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066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201" y="188640"/>
            <a:ext cx="8229600" cy="1143000"/>
          </a:xfrm>
        </p:spPr>
        <p:txBody>
          <a:bodyPr/>
          <a:lstStyle/>
          <a:p>
            <a:r>
              <a:rPr lang="ru-RU" sz="2400" dirty="0" smtClean="0"/>
              <a:t>Салют в освобожденном Севастополе. Май 1944 г. 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6285498" cy="510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657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/>
          <a:lstStyle/>
          <a:p>
            <a:r>
              <a:rPr lang="ru-RU" sz="1600" b="1" dirty="0" smtClean="0"/>
              <a:t>           Боевое </a:t>
            </a:r>
            <a:r>
              <a:rPr lang="ru-RU" sz="1600" b="1" dirty="0" smtClean="0"/>
              <a:t>распоряжение командующего 4-м Украинским фронтом № 00233/ОП о сформировании подвижной группы для преследования противника     </a:t>
            </a:r>
            <a:br>
              <a:rPr lang="ru-RU" sz="1600" b="1" dirty="0" smtClean="0"/>
            </a:br>
            <a:r>
              <a:rPr lang="ru-RU" sz="1600" b="1" dirty="0" smtClean="0"/>
              <a:t>  (11 апреля 1944 г.)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908720"/>
            <a:ext cx="7992888" cy="5400600"/>
          </a:xfrm>
        </p:spPr>
        <p:txBody>
          <a:bodyPr/>
          <a:lstStyle/>
          <a:p>
            <a:pPr marL="0" indent="0">
              <a:buNone/>
            </a:pPr>
            <a:r>
              <a:rPr lang="ru-RU" sz="1200" dirty="0" smtClean="0"/>
              <a:t>Копия:	КОМАНДУЮЩЕМУ 51-й АРМИЕЙ </a:t>
            </a:r>
          </a:p>
          <a:p>
            <a:pPr marL="0" indent="0">
              <a:buNone/>
            </a:pPr>
            <a:r>
              <a:rPr lang="ru-RU" sz="1200" dirty="0" smtClean="0"/>
              <a:t>ЗАМЕСТИТЕЛЮ КОМАНДУЮЩЕГО 51-й  АРМИЕЙ </a:t>
            </a:r>
            <a:r>
              <a:rPr lang="ru-RU" sz="1200" dirty="0"/>
              <a:t> </a:t>
            </a:r>
            <a:r>
              <a:rPr lang="ru-RU" sz="1200" dirty="0" smtClean="0"/>
              <a:t>  т. АЛЕКСАНДРОВУ    т. АНТОНОВУ   т. АНИСИМОВУ</a:t>
            </a:r>
          </a:p>
          <a:p>
            <a:pPr marL="0" indent="0">
              <a:buNone/>
            </a:pPr>
            <a:r>
              <a:rPr lang="ru-RU" sz="1200" dirty="0" smtClean="0"/>
              <a:t>БОЕВОЕ РАСПОРЯЖЕНИЕ № 00233/ОП ШТАБ 4-го УКРАИНСКОГО ФРОНТА</a:t>
            </a:r>
          </a:p>
          <a:p>
            <a:pPr marL="0" indent="0">
              <a:buNone/>
            </a:pPr>
            <a:r>
              <a:rPr lang="ru-RU" sz="1200" dirty="0" smtClean="0"/>
              <a:t>     11.4.44	 23.00	 Действующая армия</a:t>
            </a:r>
          </a:p>
          <a:p>
            <a:pPr marL="0" indent="0">
              <a:buNone/>
            </a:pPr>
            <a:r>
              <a:rPr lang="ru-RU" sz="1200" dirty="0" smtClean="0"/>
              <a:t>В результате разгрома противника на </a:t>
            </a:r>
            <a:r>
              <a:rPr lang="ru-RU" sz="1200" dirty="0" err="1" smtClean="0"/>
              <a:t>каранкинском</a:t>
            </a:r>
            <a:r>
              <a:rPr lang="ru-RU" sz="1200" dirty="0" smtClean="0"/>
              <a:t> и </a:t>
            </a:r>
            <a:r>
              <a:rPr lang="ru-RU" sz="1200" dirty="0" err="1" smtClean="0"/>
              <a:t>тюйтюбинском</a:t>
            </a:r>
            <a:r>
              <a:rPr lang="ru-RU" sz="1200" dirty="0" smtClean="0"/>
              <a:t> направлениях остатки его группировки поспешно отходят в южном направлении, и одновременно противник начал отход с Керченского полуострова.</a:t>
            </a:r>
          </a:p>
          <a:p>
            <a:r>
              <a:rPr lang="ru-RU" sz="1200" dirty="0" smtClean="0"/>
              <a:t>Приказываю:</a:t>
            </a:r>
          </a:p>
          <a:p>
            <a:pPr marL="0" indent="0">
              <a:buNone/>
            </a:pPr>
            <a:r>
              <a:rPr lang="ru-RU" sz="1200" dirty="0" smtClean="0"/>
              <a:t>1. В целях быстрейшего освобождения гор. Симферополь создать подвижную группу в составе усиленного 19-го танкового корпуса, 279-й стрелковой дивизии, 21-й истребительно-противотанковой артиллерийской бригады под командованием заместителя командующего 51-й армией генерал-майора Разуваева, начальника штаба группы подполковника Карева. Группу подчинять командующему 51-й армией.</a:t>
            </a:r>
          </a:p>
          <a:p>
            <a:pPr marL="0" indent="0">
              <a:buNone/>
            </a:pPr>
            <a:r>
              <a:rPr lang="ru-RU" sz="1200" dirty="0" smtClean="0"/>
              <a:t>2. Командующему 51-й армией подвижной группой 13.4.44 г. освободить Симферополь и боковым отрядом не позднее исхода 12.4.44 г. – </a:t>
            </a:r>
            <a:r>
              <a:rPr lang="ru-RU" sz="1200" dirty="0" err="1" smtClean="0"/>
              <a:t>Карасубазар</a:t>
            </a:r>
            <a:r>
              <a:rPr lang="ru-RU" sz="1200" dirty="0" smtClean="0"/>
              <a:t> с целью не допустить отхода противника к портам западного и юго-западного побережья Крыма.</a:t>
            </a:r>
          </a:p>
          <a:p>
            <a:pPr marL="0" indent="0">
              <a:buNone/>
            </a:pPr>
            <a:r>
              <a:rPr lang="ru-RU" sz="1200" dirty="0" smtClean="0"/>
              <a:t>3. Для обеспечения подвижной группы выделить:</a:t>
            </a:r>
          </a:p>
          <a:p>
            <a:pPr marL="0" indent="0">
              <a:buNone/>
            </a:pPr>
            <a:r>
              <a:rPr lang="ru-RU" sz="1200" dirty="0" smtClean="0"/>
              <a:t>а) начальнику штаба фронта – группу штабных командиров и необходимые подвижные средства (2-3 «Виллиса», один «Додж», средства технической связи) для организации управления;</a:t>
            </a:r>
          </a:p>
          <a:p>
            <a:pPr marL="0" indent="0">
              <a:buNone/>
            </a:pPr>
            <a:r>
              <a:rPr lang="ru-RU" sz="1200" dirty="0" smtClean="0"/>
              <a:t>б) начальнику тыла фронта – для переброски 279-й стрелковой дивизия из района Ново-Александровка в район </a:t>
            </a:r>
            <a:r>
              <a:rPr lang="ru-RU" sz="1200" dirty="0" err="1" smtClean="0"/>
              <a:t>Курман-Кемельчи</a:t>
            </a:r>
            <a:r>
              <a:rPr lang="ru-RU" sz="1200" dirty="0" smtClean="0"/>
              <a:t> – 120 автомашин, преимущественно «</a:t>
            </a:r>
            <a:r>
              <a:rPr lang="ru-RU" sz="1200" dirty="0" err="1" smtClean="0"/>
              <a:t>Студебеккер</a:t>
            </a:r>
            <a:r>
              <a:rPr lang="ru-RU" sz="1200" dirty="0" smtClean="0"/>
              <a:t>», автотранспорт подать к 5.00 12.4.44 г. Ново-Александровка.</a:t>
            </a:r>
          </a:p>
          <a:p>
            <a:pPr marL="0" indent="0">
              <a:buNone/>
            </a:pPr>
            <a:r>
              <a:rPr lang="ru-RU" sz="1200" dirty="0" smtClean="0"/>
              <a:t>4. Сосредоточение 279-й стрелковой дивизии в район расположения 19-го танкового корпуса закончить к 15.00 12.4.44 </a:t>
            </a:r>
            <a:r>
              <a:rPr lang="ru-RU" sz="1200" dirty="0" smtClean="0"/>
              <a:t>5</a:t>
            </a:r>
            <a:r>
              <a:rPr lang="ru-RU" sz="1200" dirty="0" smtClean="0"/>
              <a:t>. Исполнение донести генерал-майору Разуваеву. О вступлении в командование группой донести не позднее 15.00 12.4.44</a:t>
            </a:r>
          </a:p>
          <a:p>
            <a:pPr marL="0" indent="0">
              <a:buNone/>
            </a:pPr>
            <a:r>
              <a:rPr lang="ru-RU" sz="1200" dirty="0"/>
              <a:t> </a:t>
            </a:r>
            <a:r>
              <a:rPr lang="ru-RU" sz="1200" dirty="0" smtClean="0"/>
              <a:t>      .Командующий 4-м Украинским фронтом генерал армии ТОЛБУХИН</a:t>
            </a:r>
          </a:p>
          <a:p>
            <a:r>
              <a:rPr lang="ru-RU" sz="1200" dirty="0" smtClean="0"/>
              <a:t>Член Военного Совета 4-го Украинского фронта гвардии генерал-майор СУББОТИН</a:t>
            </a:r>
          </a:p>
          <a:p>
            <a:r>
              <a:rPr lang="ru-RU" sz="1200" dirty="0" smtClean="0"/>
              <a:t>Начальник штаба фронта гвардии генерал-лейтенант БИРЮЗОВ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805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       Окончание операции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 ее значение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484784"/>
            <a:ext cx="8136904" cy="5229200"/>
          </a:xfrm>
        </p:spPr>
        <p:txBody>
          <a:bodyPr/>
          <a:lstStyle/>
          <a:p>
            <a:r>
              <a:rPr lang="ru-RU" sz="2400" dirty="0" smtClean="0"/>
              <a:t>Освободив Крым, советские войска вернули стране важный в экономическом и стратегическом отношениях район. Черноморский флот вернул свою главную базу – Севастополь. Противник лишился важнейшей стратегической позиции на южном крыле Восточного фронта.</a:t>
            </a:r>
          </a:p>
          <a:p>
            <a:r>
              <a:rPr lang="ru-RU" sz="2400" dirty="0" smtClean="0"/>
              <a:t>Отбив Крым, Советский Союз вернул себе полный контроль над Чёрным морем, что резко пошатнуло позиции Германии в Румынии, Турции, Болгарии.</a:t>
            </a:r>
          </a:p>
          <a:p>
            <a:r>
              <a:rPr lang="ru-RU" sz="2400" dirty="0" smtClean="0"/>
              <a:t>Создана выгодная обстановка для развертывания наступательных действий на других стратегических направлениях советско-германского фронта.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39"/>
            <a:ext cx="237626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20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Потери сторон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    СССР</a:t>
            </a:r>
          </a:p>
          <a:p>
            <a:r>
              <a:rPr lang="ru-RU" dirty="0" smtClean="0"/>
              <a:t>85 тыс. человек (в том числе 18 тыс. — безвозвратные потери)</a:t>
            </a:r>
          </a:p>
          <a:p>
            <a:r>
              <a:rPr lang="ru-RU" dirty="0" smtClean="0"/>
              <a:t>свыше 500 орудий и минометов</a:t>
            </a:r>
          </a:p>
          <a:p>
            <a:r>
              <a:rPr lang="ru-RU" dirty="0" smtClean="0"/>
              <a:t>более 170 танков и САУ</a:t>
            </a:r>
          </a:p>
          <a:p>
            <a:r>
              <a:rPr lang="ru-RU" dirty="0" smtClean="0"/>
              <a:t>около 180 самолетов.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928964" y="1556792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Германия-Румыния</a:t>
            </a:r>
          </a:p>
          <a:p>
            <a:r>
              <a:rPr lang="ru-RU" dirty="0" smtClean="0"/>
              <a:t>140 тыс. солдат и офицеров.</a:t>
            </a:r>
          </a:p>
          <a:p>
            <a:r>
              <a:rPr lang="ru-RU" dirty="0"/>
              <a:t>Почти вся боевая техника </a:t>
            </a:r>
            <a:r>
              <a:rPr lang="ru-RU" dirty="0" smtClean="0"/>
              <a:t> была уничтожена или осталась </a:t>
            </a:r>
            <a:r>
              <a:rPr lang="ru-RU" dirty="0"/>
              <a:t>в руках </a:t>
            </a:r>
            <a:r>
              <a:rPr lang="ru-RU" dirty="0" smtClean="0"/>
              <a:t>советских войск </a:t>
            </a:r>
            <a:r>
              <a:rPr lang="ru-RU" dirty="0" err="1" smtClean="0"/>
              <a:t>войск</a:t>
            </a:r>
            <a:endParaRPr lang="ru-RU" dirty="0" smtClean="0"/>
          </a:p>
          <a:p>
            <a:r>
              <a:rPr lang="ru-RU" dirty="0"/>
              <a:t>19 кораблей </a:t>
            </a:r>
            <a:r>
              <a:rPr lang="ru-RU" dirty="0" smtClean="0"/>
              <a:t>и </a:t>
            </a:r>
            <a:r>
              <a:rPr lang="ru-RU" dirty="0"/>
              <a:t>62 транспорта и </a:t>
            </a:r>
            <a:r>
              <a:rPr lang="ru-RU" dirty="0" smtClean="0"/>
              <a:t>судна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718088" cy="125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80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4358354"/>
            <a:ext cx="6347048" cy="12241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Почтовая </a:t>
            </a:r>
            <a:r>
              <a:rPr lang="ru-RU" dirty="0"/>
              <a:t>марка России 2019 года, </a:t>
            </a:r>
            <a:r>
              <a:rPr lang="ru-RU" dirty="0" smtClean="0"/>
              <a:t>посвящённая 75-летию </a:t>
            </a:r>
            <a:r>
              <a:rPr lang="ru-RU" dirty="0"/>
              <a:t>Крымской операции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6552"/>
            <a:ext cx="7560840" cy="37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365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176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Источники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r>
              <a:rPr lang="ru-RU" sz="1800" u="sng" dirty="0">
                <a:hlinkClick r:id="rId2"/>
              </a:rPr>
              <a:t>История Вел. Отечеств. войны Сов. Союза 1941-1945, т. 4, М., </a:t>
            </a:r>
            <a:r>
              <a:rPr lang="ru-RU" sz="1800" u="sng" dirty="0" smtClean="0">
                <a:hlinkClick r:id="rId2"/>
              </a:rPr>
              <a:t>1962;</a:t>
            </a:r>
          </a:p>
          <a:p>
            <a:r>
              <a:rPr lang="ru-RU" sz="1800" u="sng" dirty="0" smtClean="0">
                <a:hlinkClick r:id="rId2"/>
              </a:rPr>
              <a:t>Бирюзов </a:t>
            </a:r>
            <a:r>
              <a:rPr lang="ru-RU" sz="1800" u="sng" dirty="0">
                <a:hlinkClick r:id="rId2"/>
              </a:rPr>
              <a:t>С. С., Когда гремели пушки, М., 1962; Коротков И. С</a:t>
            </a:r>
            <a:r>
              <a:rPr lang="ru-RU" sz="1800" u="sng" dirty="0" smtClean="0">
                <a:hlinkClick r:id="rId2"/>
              </a:rPr>
              <a:t>.,</a:t>
            </a:r>
          </a:p>
          <a:p>
            <a:r>
              <a:rPr lang="ru-RU" sz="1800" u="sng" dirty="0" smtClean="0">
                <a:hlinkClick r:id="rId2"/>
              </a:rPr>
              <a:t>Колтунов </a:t>
            </a:r>
            <a:r>
              <a:rPr lang="ru-RU" sz="1800" u="sng" dirty="0">
                <a:hlinkClick r:id="rId2"/>
              </a:rPr>
              <a:t>Г. A., Освобождение Крыма, М., 1959; </a:t>
            </a:r>
            <a:endParaRPr lang="ru-RU" sz="1800" u="sng" dirty="0" smtClean="0">
              <a:hlinkClick r:id="rId2"/>
            </a:endParaRPr>
          </a:p>
          <a:p>
            <a:r>
              <a:rPr lang="ru-RU" sz="1800" u="sng" dirty="0" err="1" smtClean="0">
                <a:hlinkClick r:id="rId2"/>
              </a:rPr>
              <a:t>Шамко</a:t>
            </a:r>
            <a:r>
              <a:rPr lang="ru-RU" sz="1800" u="sng" dirty="0" smtClean="0">
                <a:hlinkClick r:id="rId2"/>
              </a:rPr>
              <a:t> </a:t>
            </a:r>
            <a:r>
              <a:rPr lang="ru-RU" sz="1800" u="sng" dirty="0">
                <a:hlinkClick r:id="rId2"/>
              </a:rPr>
              <a:t>Е. H., </a:t>
            </a:r>
            <a:r>
              <a:rPr lang="ru-RU" sz="1800" u="sng" dirty="0" err="1">
                <a:hlinkClick r:id="rId2"/>
              </a:rPr>
              <a:t>Партиз</a:t>
            </a:r>
            <a:r>
              <a:rPr lang="ru-RU" sz="1800" u="sng" dirty="0">
                <a:hlinkClick r:id="rId2"/>
              </a:rPr>
              <a:t>. движение в Крыму в 1941-44 гг., Симферополь, 1959; Действия Воен.-мор. флота в Вел. Отечеств. войне. Сб. ст., М., 1956.</a:t>
            </a:r>
          </a:p>
          <a:p>
            <a:r>
              <a:rPr lang="ru-RU" sz="1800" u="sng" dirty="0" smtClean="0">
                <a:hlinkClick r:id="rId2"/>
              </a:rPr>
              <a:t>Литвин Г. А, Смирнов Е. И.. Освобождение Крыма (ноябрь 1943 г. — май 1944 г.). Документы свидетельствуют. — Москва, Агентство «Кречет», 1994.</a:t>
            </a:r>
          </a:p>
          <a:p>
            <a:r>
              <a:rPr lang="ru-RU" sz="1800" u="sng" dirty="0" smtClean="0">
                <a:hlinkClick r:id="rId2"/>
              </a:rPr>
              <a:t>60 лет Великой Победе // victory.mil.ru</a:t>
            </a:r>
          </a:p>
          <a:p>
            <a:r>
              <a:rPr lang="en-US" sz="1800" dirty="0">
                <a:hlinkClick r:id="rId3"/>
              </a:rPr>
              <a:t>http://krymology.info/index.php/</a:t>
            </a:r>
            <a:r>
              <a:rPr lang="ru-RU" sz="1800" dirty="0" err="1">
                <a:hlinkClick r:id="rId3"/>
              </a:rPr>
              <a:t>Крымская_операция</a:t>
            </a:r>
            <a:r>
              <a:rPr lang="ru-RU" sz="1800" dirty="0">
                <a:hlinkClick r:id="rId3"/>
              </a:rPr>
              <a:t>_(</a:t>
            </a:r>
            <a:r>
              <a:rPr lang="en-US" sz="1800" dirty="0" smtClean="0">
                <a:hlinkClick r:id="rId4"/>
              </a:rPr>
              <a:t>ru.wikipedia.org</a:t>
            </a:r>
            <a:endParaRPr lang="ru-RU" sz="1800" dirty="0" smtClean="0"/>
          </a:p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hlinkClick r:id="rId5"/>
              </a:rPr>
              <a:t>http://visualhistory.livejournal.com</a:t>
            </a:r>
            <a:endParaRPr lang="ru-RU" sz="18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hlinkClick r:id="rId6"/>
              </a:rPr>
              <a:t>http</a:t>
            </a:r>
            <a:r>
              <a:rPr lang="en-US" sz="1800" dirty="0" smtClean="0">
                <a:hlinkClick r:id="rId6"/>
              </a:rPr>
              <a:t>://foto-history.livejournal.com/5330505.html</a:t>
            </a:r>
            <a:endParaRPr lang="ru-RU" sz="1800" dirty="0" smtClean="0"/>
          </a:p>
          <a:p>
            <a:r>
              <a:rPr lang="en-US" sz="1800" dirty="0"/>
              <a:t>http://tashv.nm.ru/SbornikBoevyhDokumentov/Issue28/Issue28_36.html</a:t>
            </a:r>
            <a:endParaRPr lang="ru-RU" sz="18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8" y="4437112"/>
            <a:ext cx="237931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65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825" y="764704"/>
            <a:ext cx="8229600" cy="114300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      Цель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операции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030" y="1783135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sz="3600" dirty="0" smtClean="0"/>
              <a:t>     Наступательная </a:t>
            </a:r>
            <a:r>
              <a:rPr lang="ru-RU" sz="3600" dirty="0"/>
              <a:t>операция советских </a:t>
            </a:r>
            <a:r>
              <a:rPr lang="ru-RU" sz="3600" dirty="0" smtClean="0"/>
              <a:t>    войск </a:t>
            </a:r>
            <a:r>
              <a:rPr lang="ru-RU" sz="3600" dirty="0"/>
              <a:t>с целью освобождения Крыма от немецких войск во время Великой </a:t>
            </a:r>
            <a:r>
              <a:rPr lang="ru-RU" sz="3600" dirty="0" smtClean="0"/>
              <a:t>           Отечественной </a:t>
            </a:r>
            <a:r>
              <a:rPr lang="ru-RU" sz="3600" dirty="0"/>
              <a:t>войны.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632"/>
            <a:ext cx="3111687" cy="252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8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Противники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43608" y="1628800"/>
            <a:ext cx="3744416" cy="4525963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          СССР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020108" y="1600200"/>
            <a:ext cx="3666691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Германия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         Румыния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09" y="2217664"/>
            <a:ext cx="632011" cy="37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43" y="3254291"/>
            <a:ext cx="531342" cy="36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810" y="2174013"/>
            <a:ext cx="791148" cy="4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17032"/>
            <a:ext cx="1828174" cy="247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62" y="3933056"/>
            <a:ext cx="3467478" cy="225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64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Силы сторон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62880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СССР</a:t>
            </a:r>
            <a:endParaRPr lang="ru-RU" dirty="0" smtClean="0"/>
          </a:p>
          <a:p>
            <a:r>
              <a:rPr lang="ru-RU" dirty="0"/>
              <a:t>462 400 человек</a:t>
            </a:r>
          </a:p>
          <a:p>
            <a:r>
              <a:rPr lang="ru-RU" dirty="0"/>
              <a:t>5982 орудий и миномётов</a:t>
            </a:r>
          </a:p>
          <a:p>
            <a:r>
              <a:rPr lang="ru-RU" dirty="0"/>
              <a:t>559 танков и </a:t>
            </a:r>
            <a:r>
              <a:rPr lang="ru-RU" dirty="0" smtClean="0"/>
              <a:t>САУ</a:t>
            </a:r>
          </a:p>
          <a:p>
            <a:r>
              <a:rPr lang="ru-RU" dirty="0"/>
              <a:t>1250 самолётов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1556792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Германия</a:t>
            </a:r>
            <a:endParaRPr lang="ru-RU" dirty="0" smtClean="0"/>
          </a:p>
          <a:p>
            <a:r>
              <a:rPr lang="ru-RU" dirty="0"/>
              <a:t>195 000 человек</a:t>
            </a:r>
          </a:p>
          <a:p>
            <a:r>
              <a:rPr lang="ru-RU" dirty="0" smtClean="0"/>
              <a:t>Около 3600 </a:t>
            </a:r>
            <a:r>
              <a:rPr lang="ru-RU" dirty="0"/>
              <a:t>орудий и миномётов</a:t>
            </a:r>
          </a:p>
          <a:p>
            <a:r>
              <a:rPr lang="ru-RU" dirty="0"/>
              <a:t>215 танков и </a:t>
            </a:r>
            <a:r>
              <a:rPr lang="ru-RU" dirty="0" smtClean="0"/>
              <a:t>САУ</a:t>
            </a:r>
          </a:p>
          <a:p>
            <a:r>
              <a:rPr lang="ru-RU" dirty="0" smtClean="0"/>
              <a:t>150 самолетов 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627211"/>
            <a:ext cx="3240360" cy="207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627212"/>
            <a:ext cx="2836317" cy="204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58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Обстановка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перед началом операции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15616" y="1340768"/>
            <a:ext cx="7787208" cy="442535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В результате </a:t>
            </a:r>
            <a:r>
              <a:rPr lang="ru-RU" sz="2800" dirty="0" err="1"/>
              <a:t>Нижнеднепровской</a:t>
            </a:r>
            <a:r>
              <a:rPr lang="ru-RU" sz="2800" dirty="0"/>
              <a:t> наступательной операции советские войска блокировали в Крыму 17-ю немецкую армию, захватив при этом важный плацдарм на южном берегу Сиваша. Кроме того, войсками Отдельной Приморской армии в ходе </a:t>
            </a:r>
            <a:r>
              <a:rPr lang="ru-RU" sz="2800" dirty="0" err="1"/>
              <a:t>Керченско-Эльтигенской</a:t>
            </a:r>
            <a:r>
              <a:rPr lang="ru-RU" sz="2800" dirty="0"/>
              <a:t> десантной операции был захвачен плацдарм в районе Керчи. </a:t>
            </a:r>
            <a:r>
              <a:rPr lang="ru-RU" sz="2800" dirty="0" smtClean="0"/>
              <a:t>Гитлер </a:t>
            </a:r>
            <a:r>
              <a:rPr lang="ru-RU" sz="2800" dirty="0"/>
              <a:t>приказал защищать Крым до последней возможности, полагая, что оставление полуострова подтолкнёт Румынию и Болгарию к выходу из фашистского блока.</a:t>
            </a:r>
          </a:p>
        </p:txBody>
      </p:sp>
    </p:spTree>
    <p:extLst>
      <p:ext uri="{BB962C8B-B14F-4D97-AF65-F5344CB8AC3E}">
        <p14:creationId xmlns:p14="http://schemas.microsoft.com/office/powerpoint/2010/main" val="32888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Командующие: СССР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5004048" y="1600200"/>
            <a:ext cx="368275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Фёдор Иванович </a:t>
            </a:r>
            <a:r>
              <a:rPr lang="ru-RU" b="1" dirty="0" err="1" smtClean="0">
                <a:solidFill>
                  <a:srgbClr val="C00000"/>
                </a:solidFill>
              </a:rPr>
              <a:t>Толбухин</a:t>
            </a: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командующий </a:t>
            </a:r>
            <a:r>
              <a:rPr lang="ru-RU" dirty="0"/>
              <a:t>войсками Южного (преобразованного 20 октября 1943 года в 4-й Украинский фронт) и с мая 1944 года — 3-го Украинского </a:t>
            </a:r>
            <a:r>
              <a:rPr lang="ru-RU" dirty="0" smtClean="0"/>
              <a:t>фронта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353847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5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332656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Командующие: СССР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4048" y="1600200"/>
            <a:ext cx="368275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Андрей Иванович </a:t>
            </a:r>
            <a:r>
              <a:rPr lang="ru-RU" b="1" dirty="0" smtClean="0">
                <a:solidFill>
                  <a:srgbClr val="C00000"/>
                </a:solidFill>
              </a:rPr>
              <a:t>Ерёменко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Командующий Отдельной </a:t>
            </a:r>
            <a:r>
              <a:rPr lang="ru-RU" dirty="0"/>
              <a:t>Приморской армией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3528392" cy="4888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2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Командующие: СССР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1600200"/>
            <a:ext cx="361074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Филипп Сергеевич </a:t>
            </a:r>
            <a:r>
              <a:rPr lang="ru-RU" b="1" dirty="0" smtClean="0">
                <a:solidFill>
                  <a:srgbClr val="C00000"/>
                </a:solidFill>
              </a:rPr>
              <a:t>Октябрьский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Командующий </a:t>
            </a:r>
            <a:r>
              <a:rPr lang="ru-RU" dirty="0"/>
              <a:t>Черноморским флотом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16226"/>
            <a:ext cx="3567318" cy="49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81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Командующие: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Германия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Эрвин Густав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Йенеке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командующий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войсками вермахта в Крыму и Кавказе.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56" y="1484784"/>
            <a:ext cx="4176464" cy="519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375</TotalTime>
  <Words>625</Words>
  <Application>Microsoft Office PowerPoint</Application>
  <PresentationFormat>Экран (4:3)</PresentationFormat>
  <Paragraphs>103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Аптека</vt:lpstr>
      <vt:lpstr>1_Аптека</vt:lpstr>
      <vt:lpstr>День Победы_06</vt:lpstr>
      <vt:lpstr>Крымская операция</vt:lpstr>
      <vt:lpstr>       Цель операции</vt:lpstr>
      <vt:lpstr>Противники</vt:lpstr>
      <vt:lpstr>Силы сторон</vt:lpstr>
      <vt:lpstr>Обстановка перед началом операции</vt:lpstr>
      <vt:lpstr>Командующие: СССР</vt:lpstr>
      <vt:lpstr>Командующие: СССР</vt:lpstr>
      <vt:lpstr>Командующие: СССР</vt:lpstr>
      <vt:lpstr>Командующие: Германия</vt:lpstr>
      <vt:lpstr>Командующие: Германия</vt:lpstr>
      <vt:lpstr>Презентация PowerPoint</vt:lpstr>
      <vt:lpstr>                          Ход операции</vt:lpstr>
      <vt:lpstr>Презентация PowerPoint</vt:lpstr>
      <vt:lpstr>Салют в освобожденном Севастополе. Май 1944 г. </vt:lpstr>
      <vt:lpstr>           Боевое распоряжение командующего 4-м Украинским фронтом № 00233/ОП о сформировании подвижной группы для преследования противника        (11 апреля 1944 г.) </vt:lpstr>
      <vt:lpstr>           Окончание операции  и ее значение</vt:lpstr>
      <vt:lpstr>Потери сторон</vt:lpstr>
      <vt:lpstr>Презентация PowerPoint</vt:lpstr>
      <vt:lpstr>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Крымская операция</dc:title>
  <dc:creator>Светлана</dc:creator>
  <cp:lastModifiedBy>User</cp:lastModifiedBy>
  <cp:revision>71</cp:revision>
  <dcterms:created xsi:type="dcterms:W3CDTF">2014-05-13T18:44:03Z</dcterms:created>
  <dcterms:modified xsi:type="dcterms:W3CDTF">2021-05-26T14:14:16Z</dcterms:modified>
</cp:coreProperties>
</file>