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FE12"/>
    <a:srgbClr val="FF33CC"/>
    <a:srgbClr val="9C2891"/>
    <a:srgbClr val="FC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27158564172284355"/>
          <c:y val="0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519907213893824"/>
          <c:y val="0.13254813043657548"/>
          <c:w val="0.44672398016245207"/>
          <c:h val="0.815095848621018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анкетирования</c:v>
                </c:pt>
              </c:strCache>
            </c:strRef>
          </c:tx>
          <c:dLbls>
            <c:dLbl>
              <c:idx val="0"/>
              <c:layout>
                <c:manualLayout>
                  <c:x val="-2.4824738970696546E-2"/>
                  <c:y val="0.20287283464566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75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Знают значение</c:v>
                </c:pt>
                <c:pt idx="1">
                  <c:v>Дали дословный перевод</c:v>
                </c:pt>
                <c:pt idx="2">
                  <c:v>Не ответили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8.26</c:v>
                </c:pt>
                <c:pt idx="2">
                  <c:v>1.28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53F-731B-4532-A4D8-0E392173091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9EE9-548F-42F1-B903-F0274E6F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53F-731B-4532-A4D8-0E392173091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9EE9-548F-42F1-B903-F0274E6F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53F-731B-4532-A4D8-0E392173091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9EE9-548F-42F1-B903-F0274E6F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53F-731B-4532-A4D8-0E392173091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9EE9-548F-42F1-B903-F0274E6F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53F-731B-4532-A4D8-0E392173091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9EE9-548F-42F1-B903-F0274E6F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53F-731B-4532-A4D8-0E392173091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9EE9-548F-42F1-B903-F0274E6F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53F-731B-4532-A4D8-0E392173091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9EE9-548F-42F1-B903-F0274E6F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53F-731B-4532-A4D8-0E392173091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9EE9-548F-42F1-B903-F0274E6F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53F-731B-4532-A4D8-0E392173091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9EE9-548F-42F1-B903-F0274E6F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53F-731B-4532-A4D8-0E392173091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9EE9-548F-42F1-B903-F0274E6F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53F-731B-4532-A4D8-0E392173091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9EE9-548F-42F1-B903-F0274E6F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053F-731B-4532-A4D8-0E392173091D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9EE9-548F-42F1-B903-F0274E6F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 исследования</a:t>
            </a:r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«</a:t>
            </a:r>
            <a:r>
              <a:rPr lang="ru-RU" sz="5400" dirty="0">
                <a:solidFill>
                  <a:srgbClr val="FFFF00"/>
                </a:solidFill>
              </a:rPr>
              <a:t>Р</a:t>
            </a:r>
            <a:r>
              <a:rPr lang="ru-RU" sz="5400" dirty="0">
                <a:solidFill>
                  <a:srgbClr val="23FE12"/>
                </a:solidFill>
              </a:rPr>
              <a:t>а</a:t>
            </a:r>
            <a:r>
              <a:rPr lang="ru-RU" sz="5400" dirty="0">
                <a:solidFill>
                  <a:schemeClr val="bg2">
                    <a:lumMod val="75000"/>
                  </a:schemeClr>
                </a:solidFill>
              </a:rPr>
              <a:t>з</a:t>
            </a:r>
            <a:r>
              <a:rPr lang="ru-RU" sz="5400" dirty="0">
                <a:solidFill>
                  <a:srgbClr val="FFFF00"/>
                </a:solidFill>
              </a:rPr>
              <a:t>н</a:t>
            </a:r>
            <a:r>
              <a:rPr lang="ru-RU" sz="5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5400" dirty="0">
                <a:solidFill>
                  <a:srgbClr val="23FE12"/>
                </a:solidFill>
              </a:rPr>
              <a:t>ц</a:t>
            </a:r>
            <a:r>
              <a:rPr lang="ru-RU" sz="5400" dirty="0">
                <a:solidFill>
                  <a:srgbClr val="FFFF00"/>
                </a:solidFill>
              </a:rPr>
              <a:t>в</a:t>
            </a:r>
            <a:r>
              <a:rPr lang="ru-RU" sz="5400" dirty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sz="5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т</a:t>
            </a:r>
            <a:r>
              <a:rPr lang="ru-RU" sz="5400" dirty="0">
                <a:solidFill>
                  <a:srgbClr val="FFFF00"/>
                </a:solidFill>
              </a:rPr>
              <a:t>н</a:t>
            </a:r>
            <a:r>
              <a:rPr lang="ru-RU" sz="5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а</a:t>
            </a:r>
            <a:r>
              <a:rPr lang="ru-RU" sz="5400" dirty="0">
                <a:solidFill>
                  <a:srgbClr val="FFC000"/>
                </a:solidFill>
              </a:rPr>
              <a:t>я</a:t>
            </a:r>
            <a:r>
              <a:rPr lang="ru-RU" sz="5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палитра английских идиом»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068960"/>
            <a:ext cx="5148064" cy="3312368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85000" lnSpcReduction="20000"/>
          </a:bodyPr>
          <a:lstStyle/>
          <a:p>
            <a:pPr algn="r"/>
            <a:r>
              <a:rPr lang="ru-RU" sz="2000" b="1" dirty="0">
                <a:solidFill>
                  <a:srgbClr val="FFC000"/>
                </a:solidFill>
              </a:rPr>
              <a:t>Автор работы: Кузнецова Алла Дмитриевна</a:t>
            </a:r>
          </a:p>
          <a:p>
            <a:pPr algn="r"/>
            <a:r>
              <a:rPr lang="ru-RU" sz="2000" b="1" dirty="0">
                <a:solidFill>
                  <a:srgbClr val="FFC000"/>
                </a:solidFill>
              </a:rPr>
              <a:t> Место выполнения работы: г. Пятигорск,</a:t>
            </a:r>
          </a:p>
          <a:p>
            <a:pPr algn="r"/>
            <a:r>
              <a:rPr lang="ru-RU" sz="2000" b="1" dirty="0">
                <a:solidFill>
                  <a:srgbClr val="FFC000"/>
                </a:solidFill>
              </a:rPr>
              <a:t>                          МБОУ гимназия №4, 7 класс</a:t>
            </a:r>
          </a:p>
          <a:p>
            <a:pPr algn="r"/>
            <a:r>
              <a:rPr lang="ru-RU" sz="2000" b="1" dirty="0">
                <a:solidFill>
                  <a:srgbClr val="23FE12"/>
                </a:solidFill>
              </a:rPr>
              <a:t> Научный руководитель:</a:t>
            </a:r>
          </a:p>
          <a:p>
            <a:pPr algn="r"/>
            <a:r>
              <a:rPr lang="ru-RU" sz="2000" b="1" dirty="0">
                <a:solidFill>
                  <a:srgbClr val="23FE12"/>
                </a:solidFill>
              </a:rPr>
              <a:t>                                      Юрчишина Галина Владимировна,</a:t>
            </a:r>
          </a:p>
          <a:p>
            <a:pPr algn="r"/>
            <a:r>
              <a:rPr lang="ru-RU" sz="2000" b="1" dirty="0">
                <a:solidFill>
                  <a:srgbClr val="23FE12"/>
                </a:solidFill>
              </a:rPr>
              <a:t>                                            кандидат педагогических наук, доцент, </a:t>
            </a:r>
          </a:p>
          <a:p>
            <a:pPr algn="r"/>
            <a:r>
              <a:rPr lang="ru-RU" sz="2000" b="1" dirty="0">
                <a:solidFill>
                  <a:srgbClr val="23FE12"/>
                </a:solidFill>
              </a:rPr>
              <a:t>                         учитель английского языка </a:t>
            </a:r>
          </a:p>
          <a:p>
            <a:pPr algn="r"/>
            <a:r>
              <a:rPr lang="ru-RU" sz="2000" b="1" dirty="0">
                <a:solidFill>
                  <a:srgbClr val="23FE12"/>
                </a:solidFill>
              </a:rPr>
              <a:t>                                          высшей квалификационной категории</a:t>
            </a:r>
          </a:p>
          <a:p>
            <a:pPr algn="r"/>
            <a:r>
              <a:rPr lang="ru-RU" sz="2000" b="1" dirty="0">
                <a:solidFill>
                  <a:srgbClr val="23FE12"/>
                </a:solidFill>
              </a:rPr>
              <a:t>              МБОУ гимназии №</a:t>
            </a:r>
            <a:r>
              <a:rPr lang="ru-RU" sz="2000" b="1" dirty="0" smtClean="0">
                <a:solidFill>
                  <a:srgbClr val="23FE12"/>
                </a:solidFill>
              </a:rPr>
              <a:t>4 </a:t>
            </a:r>
          </a:p>
          <a:p>
            <a:pPr algn="r"/>
            <a:r>
              <a:rPr lang="ru-RU" sz="2000" b="1" dirty="0">
                <a:solidFill>
                  <a:srgbClr val="23FE12"/>
                </a:solidFill>
              </a:rPr>
              <a:t>г</a:t>
            </a:r>
            <a:r>
              <a:rPr lang="ru-RU" sz="2000" b="1" dirty="0" smtClean="0">
                <a:solidFill>
                  <a:srgbClr val="23FE12"/>
                </a:solidFill>
              </a:rPr>
              <a:t>. Пятигорск</a:t>
            </a:r>
            <a:endParaRPr lang="ru-RU" sz="2000" b="1" dirty="0">
              <a:solidFill>
                <a:srgbClr val="23FE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chemeClr val="tx1">
                <a:lumMod val="85000"/>
                <a:lumOff val="15000"/>
              </a:schemeClr>
            </a:gs>
            <a:gs pos="70000">
              <a:schemeClr val="tx1">
                <a:lumMod val="75000"/>
                <a:lumOff val="2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57224" y="500042"/>
            <a:ext cx="2928958" cy="1143008"/>
          </a:xfrm>
          <a:prstGeom prst="round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ahnschrift SemiBold Condensed" pitchFamily="34" charset="0"/>
              </a:rPr>
              <a:t>Black dog</a:t>
            </a:r>
            <a:endParaRPr lang="ru-RU" sz="280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286380" y="5072074"/>
            <a:ext cx="2928958" cy="1143008"/>
          </a:xfrm>
          <a:prstGeom prst="round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ahnschrift SemiBold Condensed" pitchFamily="34" charset="0"/>
              </a:rPr>
              <a:t>In the black</a:t>
            </a:r>
            <a:endParaRPr lang="ru-RU" sz="280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115358"/>
            <a:ext cx="2420342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Плохое    настроение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2715523"/>
            <a:ext cx="1979712" cy="9541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Быть с прибылью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Выручка от реализации э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71613"/>
            <a:ext cx="3092354" cy="209661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32" y="3482770"/>
            <a:ext cx="2736726" cy="27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421198"/>
              </p:ext>
            </p:extLst>
          </p:nvPr>
        </p:nvGraphicFramePr>
        <p:xfrm>
          <a:off x="683568" y="980728"/>
          <a:ext cx="7869560" cy="438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:\Users\Катерина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97152"/>
            <a:ext cx="3502830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2348880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75% - дали дословный перевод</a:t>
            </a:r>
          </a:p>
          <a:p>
            <a:pPr algn="just"/>
            <a:r>
              <a:rPr lang="ru-RU" dirty="0" smtClean="0"/>
              <a:t>20% - знают значение</a:t>
            </a:r>
          </a:p>
          <a:p>
            <a:pPr algn="just"/>
            <a:r>
              <a:rPr lang="ru-RU" dirty="0" smtClean="0"/>
              <a:t>5% - не дали ответ</a:t>
            </a:r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5358" y="476672"/>
            <a:ext cx="78581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   Таким образом, в ходе написания исследовательской работы нами была изучена научная и методическая литература, рассмотрены понятие и особенности фразеологических единиц, </a:t>
            </a:r>
            <a:r>
              <a:rPr lang="ru-RU" sz="2400" dirty="0" smtClean="0"/>
              <a:t>выявлен </a:t>
            </a:r>
            <a:r>
              <a:rPr lang="ru-RU" sz="2400" dirty="0"/>
              <a:t>уровень понимания английских идиом учащимися нашей школы и </a:t>
            </a:r>
            <a:r>
              <a:rPr lang="ru-RU" sz="2400" dirty="0" smtClean="0"/>
              <a:t>желание использовать их </a:t>
            </a:r>
            <a:r>
              <a:rPr lang="ru-RU" sz="2400" dirty="0"/>
              <a:t>в речи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	Также, </a:t>
            </a:r>
            <a:r>
              <a:rPr lang="ru-RU" sz="2400" dirty="0"/>
              <a:t>нами </a:t>
            </a:r>
            <a:r>
              <a:rPr lang="ru-RU" sz="2400" dirty="0" smtClean="0"/>
              <a:t>была разработана </a:t>
            </a:r>
            <a:r>
              <a:rPr lang="ru-RU" sz="2400" dirty="0"/>
              <a:t>памятка наиболее интересных, по нашему мнению, английских </a:t>
            </a:r>
            <a:r>
              <a:rPr lang="ru-RU" sz="2400" dirty="0" smtClean="0"/>
              <a:t>идиом, используя которые речь учащихся станет </a:t>
            </a:r>
            <a:r>
              <a:rPr lang="ru-RU" sz="2400" dirty="0"/>
              <a:t>более </a:t>
            </a:r>
            <a:r>
              <a:rPr lang="ru-RU" sz="2400" dirty="0" smtClean="0"/>
              <a:t>яркой и выразительной.</a:t>
            </a:r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745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340" y="306896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2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5358" y="1556792"/>
            <a:ext cx="78581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b="1" dirty="0" smtClean="0"/>
              <a:t>Цель:</a:t>
            </a:r>
            <a:r>
              <a:rPr lang="ru-RU" sz="2400" dirty="0" smtClean="0"/>
              <a:t> изучение </a:t>
            </a:r>
            <a:r>
              <a:rPr lang="ru-RU" sz="2400" dirty="0"/>
              <a:t>идиом цвета в  английском  языке, их значения и обоснование необходимости употребления в речи. </a:t>
            </a:r>
          </a:p>
          <a:p>
            <a:r>
              <a:rPr lang="ru-RU" sz="2400" dirty="0" smtClean="0"/>
              <a:t>	</a:t>
            </a:r>
            <a:r>
              <a:rPr lang="ru-RU" sz="2400" b="1" dirty="0" smtClean="0"/>
              <a:t>Задачи</a:t>
            </a:r>
            <a:r>
              <a:rPr lang="ru-RU" sz="2400" b="1" dirty="0"/>
              <a:t>:</a:t>
            </a:r>
          </a:p>
          <a:p>
            <a:r>
              <a:rPr lang="ru-RU" sz="2400" dirty="0"/>
              <a:t>-    изучить различные источники по данной теме;</a:t>
            </a:r>
          </a:p>
          <a:p>
            <a:r>
              <a:rPr lang="ru-RU" sz="2400" dirty="0"/>
              <a:t>-    систематизировать материал, собранный в ходе исследования;</a:t>
            </a:r>
          </a:p>
          <a:p>
            <a:r>
              <a:rPr lang="ru-RU" sz="2400" dirty="0"/>
              <a:t>-   выявить уровень осведомленности  учащихся 7 классов в значении идиом цвета;   </a:t>
            </a:r>
          </a:p>
          <a:p>
            <a:r>
              <a:rPr lang="ru-RU" sz="2400" dirty="0"/>
              <a:t>-   создать памятку идиом цвета для школьников.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5358" y="476672"/>
            <a:ext cx="78581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ИДИОМА </a:t>
            </a:r>
            <a:r>
              <a:rPr lang="ru-RU" sz="2400" dirty="0"/>
              <a:t>– это устойчивое словосочетание, значение которого не определяется значением входящих в него слов, взятых по отдельности. Синонимом слова «идиома» является «фразеологизм». В английском языке, как и в любом другом, идиомы широко встречаются в разговорной, письменной речи, блогах и форумах. </a:t>
            </a:r>
            <a:endParaRPr lang="ru-RU" sz="2400" dirty="0" smtClean="0"/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Однако </a:t>
            </a:r>
            <a:r>
              <a:rPr lang="ru-RU" sz="2400" dirty="0"/>
              <a:t>довольно сложно использовать идиомы, потому что в разных языках они значительно отличаются друг от друга, и дословный перевод может привести к непониманию или искажению смысла. Часто человека, говорящего на  иностранном языке, выдает непонимание смысла. </a:t>
            </a:r>
            <a:endParaRPr lang="ru-RU" sz="2400" dirty="0" smtClean="0"/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 </a:t>
            </a:r>
            <a:r>
              <a:rPr lang="ru-RU" sz="2400" dirty="0"/>
              <a:t>Знание идиом обогащает словарный запас. Именно поэтому я хочу познакомить вас с «цветными» идиомами.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6215082"/>
            <a:ext cx="3500462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ПРИСТУПИМ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0000">
              <a:srgbClr val="FF0000">
                <a:alpha val="60000"/>
              </a:srgbClr>
            </a:gs>
            <a:gs pos="100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571480"/>
            <a:ext cx="3000396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Bahnschrift SemiBold Condensed" pitchFamily="34" charset="0"/>
              </a:rPr>
              <a:t>A red letter day</a:t>
            </a:r>
            <a:endParaRPr lang="en-US" sz="2800" dirty="0">
              <a:solidFill>
                <a:srgbClr val="FF0000"/>
              </a:solidFill>
              <a:latin typeface="Bahnschrift SemiBold Condensed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2786058"/>
            <a:ext cx="3000396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Bahnschrift SemiBold Condensed" pitchFamily="34" charset="0"/>
              </a:rPr>
              <a:t>l</a:t>
            </a:r>
            <a:r>
              <a:rPr lang="en-US" sz="2800" dirty="0" err="1" smtClean="0">
                <a:solidFill>
                  <a:srgbClr val="FF0000"/>
                </a:solidFill>
                <a:latin typeface="Bahnschrift SemiBold Condensed" pitchFamily="34" charset="0"/>
              </a:rPr>
              <a:t>To</a:t>
            </a:r>
            <a:r>
              <a:rPr lang="en-US" sz="2800" dirty="0" smtClean="0">
                <a:solidFill>
                  <a:srgbClr val="FF0000"/>
                </a:solidFill>
                <a:latin typeface="Bahnschrift SemiBold Condensed" pitchFamily="34" charset="0"/>
              </a:rPr>
              <a:t> be in red</a:t>
            </a:r>
            <a:endParaRPr lang="ru-RU" sz="2800" dirty="0">
              <a:latin typeface="Bahnschrift SemiBold Condense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4214818"/>
            <a:ext cx="3000396" cy="228601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л</a:t>
            </a:r>
            <a:r>
              <a:rPr lang="ru-RU" sz="2000" dirty="0" err="1" smtClean="0">
                <a:solidFill>
                  <a:schemeClr val="tx1"/>
                </a:solidFill>
              </a:rPr>
              <a:t>Значит</a:t>
            </a:r>
            <a:r>
              <a:rPr lang="ru-RU" sz="2000" dirty="0" smtClean="0">
                <a:solidFill>
                  <a:schemeClr val="tx1"/>
                </a:solidFill>
              </a:rPr>
              <a:t> быть в долгах, как в шелках; быть убыточным; терпеть убытки; приносить дефицит.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1857364"/>
            <a:ext cx="3000396" cy="228601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Праздник, памятный день или просто праздник. Идиома на русском языке – красный день календаря.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diets.ru/data/cache/2012sep/10/02/974440_43203-7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56"/>
            <a:ext cx="3000396" cy="2328307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&quot;нести убытки картин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52"/>
            <a:ext cx="3500462" cy="2333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47000">
              <a:schemeClr val="accent3">
                <a:lumMod val="75000"/>
                <a:alpha val="67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2910" y="3643314"/>
            <a:ext cx="3071834" cy="11430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23FE12"/>
                </a:solidFill>
              </a:rPr>
              <a:t>Give the green light</a:t>
            </a:r>
            <a:endParaRPr lang="ru-RU" sz="2400" dirty="0">
              <a:solidFill>
                <a:srgbClr val="23FE1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57818" y="571480"/>
            <a:ext cx="3071834" cy="11430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23FE12"/>
                </a:solidFill>
              </a:rPr>
              <a:t>Green hand</a:t>
            </a:r>
            <a:endParaRPr lang="ru-RU" sz="2400" dirty="0">
              <a:solidFill>
                <a:srgbClr val="23FE1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000636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Означает  позволять, дать свободу действий, давать добро.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1928802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Новичок, неопытный человек</a:t>
            </a:r>
            <a:endParaRPr lang="ru-RU" sz="2000" dirty="0"/>
          </a:p>
        </p:txBody>
      </p:sp>
      <p:pic>
        <p:nvPicPr>
          <p:cNvPr id="15362" name="Picture 2" descr="Картинки по запросу &quot;дать зеленый све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143404" cy="2905563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&quot;майк вазовс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928934"/>
            <a:ext cx="4114827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CC">
                <a:alpha val="25000"/>
              </a:srgbClr>
            </a:gs>
            <a:gs pos="30000">
              <a:srgbClr val="FF33CC">
                <a:alpha val="65000"/>
              </a:srgbClr>
            </a:gs>
            <a:gs pos="70000">
              <a:srgbClr val="FF33CC"/>
            </a:gs>
            <a:gs pos="100000">
              <a:srgbClr val="9C28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428596" y="785794"/>
            <a:ext cx="3643338" cy="1214446"/>
          </a:xfrm>
          <a:prstGeom prst="ribbon">
            <a:avLst/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33CC"/>
                </a:solidFill>
                <a:latin typeface="Bahnschrift SemiBold Condensed" pitchFamily="34" charset="0"/>
              </a:rPr>
              <a:t>In the pink</a:t>
            </a:r>
            <a:endParaRPr lang="ru-RU" sz="2400" dirty="0">
              <a:solidFill>
                <a:srgbClr val="FF33CC"/>
              </a:solidFill>
              <a:latin typeface="Bahnschrift SemiBold Condensed" pitchFamily="34" charset="0"/>
            </a:endParaRPr>
          </a:p>
        </p:txBody>
      </p:sp>
      <p:sp>
        <p:nvSpPr>
          <p:cNvPr id="3" name="Лента лицом вниз 2"/>
          <p:cNvSpPr/>
          <p:nvPr/>
        </p:nvSpPr>
        <p:spPr>
          <a:xfrm>
            <a:off x="5072066" y="3143248"/>
            <a:ext cx="3643338" cy="1214446"/>
          </a:xfrm>
          <a:prstGeom prst="ribbon">
            <a:avLst/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33CC"/>
                </a:solidFill>
                <a:latin typeface="Bahnschrift SemiBold Condensed" pitchFamily="34" charset="0"/>
              </a:rPr>
              <a:t>To see pink elephants</a:t>
            </a:r>
            <a:endParaRPr lang="ru-RU" sz="2400" dirty="0">
              <a:solidFill>
                <a:srgbClr val="FF33CC"/>
              </a:solidFill>
              <a:latin typeface="Bahnschrift SemiBold Condens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357430"/>
            <a:ext cx="3286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очень хорошей форме (физически и эмоционально), в добром здравии, в прекрасном состоянии, в порядке.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4572008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воображать, придумывать что-либо не существующее</a:t>
            </a:r>
            <a:endParaRPr lang="ru-RU" sz="2000" dirty="0"/>
          </a:p>
        </p:txBody>
      </p:sp>
      <p:pic>
        <p:nvPicPr>
          <p:cNvPr id="1026" name="Picture 2" descr="Картинки по запросу &quot;розовые персонажи&quot;"/>
          <p:cNvPicPr>
            <a:picLocks noChangeAspect="1" noChangeArrowheads="1"/>
          </p:cNvPicPr>
          <p:nvPr/>
        </p:nvPicPr>
        <p:blipFill>
          <a:blip r:embed="rId2">
            <a:lum bright="10000" contrast="17000"/>
          </a:blip>
          <a:srcRect/>
          <a:stretch>
            <a:fillRect/>
          </a:stretch>
        </p:blipFill>
        <p:spPr bwMode="auto">
          <a:xfrm>
            <a:off x="928662" y="4286256"/>
            <a:ext cx="2643206" cy="2292241"/>
          </a:xfrm>
          <a:prstGeom prst="rect">
            <a:avLst/>
          </a:prstGeom>
          <a:solidFill>
            <a:srgbClr val="FF33CC">
              <a:alpha val="30000"/>
            </a:srgbClr>
          </a:solidFill>
        </p:spPr>
      </p:pic>
      <p:pic>
        <p:nvPicPr>
          <p:cNvPr id="1028" name="Picture 4" descr="Картинки по запросу &quot;розовый слон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04"/>
            <a:ext cx="3357586" cy="2234322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2929720" y="3213892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213552" y="3213892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858546" y="5357032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144562" y="5357032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0000">
              <a:schemeClr val="tx2">
                <a:lumMod val="40000"/>
                <a:lumOff val="60000"/>
              </a:schemeClr>
            </a:gs>
            <a:gs pos="7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1538" y="714356"/>
            <a:ext cx="2857520" cy="128588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Bahnschrift SemiBold Condensed" pitchFamily="34" charset="0"/>
              </a:rPr>
              <a:t>Blue blood</a:t>
            </a:r>
            <a:endParaRPr lang="ru-RU" sz="2400" dirty="0">
              <a:solidFill>
                <a:srgbClr val="00B0F0"/>
              </a:solidFill>
              <a:latin typeface="Bahnschrift SemiBold Condensed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500694" y="3357562"/>
            <a:ext cx="2857520" cy="128588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Bahnschrift SemiBold Condensed" pitchFamily="34" charset="0"/>
              </a:rPr>
              <a:t>Make the air blue</a:t>
            </a:r>
            <a:endParaRPr lang="ru-RU" sz="2400" dirty="0">
              <a:solidFill>
                <a:srgbClr val="00B0F0"/>
              </a:solidFill>
              <a:latin typeface="Bahnschrift SemiBold Condensed" pitchFamily="34" charset="0"/>
            </a:endParaRPr>
          </a:p>
        </p:txBody>
      </p:sp>
      <p:sp>
        <p:nvSpPr>
          <p:cNvPr id="18436" name="AutoShape 4" descr="Картинки по запросу &quot;поссоритьс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Картинки по запросу &quot;поссоритьс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&quot;поссоритьс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Картинки по запросу &quot;поссоритьс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642918"/>
            <a:ext cx="4051454" cy="22860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57290" y="2285992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Голубая</a:t>
            </a:r>
            <a:r>
              <a:rPr lang="ru-RU" sz="2000" dirty="0" smtClean="0"/>
              <a:t> кровь (аристократическое происхождение)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572132" y="478632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Ругаться на чем свет стоит.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0" y="4221088"/>
            <a:ext cx="3833664" cy="21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500034" y="3214686"/>
            <a:ext cx="3357586" cy="1714512"/>
          </a:xfrm>
          <a:prstGeom prst="cloud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ahnschrift SemiBold Condensed" pitchFamily="34" charset="0"/>
              </a:rPr>
              <a:t>White night</a:t>
            </a:r>
            <a:endParaRPr lang="ru-RU" sz="2800" dirty="0">
              <a:latin typeface="Bahnschrift SemiBold Condensed" pitchFamily="34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143504" y="357166"/>
            <a:ext cx="3357586" cy="1714512"/>
          </a:xfrm>
          <a:prstGeom prst="cloud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ahnschrift SemiBold Condensed" pitchFamily="34" charset="0"/>
              </a:rPr>
              <a:t>White elephant</a:t>
            </a:r>
            <a:endParaRPr lang="ru-RU" sz="280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pic>
        <p:nvPicPr>
          <p:cNvPr id="1026" name="Picture 2" descr="Картинки по запросу &quot;белые ноч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3738035" cy="2357454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&quot;белый слон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357694"/>
            <a:ext cx="4000528" cy="21956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86380" y="2214554"/>
            <a:ext cx="3071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Означает некое имущество, которое хозяин вынужден содержать, но взамен не получает от него никакой пользы.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521495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Белая ночь, ночь без сна.</a:t>
            </a:r>
            <a:endParaRPr lang="ru-RU" dirty="0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142976" y="4929198"/>
            <a:ext cx="142876" cy="15001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5072066" y="2143116"/>
            <a:ext cx="142876" cy="15001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8429652" y="2071678"/>
            <a:ext cx="142876" cy="15716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3286116" y="4857760"/>
            <a:ext cx="142876" cy="15716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F0000">
                <a:alpha val="56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357158" y="571480"/>
            <a:ext cx="3000396" cy="1357322"/>
          </a:xfrm>
          <a:prstGeom prst="downArrowCallou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ahnschrift SemiBold Condensed" pitchFamily="34" charset="0"/>
              </a:rPr>
              <a:t>Have a yellow streak</a:t>
            </a:r>
            <a:endParaRPr lang="ru-RU" sz="280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3" name="Выноска со стрелкой вверх 2"/>
          <p:cNvSpPr/>
          <p:nvPr/>
        </p:nvSpPr>
        <p:spPr>
          <a:xfrm>
            <a:off x="6000760" y="4929198"/>
            <a:ext cx="3000396" cy="1357322"/>
          </a:xfrm>
          <a:prstGeom prst="upArrowCallou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ahnschrift SemiBold Condensed" pitchFamily="34" charset="0"/>
              </a:rPr>
              <a:t>You are yellow</a:t>
            </a:r>
            <a:endParaRPr lang="ru-RU" sz="280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pic>
        <p:nvPicPr>
          <p:cNvPr id="20482" name="Picture 2" descr="Картинки по запросу &quot;быть трусливы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643050"/>
            <a:ext cx="3071834" cy="3046235"/>
          </a:xfrm>
          <a:prstGeom prst="rect">
            <a:avLst/>
          </a:prstGeom>
          <a:noFill/>
        </p:spPr>
      </p:pic>
      <p:sp>
        <p:nvSpPr>
          <p:cNvPr id="5" name="Знак запрета 4"/>
          <p:cNvSpPr/>
          <p:nvPr/>
        </p:nvSpPr>
        <p:spPr>
          <a:xfrm>
            <a:off x="3143240" y="1785926"/>
            <a:ext cx="3643338" cy="3000372"/>
          </a:xfrm>
          <a:prstGeom prst="noSmoking">
            <a:avLst/>
          </a:prstGeom>
          <a:gradFill flip="none" rotWithShape="1">
            <a:gsLst>
              <a:gs pos="0">
                <a:srgbClr val="FF0000">
                  <a:alpha val="59000"/>
                </a:srgbClr>
              </a:gs>
              <a:gs pos="100000">
                <a:srgbClr val="FF0000">
                  <a:alpha val="56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299803"/>
            <a:ext cx="278608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Быть трусливым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928709" y="3361358"/>
            <a:ext cx="219573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Ты труслив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235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 исследования:  «Разноцветная палитра английских идиом»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Alla</dc:creator>
  <cp:lastModifiedBy>Пятигорск</cp:lastModifiedBy>
  <cp:revision>42</cp:revision>
  <dcterms:created xsi:type="dcterms:W3CDTF">2021-02-16T16:36:44Z</dcterms:created>
  <dcterms:modified xsi:type="dcterms:W3CDTF">2021-04-24T14:19:15Z</dcterms:modified>
</cp:coreProperties>
</file>