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6"/>
  </p:notesMasterIdLst>
  <p:sldIdLst>
    <p:sldId id="256" r:id="rId2"/>
    <p:sldId id="257" r:id="rId3"/>
    <p:sldId id="258" r:id="rId4"/>
    <p:sldId id="260" r:id="rId5"/>
    <p:sldId id="262" r:id="rId6"/>
    <p:sldId id="261" r:id="rId7"/>
    <p:sldId id="263" r:id="rId8"/>
    <p:sldId id="264" r:id="rId9"/>
    <p:sldId id="265" r:id="rId10"/>
    <p:sldId id="266" r:id="rId11"/>
    <p:sldId id="267" r:id="rId12"/>
    <p:sldId id="269" r:id="rId13"/>
    <p:sldId id="268" r:id="rId14"/>
    <p:sldId id="284" r:id="rId15"/>
    <p:sldId id="286" r:id="rId16"/>
    <p:sldId id="270" r:id="rId17"/>
    <p:sldId id="271" r:id="rId18"/>
    <p:sldId id="285" r:id="rId19"/>
    <p:sldId id="293" r:id="rId20"/>
    <p:sldId id="291" r:id="rId21"/>
    <p:sldId id="292" r:id="rId22"/>
    <p:sldId id="290" r:id="rId23"/>
    <p:sldId id="287" r:id="rId24"/>
    <p:sldId id="288"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2" d="100"/>
          <a:sy n="122" d="100"/>
        </p:scale>
        <p:origin x="-130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273CEE-E5BC-4D07-A313-FA4CE9CFFCDB}" type="datetimeFigureOut">
              <a:rPr lang="ru-RU" smtClean="0"/>
              <a:t>25.03.2021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D46C8B-2962-4D35-8ACC-12D5230FF4A5}" type="slidenum">
              <a:rPr lang="ru-RU" smtClean="0"/>
              <a:t>‹#›</a:t>
            </a:fld>
            <a:endParaRPr lang="ru-RU"/>
          </a:p>
        </p:txBody>
      </p:sp>
    </p:spTree>
    <p:extLst>
      <p:ext uri="{BB962C8B-B14F-4D97-AF65-F5344CB8AC3E}">
        <p14:creationId xmlns:p14="http://schemas.microsoft.com/office/powerpoint/2010/main" val="2214236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ED46C8B-2962-4D35-8ACC-12D5230FF4A5}" type="slidenum">
              <a:rPr lang="ru-RU" smtClean="0"/>
              <a:t>9</a:t>
            </a:fld>
            <a:endParaRPr lang="ru-RU"/>
          </a:p>
        </p:txBody>
      </p:sp>
    </p:spTree>
    <p:extLst>
      <p:ext uri="{BB962C8B-B14F-4D97-AF65-F5344CB8AC3E}">
        <p14:creationId xmlns:p14="http://schemas.microsoft.com/office/powerpoint/2010/main" val="166160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25.03.2021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25.03.2021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25.03.2021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228600"/>
            <a:ext cx="854075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01625" y="1600200"/>
            <a:ext cx="4194175" cy="4498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194175" cy="4498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301625" y="6245225"/>
            <a:ext cx="2289175" cy="476250"/>
          </a:xfrm>
        </p:spPr>
        <p:txBody>
          <a:bodyPr/>
          <a:lstStyle>
            <a:lvl1pPr>
              <a:defRPr/>
            </a:lvl1pPr>
          </a:lstStyle>
          <a:p>
            <a:endParaRPr lang="ru-RU" alt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ltLang="ru-RU"/>
          </a:p>
        </p:txBody>
      </p:sp>
      <p:sp>
        <p:nvSpPr>
          <p:cNvPr id="7" name="Номер слайда 6"/>
          <p:cNvSpPr>
            <a:spLocks noGrp="1"/>
          </p:cNvSpPr>
          <p:nvPr>
            <p:ph type="sldNum" sz="quarter" idx="12"/>
          </p:nvPr>
        </p:nvSpPr>
        <p:spPr>
          <a:xfrm>
            <a:off x="6553200" y="6245225"/>
            <a:ext cx="2289175" cy="476250"/>
          </a:xfrm>
        </p:spPr>
        <p:txBody>
          <a:bodyPr/>
          <a:lstStyle>
            <a:lvl1pPr>
              <a:defRPr/>
            </a:lvl1pPr>
          </a:lstStyle>
          <a:p>
            <a:fld id="{D3D3AD9D-8877-4ADC-BB46-E66D9A7069A6}" type="slidenum">
              <a:rPr lang="ru-RU" altLang="ru-RU"/>
              <a:pPr/>
              <a:t>‹#›</a:t>
            </a:fld>
            <a:endParaRPr lang="ru-RU" altLang="ru-RU"/>
          </a:p>
        </p:txBody>
      </p:sp>
    </p:spTree>
    <p:extLst>
      <p:ext uri="{BB962C8B-B14F-4D97-AF65-F5344CB8AC3E}">
        <p14:creationId xmlns:p14="http://schemas.microsoft.com/office/powerpoint/2010/main" val="2446743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228600"/>
            <a:ext cx="8540750" cy="1143000"/>
          </a:xfrm>
        </p:spPr>
        <p:txBody>
          <a:bodyPr/>
          <a:lstStyle/>
          <a:p>
            <a:r>
              <a:rPr lang="ru-RU"/>
              <a:t>Образец заголовка</a:t>
            </a:r>
          </a:p>
        </p:txBody>
      </p:sp>
      <p:sp>
        <p:nvSpPr>
          <p:cNvPr id="3" name="Объект 2"/>
          <p:cNvSpPr>
            <a:spLocks noGrp="1"/>
          </p:cNvSpPr>
          <p:nvPr>
            <p:ph sz="half" idx="1"/>
          </p:nvPr>
        </p:nvSpPr>
        <p:spPr>
          <a:xfrm>
            <a:off x="301625" y="1600200"/>
            <a:ext cx="4194175" cy="44989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648200" y="1600200"/>
            <a:ext cx="4194175" cy="44989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301625" y="6245225"/>
            <a:ext cx="2289175" cy="476250"/>
          </a:xfrm>
        </p:spPr>
        <p:txBody>
          <a:bodyPr/>
          <a:lstStyle>
            <a:lvl1pPr>
              <a:defRPr/>
            </a:lvl1pPr>
          </a:lstStyle>
          <a:p>
            <a:endParaRPr lang="ru-RU" alt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ltLang="ru-RU"/>
          </a:p>
        </p:txBody>
      </p:sp>
      <p:sp>
        <p:nvSpPr>
          <p:cNvPr id="7" name="Номер слайда 6"/>
          <p:cNvSpPr>
            <a:spLocks noGrp="1"/>
          </p:cNvSpPr>
          <p:nvPr>
            <p:ph type="sldNum" sz="quarter" idx="12"/>
          </p:nvPr>
        </p:nvSpPr>
        <p:spPr>
          <a:xfrm>
            <a:off x="6553200" y="6245225"/>
            <a:ext cx="2289175" cy="476250"/>
          </a:xfrm>
        </p:spPr>
        <p:txBody>
          <a:bodyPr/>
          <a:lstStyle>
            <a:lvl1pPr>
              <a:defRPr/>
            </a:lvl1pPr>
          </a:lstStyle>
          <a:p>
            <a:fld id="{D428354F-38F3-4ECC-BDF7-B2A099A70AB3}" type="slidenum">
              <a:rPr lang="ru-RU" altLang="ru-RU"/>
              <a:pPr/>
              <a:t>‹#›</a:t>
            </a:fld>
            <a:endParaRPr lang="ru-RU" altLang="ru-RU"/>
          </a:p>
        </p:txBody>
      </p:sp>
    </p:spTree>
    <p:extLst>
      <p:ext uri="{BB962C8B-B14F-4D97-AF65-F5344CB8AC3E}">
        <p14:creationId xmlns:p14="http://schemas.microsoft.com/office/powerpoint/2010/main" val="1723251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228600"/>
            <a:ext cx="8540750" cy="1143000"/>
          </a:xfrm>
        </p:spPr>
        <p:txBody>
          <a:bodyPr/>
          <a:lstStyle/>
          <a:p>
            <a:r>
              <a:rPr lang="ru-RU"/>
              <a:t>Образец заголовка</a:t>
            </a:r>
          </a:p>
        </p:txBody>
      </p:sp>
      <p:sp>
        <p:nvSpPr>
          <p:cNvPr id="3" name="Объект 2"/>
          <p:cNvSpPr>
            <a:spLocks noGrp="1"/>
          </p:cNvSpPr>
          <p:nvPr>
            <p:ph sz="half" idx="1"/>
          </p:nvPr>
        </p:nvSpPr>
        <p:spPr>
          <a:xfrm>
            <a:off x="301625" y="1600200"/>
            <a:ext cx="4194175" cy="44989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1600200"/>
            <a:ext cx="4194175" cy="2173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4648200" y="3925888"/>
            <a:ext cx="4194175" cy="21732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Дата 5"/>
          <p:cNvSpPr>
            <a:spLocks noGrp="1"/>
          </p:cNvSpPr>
          <p:nvPr>
            <p:ph type="dt" sz="half" idx="10"/>
          </p:nvPr>
        </p:nvSpPr>
        <p:spPr>
          <a:xfrm>
            <a:off x="301625" y="6245225"/>
            <a:ext cx="2289175" cy="476250"/>
          </a:xfrm>
        </p:spPr>
        <p:txBody>
          <a:bodyPr/>
          <a:lstStyle>
            <a:lvl1pPr>
              <a:defRPr/>
            </a:lvl1pPr>
          </a:lstStyle>
          <a:p>
            <a:endParaRPr lang="ru-RU" alt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endParaRPr lang="ru-RU" altLang="ru-RU"/>
          </a:p>
        </p:txBody>
      </p:sp>
      <p:sp>
        <p:nvSpPr>
          <p:cNvPr id="8" name="Номер слайда 7"/>
          <p:cNvSpPr>
            <a:spLocks noGrp="1"/>
          </p:cNvSpPr>
          <p:nvPr>
            <p:ph type="sldNum" sz="quarter" idx="12"/>
          </p:nvPr>
        </p:nvSpPr>
        <p:spPr>
          <a:xfrm>
            <a:off x="6553200" y="6245225"/>
            <a:ext cx="2289175" cy="476250"/>
          </a:xfrm>
        </p:spPr>
        <p:txBody>
          <a:bodyPr/>
          <a:lstStyle>
            <a:lvl1pPr>
              <a:defRPr/>
            </a:lvl1pPr>
          </a:lstStyle>
          <a:p>
            <a:fld id="{F44084E4-D55C-4579-8295-60E8EB6AFB9A}" type="slidenum">
              <a:rPr lang="ru-RU" altLang="ru-RU"/>
              <a:pPr/>
              <a:t>‹#›</a:t>
            </a:fld>
            <a:endParaRPr lang="ru-RU" altLang="ru-RU"/>
          </a:p>
        </p:txBody>
      </p:sp>
    </p:spTree>
    <p:extLst>
      <p:ext uri="{BB962C8B-B14F-4D97-AF65-F5344CB8AC3E}">
        <p14:creationId xmlns:p14="http://schemas.microsoft.com/office/powerpoint/2010/main" val="3980656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25.03.2021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25.03.2021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25.03.2021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25.03.2021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25.03.2021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25.03.2021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25.03.2021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25.03.2021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25.03.2021</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em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4.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hyperlink" Target="https://ru.wikipedia.org/wiki/%D0%A5%D0%B0%D1%83%D0%BD%D1%81%D1%84%D0%B8%D0%BB%D0%B4,_%D0%93%D0%BE%D0%B4%D1%84%D1%80%D0%B8" TargetMode="External"/><Relationship Id="rId7" Type="http://schemas.openxmlformats.org/officeDocument/2006/relationships/hyperlink" Target="https://ru.wikipedia.org/wiki/%D0%A7%D0%B5%D0%BB%D0%BE%D0%B2%D0%B5%D0%BA" TargetMode="External"/><Relationship Id="rId2" Type="http://schemas.openxmlformats.org/officeDocument/2006/relationships/hyperlink" Target="https://ru.wikipedia.org/wiki/1972_%D0%B3%D0%BE%D0%B4_%D0%B2_%D0%BD%D0%B0%D1%83%D0%BA%D0%B5" TargetMode="External"/><Relationship Id="rId1" Type="http://schemas.openxmlformats.org/officeDocument/2006/relationships/slideLayout" Target="../slideLayouts/slideLayout4.xml"/><Relationship Id="rId6" Type="http://schemas.openxmlformats.org/officeDocument/2006/relationships/hyperlink" Target="https://ru.wikipedia.org/wiki/%D0%A2%D0%BE%D0%BC%D0%BE%D0%B3%D1%80%D0%B0%D1%84%D0%B8%D1%8F" TargetMode="External"/><Relationship Id="rId5" Type="http://schemas.openxmlformats.org/officeDocument/2006/relationships/hyperlink" Target="https://ru.wikipedia.org/wiki/%D0%9D%D0%BE%D0%B1%D0%B5%D0%BB%D0%B5%D0%B2%D1%81%D0%BA%D0%B0%D1%8F_%D0%BF%D1%80%D0%B5%D0%BC%D0%B8%D1%8F" TargetMode="External"/><Relationship Id="rId4" Type="http://schemas.openxmlformats.org/officeDocument/2006/relationships/hyperlink" Target="https://ru.wikipedia.org/wiki/%D0%9A%D0%BE%D1%80%D0%BC%D0%B0%D0%BA,_%D0%90%D0%BB%D0%BB%D0%B0%D0%BD"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kt-spb.ru/kt/organov/grudnoj-kletki/"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tehpribory.ru/glavnaia/raznoe/batareiki.html" TargetMode="Externa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i="1" dirty="0" smtClean="0">
                <a:solidFill>
                  <a:schemeClr val="tx2">
                    <a:lumMod val="75000"/>
                  </a:schemeClr>
                </a:solidFill>
              </a:rPr>
              <a:t>Интерактивная </a:t>
            </a:r>
            <a:r>
              <a:rPr lang="ru-RU" i="1" dirty="0">
                <a:solidFill>
                  <a:schemeClr val="tx2">
                    <a:lumMod val="75000"/>
                  </a:schemeClr>
                </a:solidFill>
              </a:rPr>
              <a:t>э</a:t>
            </a:r>
            <a:r>
              <a:rPr lang="ru-RU" i="1" dirty="0" smtClean="0">
                <a:solidFill>
                  <a:schemeClr val="tx2">
                    <a:lumMod val="75000"/>
                  </a:schemeClr>
                </a:solidFill>
              </a:rPr>
              <a:t>кспозиция</a:t>
            </a:r>
            <a:br>
              <a:rPr lang="ru-RU" i="1" dirty="0" smtClean="0">
                <a:solidFill>
                  <a:schemeClr val="tx2">
                    <a:lumMod val="75000"/>
                  </a:schemeClr>
                </a:solidFill>
              </a:rPr>
            </a:br>
            <a:r>
              <a:rPr lang="ru-RU" i="1" dirty="0" smtClean="0">
                <a:solidFill>
                  <a:schemeClr val="tx2">
                    <a:lumMod val="75000"/>
                  </a:schemeClr>
                </a:solidFill>
              </a:rPr>
              <a:t> </a:t>
            </a:r>
            <a:r>
              <a:rPr lang="ru-RU" i="1" dirty="0">
                <a:solidFill>
                  <a:schemeClr val="tx2">
                    <a:lumMod val="75000"/>
                  </a:schemeClr>
                </a:solidFill>
              </a:rPr>
              <a:t>«Физика </a:t>
            </a:r>
            <a:r>
              <a:rPr lang="ru-RU" i="1" dirty="0" smtClean="0">
                <a:solidFill>
                  <a:schemeClr val="tx2">
                    <a:lumMod val="75000"/>
                  </a:schemeClr>
                </a:solidFill>
              </a:rPr>
              <a:t>и медицина»</a:t>
            </a:r>
            <a:r>
              <a:rPr lang="ru-RU" dirty="0">
                <a:solidFill>
                  <a:schemeClr val="tx2">
                    <a:lumMod val="75000"/>
                  </a:schemeClr>
                </a:solidFill>
              </a:rPr>
              <a:t/>
            </a:r>
            <a:br>
              <a:rPr lang="ru-RU" dirty="0">
                <a:solidFill>
                  <a:schemeClr val="tx2">
                    <a:lumMod val="75000"/>
                  </a:schemeClr>
                </a:solidFill>
              </a:rPr>
            </a:br>
            <a:endParaRPr lang="ru-RU" dirty="0">
              <a:solidFill>
                <a:schemeClr val="tx2">
                  <a:lumMod val="75000"/>
                </a:schemeClr>
              </a:solidFill>
            </a:endParaRPr>
          </a:p>
        </p:txBody>
      </p:sp>
      <p:sp>
        <p:nvSpPr>
          <p:cNvPr id="3" name="Подзаголовок 2"/>
          <p:cNvSpPr>
            <a:spLocks noGrp="1"/>
          </p:cNvSpPr>
          <p:nvPr>
            <p:ph type="subTitle" idx="1"/>
          </p:nvPr>
        </p:nvSpPr>
        <p:spPr/>
        <p:txBody>
          <a:bodyPr>
            <a:noAutofit/>
          </a:bodyPr>
          <a:lstStyle/>
          <a:p>
            <a:pPr algn="r"/>
            <a:r>
              <a:rPr lang="ru-RU" sz="1600" dirty="0" smtClean="0"/>
              <a:t>Подготовила: </a:t>
            </a:r>
          </a:p>
          <a:p>
            <a:pPr algn="r"/>
            <a:r>
              <a:rPr lang="ru-RU" sz="1600" dirty="0" smtClean="0"/>
              <a:t>учитель физики </a:t>
            </a:r>
          </a:p>
          <a:p>
            <a:pPr algn="r"/>
            <a:r>
              <a:rPr lang="ru-RU" sz="1600" dirty="0" smtClean="0"/>
              <a:t>КГКОУ КВ(с)ОШ №7</a:t>
            </a:r>
          </a:p>
          <a:p>
            <a:pPr algn="r"/>
            <a:r>
              <a:rPr lang="ru-RU" sz="1600" dirty="0" smtClean="0"/>
              <a:t> г. Красноярска</a:t>
            </a:r>
          </a:p>
          <a:p>
            <a:pPr algn="r"/>
            <a:r>
              <a:rPr lang="ru-RU" sz="1600" dirty="0" smtClean="0"/>
              <a:t> </a:t>
            </a:r>
            <a:r>
              <a:rPr lang="ru-RU" sz="1600" dirty="0" err="1" smtClean="0"/>
              <a:t>Горошникова</a:t>
            </a:r>
            <a:r>
              <a:rPr lang="ru-RU" sz="1600" dirty="0" smtClean="0"/>
              <a:t> М.Н.</a:t>
            </a:r>
            <a:endParaRPr lang="ru-RU" sz="1600" dirty="0"/>
          </a:p>
        </p:txBody>
      </p:sp>
    </p:spTree>
    <p:extLst>
      <p:ext uri="{BB962C8B-B14F-4D97-AF65-F5344CB8AC3E}">
        <p14:creationId xmlns:p14="http://schemas.microsoft.com/office/powerpoint/2010/main" val="59193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Тонометр</a:t>
            </a:r>
            <a:endParaRPr lang="ru-RU" dirty="0"/>
          </a:p>
        </p:txBody>
      </p:sp>
      <p:sp>
        <p:nvSpPr>
          <p:cNvPr id="3" name="Объект 2"/>
          <p:cNvSpPr>
            <a:spLocks noGrp="1"/>
          </p:cNvSpPr>
          <p:nvPr>
            <p:ph sz="quarter" idx="13"/>
          </p:nvPr>
        </p:nvSpPr>
        <p:spPr>
          <a:xfrm>
            <a:off x="251520" y="1600200"/>
            <a:ext cx="4244280" cy="4525963"/>
          </a:xfrm>
        </p:spPr>
        <p:txBody>
          <a:bodyPr>
            <a:normAutofit fontScale="32500" lnSpcReduction="20000"/>
          </a:bodyPr>
          <a:lstStyle/>
          <a:p>
            <a:r>
              <a:rPr lang="ru-RU" sz="4500" dirty="0"/>
              <a:t>Принцип работы </a:t>
            </a:r>
            <a:r>
              <a:rPr lang="ru-RU" sz="4500" dirty="0" smtClean="0"/>
              <a:t>тонометра. </a:t>
            </a:r>
            <a:r>
              <a:rPr lang="ru-RU" sz="4500" b="1" dirty="0"/>
              <a:t>Как все происходит? На правую руку пациента доктор надевает манжету, что соединена с манометром, и эту манжету накачивают воздухом. К артерии прикладывается фонендоскоп, и при постепенном понижении давления в манжете прослушиваются удары звуков в фонендоскопе. Значение давления, при котором удары начинаются, называют верхним, а значение, при котором звуки прекращаются, – нижним. </a:t>
            </a:r>
            <a:r>
              <a:rPr lang="ru-RU" sz="4500" dirty="0">
                <a:solidFill>
                  <a:srgbClr val="FF0000"/>
                </a:solidFill>
              </a:rPr>
              <a:t>Нормальное давление у человека – 120 на 80. </a:t>
            </a:r>
            <a:r>
              <a:rPr lang="ru-RU" sz="4500" dirty="0"/>
              <a:t>Этот способ измерения давления был предложен в 1905 году русским врачом Николаем Сергеевичем Коротковым. Орган перегоняет за один день до 10 тысяч литров крови, что составляет за год примерно 2,5-3 млн литров</a:t>
            </a:r>
          </a:p>
          <a:p>
            <a:pPr marL="0" indent="0">
              <a:buNone/>
            </a:pPr>
            <a:r>
              <a:rPr lang="ru-RU" sz="3700" i="1" dirty="0" smtClean="0"/>
              <a:t>(Происходит </a:t>
            </a:r>
            <a:r>
              <a:rPr lang="ru-RU" sz="3700" i="1" dirty="0"/>
              <a:t>открытие артерии, возобновление тока крови. Возникают первые шумы, давление будет соответствовать показателю систолического (верхнего) давления. Происходит снижение давления, появляются характерные звуки. После открытия артерии манометр демонстрирует диастолическое </a:t>
            </a:r>
            <a:r>
              <a:rPr lang="ru-RU" sz="3700" i="1" dirty="0" smtClean="0"/>
              <a:t>давление.)</a:t>
            </a:r>
            <a:endParaRPr lang="ru-RU" sz="3700" i="1" dirty="0"/>
          </a:p>
        </p:txBody>
      </p:sp>
      <p:pic>
        <p:nvPicPr>
          <p:cNvPr id="8194" name="Picture 2" descr="C:\Users\Ольга\Desktop\мат7\ф и медицина2\тон мех.jpg"/>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tretch>
            <a:fillRect/>
          </a:stretch>
        </p:blipFill>
        <p:spPr bwMode="auto">
          <a:xfrm>
            <a:off x="5110572" y="2679700"/>
            <a:ext cx="2891605" cy="344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160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Электрокардиограф</a:t>
            </a:r>
            <a:endParaRPr lang="ru-RU" dirty="0"/>
          </a:p>
        </p:txBody>
      </p:sp>
      <p:sp>
        <p:nvSpPr>
          <p:cNvPr id="3" name="Объект 2"/>
          <p:cNvSpPr>
            <a:spLocks noGrp="1"/>
          </p:cNvSpPr>
          <p:nvPr>
            <p:ph sz="quarter" idx="13"/>
          </p:nvPr>
        </p:nvSpPr>
        <p:spPr>
          <a:xfrm>
            <a:off x="457200" y="1556792"/>
            <a:ext cx="4038600" cy="5112568"/>
          </a:xfrm>
        </p:spPr>
        <p:txBody>
          <a:bodyPr>
            <a:noAutofit/>
          </a:bodyPr>
          <a:lstStyle/>
          <a:p>
            <a:r>
              <a:rPr lang="ru-RU" sz="1300" dirty="0"/>
              <a:t>Для чего нужен </a:t>
            </a:r>
            <a:r>
              <a:rPr lang="ru-RU" sz="1300" b="1" dirty="0" smtClean="0"/>
              <a:t>электрокардиограф?</a:t>
            </a:r>
          </a:p>
          <a:p>
            <a:r>
              <a:rPr lang="ru-RU" sz="1300" dirty="0" smtClean="0"/>
              <a:t> </a:t>
            </a:r>
            <a:r>
              <a:rPr lang="ru-RU" sz="1300" dirty="0"/>
              <a:t>Важнейшим органом нашего организма является сердце, которое представляет собой сложный насос, поддерживающий давление в системе кровообращения. Неисправность насоса в любом замкнутом контуре означает аварию, которую можно устранить, остановив и перебрав или заменив помпу. Остановка сердца автоматически означает смерть человека. Замена этого «насоса» или его элементов так же связана с риском для жизни. Но своевременная диагностика и профилактика помогут продлить его рабочий ресурс, а значит и жизнь пациента. Исследуя электрическую </a:t>
            </a:r>
            <a:r>
              <a:rPr lang="ru-RU" sz="1300" dirty="0" smtClean="0"/>
              <a:t>активность </a:t>
            </a:r>
            <a:r>
              <a:rPr lang="ru-RU" sz="1300" dirty="0"/>
              <a:t>этого «насоса</a:t>
            </a:r>
            <a:r>
              <a:rPr lang="ru-RU" sz="1300" dirty="0" smtClean="0"/>
              <a:t>» по кардиограмме, </a:t>
            </a:r>
            <a:r>
              <a:rPr lang="ru-RU" sz="1300" dirty="0"/>
              <a:t>можно получить достаточно подробную информацию о его физическом состоянии, т.е. определить неисправности, не останавливая и вскрывая его. </a:t>
            </a:r>
          </a:p>
        </p:txBody>
      </p:sp>
      <p:pic>
        <p:nvPicPr>
          <p:cNvPr id="1026" name="Picture 2" descr="C:\Users\Ольга\Desktop\ф и медицина2\EHlektrokardiograf_-Aksion-_EHK3TC-36-04-02.jpg"/>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844824"/>
            <a:ext cx="4038600" cy="25152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Ольга\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244" y="4271952"/>
            <a:ext cx="2930164" cy="2397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033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FF0000"/>
                </a:solidFill>
              </a:rPr>
              <a:t>К</a:t>
            </a:r>
            <a:r>
              <a:rPr lang="ru-RU" dirty="0" smtClean="0">
                <a:solidFill>
                  <a:srgbClr val="FF0000"/>
                </a:solidFill>
              </a:rPr>
              <a:t>ардиограмма</a:t>
            </a:r>
            <a:endParaRPr lang="ru-RU" dirty="0">
              <a:solidFill>
                <a:srgbClr val="FF0000"/>
              </a:solidFill>
            </a:endParaRPr>
          </a:p>
        </p:txBody>
      </p:sp>
      <p:sp>
        <p:nvSpPr>
          <p:cNvPr id="3" name="Текст 2"/>
          <p:cNvSpPr>
            <a:spLocks noGrp="1"/>
          </p:cNvSpPr>
          <p:nvPr>
            <p:ph type="body" idx="1"/>
          </p:nvPr>
        </p:nvSpPr>
        <p:spPr/>
        <p:txBody>
          <a:bodyPr/>
          <a:lstStyle/>
          <a:p>
            <a:r>
              <a:rPr lang="ru-RU" dirty="0" smtClean="0"/>
              <a:t>Норма</a:t>
            </a:r>
            <a:endParaRPr lang="ru-RU" dirty="0"/>
          </a:p>
        </p:txBody>
      </p:sp>
      <p:pic>
        <p:nvPicPr>
          <p:cNvPr id="8" name="Picture 3" descr="C:\Users\Ольга\Desktop\ф и медицина2\норма.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677863" y="3493906"/>
            <a:ext cx="3819525" cy="2567350"/>
          </a:xfrm>
          <a:prstGeom prst="rect">
            <a:avLst/>
          </a:prstGeom>
          <a:noFill/>
          <a:extLst>
            <a:ext uri="{909E8E84-426E-40DD-AFC4-6F175D3DCCD1}">
              <a14:hiddenFill xmlns:a14="http://schemas.microsoft.com/office/drawing/2010/main">
                <a:solidFill>
                  <a:srgbClr val="FFFFFF"/>
                </a:solidFill>
              </a14:hiddenFill>
            </a:ext>
          </a:extLst>
        </p:spPr>
      </p:pic>
      <p:sp>
        <p:nvSpPr>
          <p:cNvPr id="5" name="Текст 4"/>
          <p:cNvSpPr>
            <a:spLocks noGrp="1"/>
          </p:cNvSpPr>
          <p:nvPr>
            <p:ph type="body" sz="quarter" idx="3"/>
          </p:nvPr>
        </p:nvSpPr>
        <p:spPr/>
        <p:txBody>
          <a:bodyPr/>
          <a:lstStyle/>
          <a:p>
            <a:r>
              <a:rPr lang="ru-RU" dirty="0" smtClean="0"/>
              <a:t>Инфаркт</a:t>
            </a:r>
            <a:endParaRPr lang="ru-RU" dirty="0"/>
          </a:p>
        </p:txBody>
      </p:sp>
      <p:pic>
        <p:nvPicPr>
          <p:cNvPr id="3074" name="Picture 2" descr="C:\Users\Ольга\Desktop\ф и медицина2\инфаркт.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4645025" y="3437306"/>
            <a:ext cx="3822700" cy="268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455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Ольга\Desktop\ф и медицина2\pervyj-kardiograf-uollera.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1100915" y="2679700"/>
            <a:ext cx="2973419" cy="3446463"/>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quarter" idx="14"/>
          </p:nvPr>
        </p:nvSpPr>
        <p:spPr/>
        <p:txBody>
          <a:bodyPr>
            <a:normAutofit fontScale="70000" lnSpcReduction="20000"/>
          </a:bodyPr>
          <a:lstStyle/>
          <a:p>
            <a:r>
              <a:rPr lang="ru-RU" dirty="0"/>
              <a:t>Немного истории Интересно! Самую первую кардиограмму удалось записать английскому физиологу Огюстену </a:t>
            </a:r>
            <a:r>
              <a:rPr lang="ru-RU" dirty="0" err="1"/>
              <a:t>Уоллеру</a:t>
            </a:r>
            <a:r>
              <a:rPr lang="ru-RU" dirty="0"/>
              <a:t> в 1887 году. Пациентом стала его собака, за что на него ополчились защитники прав животных. Чтобы избежать скандала, следующий опыт естествоиспытатель поставил на себе. Устройство было крайне несовершенным, кардиограмма ужасной. Но это был первый шаг.</a:t>
            </a:r>
            <a:br>
              <a:rPr lang="ru-RU" dirty="0"/>
            </a:br>
            <a:endParaRPr lang="ru-RU" dirty="0"/>
          </a:p>
        </p:txBody>
      </p:sp>
    </p:spTree>
    <p:extLst>
      <p:ext uri="{BB962C8B-B14F-4D97-AF65-F5344CB8AC3E}">
        <p14:creationId xmlns:p14="http://schemas.microsoft.com/office/powerpoint/2010/main" val="892347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dirty="0" err="1" smtClean="0">
                <a:solidFill>
                  <a:srgbClr val="FF0000"/>
                </a:solidFill>
              </a:rPr>
              <a:t>Дефибрилляция</a:t>
            </a:r>
            <a:r>
              <a:rPr lang="ru-RU" dirty="0">
                <a:solidFill>
                  <a:srgbClr val="FF0000"/>
                </a:solidFill>
              </a:rPr>
              <a:t/>
            </a:r>
            <a:br>
              <a:rPr lang="ru-RU" dirty="0">
                <a:solidFill>
                  <a:srgbClr val="FF0000"/>
                </a:solidFill>
              </a:rPr>
            </a:br>
            <a:endParaRPr lang="ru-RU" dirty="0">
              <a:solidFill>
                <a:srgbClr val="FF0000"/>
              </a:solidFill>
            </a:endParaRPr>
          </a:p>
        </p:txBody>
      </p:sp>
      <p:sp>
        <p:nvSpPr>
          <p:cNvPr id="3" name="Объект 2"/>
          <p:cNvSpPr>
            <a:spLocks noGrp="1"/>
          </p:cNvSpPr>
          <p:nvPr>
            <p:ph sz="quarter" idx="13"/>
          </p:nvPr>
        </p:nvSpPr>
        <p:spPr/>
        <p:txBody>
          <a:bodyPr>
            <a:noAutofit/>
          </a:bodyPr>
          <a:lstStyle/>
          <a:p>
            <a:pPr lvl="0"/>
            <a:r>
              <a:rPr lang="ru-RU" sz="1100" dirty="0" smtClean="0"/>
              <a:t>При </a:t>
            </a:r>
            <a:r>
              <a:rPr lang="ru-RU" sz="1100" dirty="0"/>
              <a:t>большинстве остановок сердца у взрослых имеет место </a:t>
            </a:r>
            <a:r>
              <a:rPr lang="ru-RU" sz="1100" dirty="0" smtClean="0"/>
              <a:t>фибрилляция </a:t>
            </a:r>
            <a:r>
              <a:rPr lang="ru-RU" sz="1100" dirty="0"/>
              <a:t>желудочков, которая может быть купирована электрической </a:t>
            </a:r>
            <a:r>
              <a:rPr lang="ru-RU" sz="1100" dirty="0" err="1" smtClean="0"/>
              <a:t>дефибрилляцией</a:t>
            </a:r>
            <a:r>
              <a:rPr lang="ru-RU" sz="1100" dirty="0"/>
              <a:t>. </a:t>
            </a:r>
            <a:r>
              <a:rPr lang="ru-RU" sz="1100" dirty="0" smtClean="0"/>
              <a:t>Все </a:t>
            </a:r>
            <a:r>
              <a:rPr lang="ru-RU" sz="1100" dirty="0" smtClean="0"/>
              <a:t>дефибрилляторы </a:t>
            </a:r>
            <a:r>
              <a:rPr lang="ru-RU" sz="1100" dirty="0"/>
              <a:t>состоят из блока питания, переключателя уровня энергии, выпрямителя тока, конденсатора и набора электродов </a:t>
            </a:r>
            <a:r>
              <a:rPr lang="ru-RU" sz="1100" dirty="0" smtClean="0"/>
              <a:t>.. </a:t>
            </a:r>
            <a:r>
              <a:rPr lang="ru-RU" sz="1100" dirty="0"/>
              <a:t>Энергия разряда обозначается в Джоулях (Дж) и соответствует энергии, которая воздействовала через электроды на грудную клетку.</a:t>
            </a:r>
          </a:p>
          <a:p>
            <a:pPr lvl="0"/>
            <a:r>
              <a:rPr lang="ru-RU" sz="1100" dirty="0"/>
              <a:t>Во время разряда только незначительная часть энергии воздействует на сердце вследствие наличия различного уровня сопротивления (импеданса) грудной клетки. Величина требуемой энергии во время </a:t>
            </a:r>
            <a:r>
              <a:rPr lang="ru-RU" sz="1100" dirty="0" err="1" smtClean="0"/>
              <a:t>дефибрилляции</a:t>
            </a:r>
            <a:r>
              <a:rPr lang="ru-RU" sz="1100" dirty="0" smtClean="0"/>
              <a:t> </a:t>
            </a:r>
            <a:r>
              <a:rPr lang="ru-RU" sz="1100" dirty="0"/>
              <a:t>(порог </a:t>
            </a:r>
            <a:r>
              <a:rPr lang="ru-RU" sz="1100" dirty="0" err="1" smtClean="0"/>
              <a:t>дефибрилляции</a:t>
            </a:r>
            <a:r>
              <a:rPr lang="ru-RU" sz="1100" dirty="0"/>
              <a:t>) возрастает со временем после остановки </a:t>
            </a:r>
            <a:r>
              <a:rPr lang="ru-RU" sz="1100" dirty="0" smtClean="0"/>
              <a:t>сердца, Первые </a:t>
            </a:r>
            <a:r>
              <a:rPr lang="ru-RU" sz="1100" dirty="0"/>
              <a:t>три разряда должны быть нанесены за первые 90 секунд СЛР. При отсутствии изменений ритма на ЭКГ необходимость контролировать пульс между разрядами отсутствует.</a:t>
            </a:r>
          </a:p>
          <a:p>
            <a:endParaRPr lang="ru-RU" sz="1100" dirty="0"/>
          </a:p>
        </p:txBody>
      </p:sp>
      <p:pic>
        <p:nvPicPr>
          <p:cNvPr id="16386" name="Picture 2" descr="C:\Users\Ольга\Desktop\диф.gif"/>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bwMode="auto">
          <a:xfrm>
            <a:off x="4644008" y="1628800"/>
            <a:ext cx="4104456"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087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84702"/>
          </a:xfrm>
        </p:spPr>
        <p:txBody>
          <a:bodyPr>
            <a:noAutofit/>
          </a:bodyPr>
          <a:lstStyle/>
          <a:p>
            <a:pPr lvl="0" algn="l"/>
            <a:r>
              <a:rPr lang="ru-RU" sz="1200" dirty="0" smtClean="0"/>
              <a:t>Во </a:t>
            </a:r>
            <a:r>
              <a:rPr lang="ru-RU" sz="1200" dirty="0"/>
              <a:t>время аритмии сердце может биться слишком быстро (тахикардия), слишком медленно (брадикардия) или с нерегулярным ритмом. Электрический сигнал может и вовсе прерывается, когда он движется по сердцу. Сегодня в структуре сердечно-сосудистых заболеваний такие нарушения ритма сердца занимают одно из ведущих мест и являются ежегодно причиной смерти 200 тыс. людей в России.</a:t>
            </a:r>
            <a:br>
              <a:rPr lang="ru-RU" sz="1200" dirty="0"/>
            </a:br>
            <a:r>
              <a:rPr lang="ru-RU" sz="1200" dirty="0"/>
              <a:t>С такой неисправной электрической сигнализацией в сердце может справиться электрокардиостимулятор. Используя электрические импульсы, он предотвращает аритмии и заставляет сердце биться в правильном ритме. </a:t>
            </a:r>
            <a:br>
              <a:rPr lang="ru-RU" sz="1200" dirty="0"/>
            </a:br>
            <a:endParaRPr lang="ru-RU" sz="1200" dirty="0"/>
          </a:p>
        </p:txBody>
      </p:sp>
      <p:pic>
        <p:nvPicPr>
          <p:cNvPr id="5" name="Picture 4" descr="C:\Users\Ольга\Desktop\3428275f01b9b08591c902dd82fe8f91.pn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1118229" y="3027397"/>
            <a:ext cx="3822700" cy="2419052"/>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C:\Users\Ольга\Desktop\280px-First_pacemaker_(Siemens-Elema_1958).jpg"/>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tretch>
            <a:fillRect/>
          </a:stretch>
        </p:blipFill>
        <p:spPr bwMode="auto">
          <a:xfrm>
            <a:off x="5076056" y="3212976"/>
            <a:ext cx="35560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Users\Ольга\Desktop\2328de3ec197373acf96521fb259fdb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157192"/>
            <a:ext cx="1944216" cy="1647293"/>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611560" y="1859340"/>
            <a:ext cx="8208912" cy="1169551"/>
          </a:xfrm>
          <a:prstGeom prst="rect">
            <a:avLst/>
          </a:prstGeom>
        </p:spPr>
        <p:txBody>
          <a:bodyPr wrap="square">
            <a:spAutoFit/>
          </a:bodyPr>
          <a:lstStyle/>
          <a:p>
            <a:pPr lvl="0"/>
            <a:r>
              <a:rPr lang="ru-RU" sz="1400" dirty="0"/>
              <a:t>Современные литий-ионные батареи не только продлили срок службы ЭКС примерно до 15 лет, но </a:t>
            </a:r>
            <a:r>
              <a:rPr lang="ru-RU" sz="1400" dirty="0" smtClean="0"/>
              <a:t>и </a:t>
            </a:r>
            <a:r>
              <a:rPr lang="ru-RU" sz="1400" dirty="0"/>
              <a:t>позволили значительно уменьшить его габариты. Теперь генератор и аккумулятор помещаются в коробку из титана размером 5×4,5×1 см, весом всего 20 граммов. От этой коробочки отходят провода, которые через вену или артерию доходят до нужной области сердца для стимуляции сокращений.</a:t>
            </a:r>
          </a:p>
        </p:txBody>
      </p:sp>
    </p:spTree>
    <p:extLst>
      <p:ext uri="{BB962C8B-B14F-4D97-AF65-F5344CB8AC3E}">
        <p14:creationId xmlns:p14="http://schemas.microsoft.com/office/powerpoint/2010/main" val="2898668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Ультразвуковое исследование</a:t>
            </a:r>
          </a:p>
        </p:txBody>
      </p:sp>
      <p:sp>
        <p:nvSpPr>
          <p:cNvPr id="3" name="Объект 2"/>
          <p:cNvSpPr>
            <a:spLocks noGrp="1"/>
          </p:cNvSpPr>
          <p:nvPr>
            <p:ph sz="quarter" idx="13"/>
          </p:nvPr>
        </p:nvSpPr>
        <p:spPr/>
        <p:txBody>
          <a:bodyPr>
            <a:normAutofit fontScale="70000" lnSpcReduction="20000"/>
          </a:bodyPr>
          <a:lstStyle/>
          <a:p>
            <a:r>
              <a:rPr lang="ru-RU" sz="1400" dirty="0"/>
              <a:t>Физика в медицину внесла свой вклад еще и благодаря открытию ультразвука. Что это такое? Ультразвук – это механические колебания, частота которых составляет больше двадцати тысяч герц. Частенько ультразвук еще называют дробящим звуком. С его помощью возможно смешивать масло и воду, формируя при этом нужную эмульсию. Ультразвук пропускается через человеческое тело и отражается от внутренних органов, а это позволяет сформировать макет организма человека и установить имеющиеся заболевания. Ультразвук помогает готовить различные лекарственные вещества, применяется для разрыхления тканей и дробления почечных камней. Используется ультразвук для безосколочной резки и сварки костей. Активно применяется он и для дезинфекции хирургических приспособлений, ингаляции. Также это явление поспособствовало тому, что в последнее время было создано огромное количество чувствительных приборов, фиксирующих отраженные тканями организма слабые сигналы ультразвука. Вот так и появилась биолокация. Биолокация позволяет обнаруживать опухоли, инородные тела в теле и тканях организма. Ультразвуковое исследование, или, другими словами, УЗИ, позволяет рассмотреть камни или песок в почках, желчном пузыре, зародыша в утробе матери и даже определить пол ребенка. УЗИ открывает большие перспективы для будущих родителей и ни один центр современной медицины не обходится без этого аппарата. </a:t>
            </a:r>
          </a:p>
          <a:p>
            <a:endParaRPr lang="ru-RU" sz="1400" dirty="0"/>
          </a:p>
        </p:txBody>
      </p:sp>
      <p:pic>
        <p:nvPicPr>
          <p:cNvPr id="4098" name="Picture 2" descr="C:\Users\Ольга\Desktop\ф и медицина2\узи.jpg"/>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bwMode="auto">
          <a:xfrm>
            <a:off x="4645025" y="3128698"/>
            <a:ext cx="3822700" cy="2548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843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normAutofit fontScale="62500" lnSpcReduction="20000"/>
          </a:bodyPr>
          <a:lstStyle/>
          <a:p>
            <a:r>
              <a:rPr lang="ru-RU" sz="1800" dirty="0"/>
              <a:t>Активно в современном мире применяются лазерные технологии. Ни один центр современной медицины уже не обойдется без них. Ярчайшим примером может стать хирургия. С помощью лазерных лучей хирургам удается проводить крайне сложные операции. Мощный поток света из лазера позволяет удалять злокачественные опухоли, а для этого не потребуется даже резать тело человека. Потребуется лишь подобрать нужную частоту. Многие изобретения физиков, использующиеся в медицине, прошли испытание временем и весьма успешно.</a:t>
            </a:r>
          </a:p>
          <a:p>
            <a:r>
              <a:rPr lang="ru-RU" sz="1800" dirty="0"/>
              <a:t> Уникальный инструмент для </a:t>
            </a:r>
            <a:r>
              <a:rPr lang="ru-RU" sz="1800" dirty="0" smtClean="0"/>
              <a:t>хирурга. </a:t>
            </a:r>
            <a:r>
              <a:rPr lang="ru-RU" sz="1800" dirty="0"/>
              <a:t>Многие современные хирурги пользуются специальными скальпелями на основе плазмы. Это инструменты, функционирующие с высокими температурами. Если их применять на практике, то кровь будет сворачиваться в один миг, а значит, у хирурга не будет никаких неудобств из-за кровотечений. Также было доказано, что после применения подобных инструментов раны человека заживают в разы быстрее. Плазменный скальпель также понижает риск попадания в рану инфекции до минимальной отметки, при такой температуре микробы просто погибают в один момент. </a:t>
            </a:r>
          </a:p>
          <a:p>
            <a:endParaRPr lang="ru-RU" sz="1800" dirty="0"/>
          </a:p>
        </p:txBody>
      </p:sp>
      <p:pic>
        <p:nvPicPr>
          <p:cNvPr id="5122" name="Picture 2" descr="C:\Users\Ольга\Desktop\ф и медицина2\лазер.jpg"/>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bwMode="auto">
          <a:xfrm>
            <a:off x="4645025" y="3365341"/>
            <a:ext cx="3822700" cy="2075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374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Эндоскопия желудка</a:t>
            </a:r>
            <a:endParaRPr lang="ru-RU" dirty="0"/>
          </a:p>
        </p:txBody>
      </p:sp>
      <p:pic>
        <p:nvPicPr>
          <p:cNvPr id="17411" name="Picture 3" descr="C:\Users\Ольга\Desktop\Karl_Storz_11.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79512" y="1916832"/>
            <a:ext cx="4038600" cy="2765829"/>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C:\Users\Ольга\Desktop\Без названия.jpg"/>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1043608" y="4653136"/>
            <a:ext cx="2514600" cy="181927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923928" y="1556792"/>
            <a:ext cx="5040560" cy="4616648"/>
          </a:xfrm>
          <a:prstGeom prst="rect">
            <a:avLst/>
          </a:prstGeom>
        </p:spPr>
        <p:txBody>
          <a:bodyPr wrap="square">
            <a:spAutoFit/>
          </a:bodyPr>
          <a:lstStyle/>
          <a:p>
            <a:r>
              <a:rPr lang="ru-RU" sz="1400" dirty="0"/>
              <a:t>Основные задачи физики в медицине – это изобретение полезных приборов и технологий, что позволят эффективнее лечить людей. В конце двадцатого столетия физики создали уникальный прибор для медиков – эндоскоп, или «телевизор». Прибор позволяет увидеть изнутри трахеи, бронхи, пищевод, желудок человека. Состоит устройство из миниатюрного светового источника и смотровой трубки – сложного прибора из призм и линз. Для проведения исследования желудка пациенту потребуется заглотить эндоскоп, прибор будет продвигаться по пищеводу постепенно и окажется в желудке. Благодаря источнику света желудок будет освещен изнутри, а лучи, отраженные от стенок желудка, пройдут через смотровую трубку и выведутся в глаза доктора с помощью специальных </a:t>
            </a:r>
            <a:r>
              <a:rPr lang="ru-RU" sz="1400" dirty="0" err="1"/>
              <a:t>световодов</a:t>
            </a:r>
            <a:r>
              <a:rPr lang="ru-RU" sz="1400" dirty="0"/>
              <a:t>. </a:t>
            </a:r>
          </a:p>
          <a:p>
            <a:r>
              <a:rPr lang="ru-RU" sz="1400" dirty="0" err="1"/>
              <a:t>Световоды</a:t>
            </a:r>
            <a:r>
              <a:rPr lang="ru-RU" sz="1400" dirty="0"/>
              <a:t> являют собой волоконные оптические трубки, у которых толщина соизмерима с толщиной человеческого волоса. Вот так световой сигнал полностью и без искажений передается в глаз врачу, формируя в нем изображения освещенного участка в желудке. Доктор сможет наблюдать и фотографировать язвы на стенках желудка, кровотечения. Исследование этим прибором называется эндоскопией. </a:t>
            </a:r>
          </a:p>
        </p:txBody>
      </p:sp>
    </p:spTree>
    <p:extLst>
      <p:ext uri="{BB962C8B-B14F-4D97-AF65-F5344CB8AC3E}">
        <p14:creationId xmlns:p14="http://schemas.microsoft.com/office/powerpoint/2010/main" val="1252223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Rot="1" noChangeArrowheads="1"/>
          </p:cNvSpPr>
          <p:nvPr>
            <p:ph type="title"/>
          </p:nvPr>
        </p:nvSpPr>
        <p:spPr>
          <a:xfrm>
            <a:off x="301625" y="228600"/>
            <a:ext cx="8540750" cy="752128"/>
          </a:xfrm>
        </p:spPr>
        <p:txBody>
          <a:bodyPr>
            <a:normAutofit fontScale="90000"/>
          </a:bodyPr>
          <a:lstStyle/>
          <a:p>
            <a:r>
              <a:rPr lang="ru-RU" altLang="ru-RU" dirty="0" smtClean="0"/>
              <a:t> </a:t>
            </a:r>
            <a:r>
              <a:rPr lang="ru-RU" altLang="ru-RU" sz="2700" dirty="0" smtClean="0"/>
              <a:t>Рентгеновское излучение открыто в 1895 году </a:t>
            </a:r>
            <a:r>
              <a:rPr lang="ru-RU" altLang="ru-RU" sz="2700" dirty="0" err="1" smtClean="0"/>
              <a:t>К.Рентгеном</a:t>
            </a:r>
            <a:r>
              <a:rPr lang="ru-RU" altLang="ru-RU" sz="2700" dirty="0" smtClean="0"/>
              <a:t> </a:t>
            </a:r>
            <a:endParaRPr lang="ru-RU" altLang="ru-RU" sz="2700" dirty="0"/>
          </a:p>
        </p:txBody>
      </p:sp>
      <p:sp>
        <p:nvSpPr>
          <p:cNvPr id="55301" name="Rectangle 5"/>
          <p:cNvSpPr>
            <a:spLocks noGrp="1" noRot="1" noChangeArrowheads="1"/>
          </p:cNvSpPr>
          <p:nvPr>
            <p:ph type="body" sz="half" idx="1"/>
          </p:nvPr>
        </p:nvSpPr>
        <p:spPr>
          <a:xfrm>
            <a:off x="457200" y="1484313"/>
            <a:ext cx="5627688" cy="4968875"/>
          </a:xfrm>
        </p:spPr>
        <p:txBody>
          <a:bodyPr/>
          <a:lstStyle/>
          <a:p>
            <a:pPr>
              <a:lnSpc>
                <a:spcPct val="80000"/>
              </a:lnSpc>
            </a:pPr>
            <a:r>
              <a:rPr lang="ru-RU" altLang="ru-RU" sz="1600"/>
              <a:t>В теле человека рентгеновские лучи сильнее всего поглощаются в костях, плотность которых относительно высока и в которых много атомов кальция (</a:t>
            </a:r>
            <a:r>
              <a:rPr lang="ru-RU" altLang="ru-RU" sz="1600" i="1"/>
              <a:t>Z </a:t>
            </a:r>
            <a:r>
              <a:rPr lang="ru-RU" altLang="ru-RU" sz="1600"/>
              <a:t>= 20). При прохождении лучей через кость интенсивность излучения уменьшается вдвое через каждые 1,2 см. Кровь, мышцы, жир и желудочно-кишечный тракт гораздо меньше поглощают рентгеновское излучение (слой ткани толщиной 3,5 см уменьшает вдвое). Ну а меньше всего задерживает излучение воздух в лёгких (вдвое при толщине слоя 192 м). Поэтому кости в рентгеновских лучах отбрасывают тень на фотоплёнку, и в этих местах она остаётся прозрачной. Там же, где лучам удалось засветить плёнку, она делается тёмной, и врачи видят пациента «насквозь». </a:t>
            </a:r>
          </a:p>
          <a:p>
            <a:pPr>
              <a:lnSpc>
                <a:spcPct val="80000"/>
              </a:lnSpc>
            </a:pPr>
            <a:r>
              <a:rPr lang="ru-RU" altLang="ru-RU" sz="1600"/>
              <a:t>Если необходимо увидеть желудок, пациенту дают выпить раствор солей бария (</a:t>
            </a:r>
            <a:r>
              <a:rPr lang="ru-RU" altLang="ru-RU" sz="1600" i="1"/>
              <a:t>Z </a:t>
            </a:r>
            <a:r>
              <a:rPr lang="ru-RU" altLang="ru-RU" sz="1600"/>
              <a:t>= 56), которые сразу же становятся заметными на рентгеновском снимке, т.к. сильно поглощают излучение. Безвредные соли, содержащие атомы с высоким </a:t>
            </a:r>
            <a:r>
              <a:rPr lang="ru-RU" altLang="ru-RU" sz="1600" i="1"/>
              <a:t>Z</a:t>
            </a:r>
            <a:r>
              <a:rPr lang="ru-RU" altLang="ru-RU" sz="1600"/>
              <a:t>, вводятся и для того, чтобы сделать видимыми различные кровеносные сосуды человека.</a:t>
            </a:r>
          </a:p>
        </p:txBody>
      </p:sp>
      <p:graphicFrame>
        <p:nvGraphicFramePr>
          <p:cNvPr id="55302" name="Object 6"/>
          <p:cNvGraphicFramePr>
            <a:graphicFrameLocks noGrp="1" noChangeAspect="1"/>
          </p:cNvGraphicFramePr>
          <p:nvPr>
            <p:ph sz="half" idx="2"/>
            <p:extLst>
              <p:ext uri="{D42A27DB-BD31-4B8C-83A1-F6EECF244321}">
                <p14:modId xmlns:p14="http://schemas.microsoft.com/office/powerpoint/2010/main" val="2934568334"/>
              </p:ext>
            </p:extLst>
          </p:nvPr>
        </p:nvGraphicFramePr>
        <p:xfrm>
          <a:off x="4643438" y="1557338"/>
          <a:ext cx="4038600" cy="4524375"/>
        </p:xfrm>
        <a:graphic>
          <a:graphicData uri="http://schemas.openxmlformats.org/presentationml/2006/ole">
            <mc:AlternateContent xmlns:mc="http://schemas.openxmlformats.org/markup-compatibility/2006">
              <mc:Choice xmlns:v="urn:schemas-microsoft-com:vml" Requires="v">
                <p:oleObj spid="_x0000_s1033" name="Диаграмма" r:id="rId3" imgW="4038728" imgH="4524354" progId="MSGraph.Chart.8">
                  <p:embed followColorScheme="full"/>
                </p:oleObj>
              </mc:Choice>
              <mc:Fallback>
                <p:oleObj name="Диаграмма" r:id="rId3" imgW="4038728" imgH="4524354" progId="MSGraph.Chart.8">
                  <p:embed followColorScheme="full"/>
                  <p:pic>
                    <p:nvPicPr>
                      <p:cNvPr id="0" name=""/>
                      <p:cNvPicPr>
                        <a:picLocks noChangeAspect="1" noChangeArrowheads="1"/>
                      </p:cNvPicPr>
                      <p:nvPr/>
                    </p:nvPicPr>
                    <p:blipFill>
                      <a:blip r:embed="rId4"/>
                      <a:srcRect/>
                      <a:stretch>
                        <a:fillRect/>
                      </a:stretch>
                    </p:blipFill>
                    <p:spPr bwMode="auto">
                      <a:xfrm>
                        <a:off x="4643438" y="1557338"/>
                        <a:ext cx="4038600" cy="4524375"/>
                      </a:xfrm>
                      <a:prstGeom prst="rect">
                        <a:avLst/>
                      </a:prstGeom>
                    </p:spPr>
                  </p:pic>
                </p:oleObj>
              </mc:Fallback>
            </mc:AlternateContent>
          </a:graphicData>
        </a:graphic>
      </p:graphicFrame>
      <p:pic>
        <p:nvPicPr>
          <p:cNvPr id="55303" name="Picture 7" descr="211_fluorograph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9" y="1556792"/>
            <a:ext cx="2779048" cy="28083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300px-Roentgen-Roeh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4788024" y="4365104"/>
            <a:ext cx="4075192" cy="23042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5925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Т</a:t>
            </a:r>
            <a:r>
              <a:rPr lang="ru-RU" dirty="0" smtClean="0"/>
              <a:t>ермометры</a:t>
            </a:r>
            <a:endParaRPr lang="ru-RU" dirty="0">
              <a:solidFill>
                <a:schemeClr val="tx1"/>
              </a:solidFill>
            </a:endParaRPr>
          </a:p>
        </p:txBody>
      </p:sp>
      <p:sp>
        <p:nvSpPr>
          <p:cNvPr id="3" name="Объект 2"/>
          <p:cNvSpPr>
            <a:spLocks noGrp="1"/>
          </p:cNvSpPr>
          <p:nvPr>
            <p:ph sz="quarter" idx="13"/>
          </p:nvPr>
        </p:nvSpPr>
        <p:spPr/>
        <p:txBody>
          <a:bodyPr>
            <a:normAutofit fontScale="92500" lnSpcReduction="20000"/>
          </a:bodyPr>
          <a:lstStyle/>
          <a:p>
            <a:pPr marL="0" indent="0">
              <a:buNone/>
            </a:pPr>
            <a:r>
              <a:rPr lang="ru-RU" dirty="0"/>
              <a:t>Сейчас актуальными являются 7 разновидностей термометров:</a:t>
            </a:r>
          </a:p>
          <a:p>
            <a:pPr lvl="0"/>
            <a:r>
              <a:rPr lang="ru-RU" dirty="0"/>
              <a:t>Жидкостные.</a:t>
            </a:r>
          </a:p>
          <a:p>
            <a:pPr lvl="0"/>
            <a:r>
              <a:rPr lang="ru-RU" dirty="0"/>
              <a:t>Газовые.</a:t>
            </a:r>
          </a:p>
          <a:p>
            <a:pPr lvl="0"/>
            <a:r>
              <a:rPr lang="ru-RU" dirty="0"/>
              <a:t>Механические.</a:t>
            </a:r>
          </a:p>
          <a:p>
            <a:pPr lvl="0"/>
            <a:r>
              <a:rPr lang="ru-RU" dirty="0"/>
              <a:t>Электрические.</a:t>
            </a:r>
          </a:p>
          <a:p>
            <a:pPr lvl="0"/>
            <a:r>
              <a:rPr lang="ru-RU" dirty="0"/>
              <a:t>Термоэлектрические.</a:t>
            </a:r>
          </a:p>
          <a:p>
            <a:pPr lvl="0"/>
            <a:r>
              <a:rPr lang="ru-RU" dirty="0"/>
              <a:t>Волоконно-оптические.</a:t>
            </a:r>
          </a:p>
          <a:p>
            <a:pPr lvl="0"/>
            <a:r>
              <a:rPr lang="ru-RU" dirty="0"/>
              <a:t>Инфракрасные.</a:t>
            </a:r>
          </a:p>
          <a:p>
            <a:endParaRPr lang="ru-RU" dirty="0"/>
          </a:p>
        </p:txBody>
      </p:sp>
      <p:pic>
        <p:nvPicPr>
          <p:cNvPr id="1026" name="Picture 2" descr="C:\Users\Ольга\Desktop\мат7\ф и медицина2\термометр.jpg"/>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tretch>
            <a:fillRect/>
          </a:stretch>
        </p:blipFill>
        <p:spPr bwMode="auto">
          <a:xfrm>
            <a:off x="4283968" y="2924944"/>
            <a:ext cx="4759408" cy="3481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925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Rot="1" noChangeArrowheads="1"/>
          </p:cNvSpPr>
          <p:nvPr>
            <p:ph type="title"/>
          </p:nvPr>
        </p:nvSpPr>
        <p:spPr/>
        <p:txBody>
          <a:bodyPr>
            <a:normAutofit/>
          </a:bodyPr>
          <a:lstStyle/>
          <a:p>
            <a:r>
              <a:rPr lang="ru-RU" altLang="ru-RU" dirty="0" smtClean="0"/>
              <a:t>Рентгеновские снимки</a:t>
            </a:r>
            <a:endParaRPr lang="ru-RU" altLang="ru-RU" dirty="0"/>
          </a:p>
        </p:txBody>
      </p:sp>
      <p:pic>
        <p:nvPicPr>
          <p:cNvPr id="46087" name="Picture 7" descr="rentgenovskoe-izluchenie-001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34376" y="2132856"/>
            <a:ext cx="3798438" cy="4176489"/>
          </a:xfrm>
        </p:spPr>
      </p:pic>
      <p:sp>
        <p:nvSpPr>
          <p:cNvPr id="46086" name="Rectangle 6"/>
          <p:cNvSpPr>
            <a:spLocks noGrp="1" noRot="1" noChangeArrowheads="1"/>
          </p:cNvSpPr>
          <p:nvPr>
            <p:ph type="body" sz="half" idx="2"/>
          </p:nvPr>
        </p:nvSpPr>
        <p:spPr>
          <a:xfrm>
            <a:off x="4651375" y="1600200"/>
            <a:ext cx="4191000" cy="4498975"/>
          </a:xfrm>
        </p:spPr>
        <p:txBody>
          <a:bodyPr>
            <a:normAutofit/>
          </a:bodyPr>
          <a:lstStyle/>
          <a:p>
            <a:endParaRPr lang="ru-RU" altLang="ru-RU" sz="1600" dirty="0"/>
          </a:p>
        </p:txBody>
      </p:sp>
      <p:pic>
        <p:nvPicPr>
          <p:cNvPr id="5" name="Picture 5" descr="2483197fa4288f13f575ccd8d9077442"/>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069502"/>
            <a:ext cx="4491913" cy="4671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1836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Rot="1" noChangeArrowheads="1"/>
          </p:cNvSpPr>
          <p:nvPr>
            <p:ph type="title"/>
          </p:nvPr>
        </p:nvSpPr>
        <p:spPr/>
        <p:txBody>
          <a:bodyPr/>
          <a:lstStyle/>
          <a:p>
            <a:r>
              <a:rPr lang="ru-RU" altLang="ru-RU"/>
              <a:t>Применение в стоматологии</a:t>
            </a:r>
          </a:p>
        </p:txBody>
      </p:sp>
      <p:pic>
        <p:nvPicPr>
          <p:cNvPr id="28680" name="Picture 8" descr="18_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251520" y="2060848"/>
            <a:ext cx="3744416" cy="4613655"/>
          </a:xfrm>
        </p:spPr>
      </p:pic>
      <p:pic>
        <p:nvPicPr>
          <p:cNvPr id="28681" name="Picture 9" descr="18_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a:xfrm>
            <a:off x="5580112" y="2564904"/>
            <a:ext cx="3024335" cy="2448272"/>
          </a:xfrm>
        </p:spPr>
      </p:pic>
      <p:pic>
        <p:nvPicPr>
          <p:cNvPr id="28682" name="Picture 10" descr="18_1"/>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tretch>
            <a:fillRect/>
          </a:stretch>
        </p:blipFill>
        <p:spPr>
          <a:xfrm>
            <a:off x="5076056" y="5157193"/>
            <a:ext cx="3888431" cy="1440160"/>
          </a:xfrm>
        </p:spPr>
      </p:pic>
    </p:spTree>
    <p:extLst>
      <p:ext uri="{BB962C8B-B14F-4D97-AF65-F5344CB8AC3E}">
        <p14:creationId xmlns:p14="http://schemas.microsoft.com/office/powerpoint/2010/main" val="32349960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a:lstStyle/>
          <a:p>
            <a:r>
              <a:rPr lang="ru-RU" altLang="ru-RU" dirty="0"/>
              <a:t>О</a:t>
            </a:r>
            <a:r>
              <a:rPr lang="ru-RU" altLang="ru-RU" dirty="0" smtClean="0"/>
              <a:t>пухоли</a:t>
            </a:r>
            <a:endParaRPr lang="ru-RU" altLang="ru-RU" dirty="0"/>
          </a:p>
        </p:txBody>
      </p:sp>
      <p:pic>
        <p:nvPicPr>
          <p:cNvPr id="54284" name="Picture 12" descr="174380"/>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395536" y="2204864"/>
            <a:ext cx="3455987" cy="4392612"/>
          </a:xfrm>
        </p:spPr>
      </p:pic>
      <p:pic>
        <p:nvPicPr>
          <p:cNvPr id="54285" name="Picture 13" descr="526726714"/>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a:xfrm>
            <a:off x="4518025" y="2636912"/>
            <a:ext cx="4194175" cy="4104456"/>
          </a:xfrm>
        </p:spPr>
      </p:pic>
      <p:sp>
        <p:nvSpPr>
          <p:cNvPr id="54279" name="Rectangle 7"/>
          <p:cNvSpPr>
            <a:spLocks noRot="1" noChangeArrowheads="1"/>
          </p:cNvSpPr>
          <p:nvPr/>
        </p:nvSpPr>
        <p:spPr bwMode="auto">
          <a:xfrm>
            <a:off x="323850" y="1628775"/>
            <a:ext cx="4194175"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Arial" charset="0"/>
              <a:buChar char="►"/>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folHlink"/>
              </a:buClr>
              <a:buFont typeface="Wingdings" pitchFamily="2" charset="2"/>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SzPct val="80000"/>
              <a:buFont typeface="Arial" charset="0"/>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lr>
                <a:schemeClr val="fo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SzPct val="80000"/>
              <a:buFont typeface="Arial" charset="0"/>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SzPct val="80000"/>
              <a:buFont typeface="Arial" charset="0"/>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SzPct val="80000"/>
              <a:buFont typeface="Arial" charset="0"/>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SzPct val="80000"/>
              <a:buFont typeface="Arial" charset="0"/>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SzPct val="80000"/>
              <a:buFont typeface="Arial" charset="0"/>
              <a:buChar char="►"/>
              <a:defRPr>
                <a:solidFill>
                  <a:schemeClr val="tx1"/>
                </a:solidFill>
                <a:effectLst>
                  <a:outerShdw blurRad="38100" dist="38100" dir="2700000" algn="tl">
                    <a:srgbClr val="000000"/>
                  </a:outerShdw>
                </a:effectLst>
                <a:latin typeface="Tahoma" pitchFamily="34" charset="0"/>
                <a:cs typeface="Arial" charset="0"/>
              </a:defRPr>
            </a:lvl9pPr>
          </a:lstStyle>
          <a:p>
            <a:endParaRPr lang="ru-RU" altLang="ru-RU"/>
          </a:p>
        </p:txBody>
      </p:sp>
      <p:sp>
        <p:nvSpPr>
          <p:cNvPr id="54281" name="Rectangle 9"/>
          <p:cNvSpPr>
            <a:spLocks noRot="1" noChangeArrowheads="1"/>
          </p:cNvSpPr>
          <p:nvPr/>
        </p:nvSpPr>
        <p:spPr bwMode="auto">
          <a:xfrm>
            <a:off x="323850" y="1628775"/>
            <a:ext cx="4194175"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Arial" charset="0"/>
              <a:buChar char="►"/>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folHlink"/>
              </a:buClr>
              <a:buFont typeface="Wingdings" pitchFamily="2" charset="2"/>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SzPct val="80000"/>
              <a:buFont typeface="Arial" charset="0"/>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lr>
                <a:schemeClr val="fo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SzPct val="80000"/>
              <a:buFont typeface="Arial" charset="0"/>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SzPct val="80000"/>
              <a:buFont typeface="Arial" charset="0"/>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SzPct val="80000"/>
              <a:buFont typeface="Arial" charset="0"/>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SzPct val="80000"/>
              <a:buFont typeface="Arial" charset="0"/>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SzPct val="80000"/>
              <a:buFont typeface="Arial" charset="0"/>
              <a:buChar char="►"/>
              <a:defRPr>
                <a:solidFill>
                  <a:schemeClr val="tx1"/>
                </a:solidFill>
                <a:effectLst>
                  <a:outerShdw blurRad="38100" dist="38100" dir="2700000" algn="tl">
                    <a:srgbClr val="000000"/>
                  </a:outerShdw>
                </a:effectLst>
                <a:latin typeface="Tahoma" pitchFamily="34" charset="0"/>
                <a:cs typeface="Arial" charset="0"/>
              </a:defRPr>
            </a:lvl9pPr>
          </a:lstStyle>
          <a:p>
            <a:endParaRPr lang="ru-RU" altLang="ru-RU"/>
          </a:p>
        </p:txBody>
      </p:sp>
      <p:sp>
        <p:nvSpPr>
          <p:cNvPr id="54282" name="Rectangle 10"/>
          <p:cNvSpPr>
            <a:spLocks noRot="1" noChangeArrowheads="1"/>
          </p:cNvSpPr>
          <p:nvPr/>
        </p:nvSpPr>
        <p:spPr bwMode="auto">
          <a:xfrm>
            <a:off x="323850" y="1628775"/>
            <a:ext cx="4194175"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Arial" charset="0"/>
              <a:buChar char="►"/>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Clr>
                <a:schemeClr val="folHlink"/>
              </a:buClr>
              <a:buFont typeface="Wingdings" pitchFamily="2" charset="2"/>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SzPct val="80000"/>
              <a:buFont typeface="Arial" charset="0"/>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Clr>
                <a:schemeClr val="fo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SzPct val="80000"/>
              <a:buFont typeface="Arial" charset="0"/>
              <a:buChar char="►"/>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SzPct val="80000"/>
              <a:buFont typeface="Arial" charset="0"/>
              <a:buChar char="►"/>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SzPct val="80000"/>
              <a:buFont typeface="Arial" charset="0"/>
              <a:buChar char="►"/>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SzPct val="80000"/>
              <a:buFont typeface="Arial" charset="0"/>
              <a:buChar char="►"/>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SzPct val="80000"/>
              <a:buFont typeface="Arial" charset="0"/>
              <a:buChar char="►"/>
              <a:defRPr>
                <a:solidFill>
                  <a:schemeClr val="tx1"/>
                </a:solidFill>
                <a:effectLst>
                  <a:outerShdw blurRad="38100" dist="38100" dir="2700000" algn="tl">
                    <a:srgbClr val="000000"/>
                  </a:outerShdw>
                </a:effectLst>
                <a:latin typeface="Tahoma" pitchFamily="34" charset="0"/>
                <a:cs typeface="Arial" charset="0"/>
              </a:defRPr>
            </a:lvl9pPr>
          </a:lstStyle>
          <a:p>
            <a:endParaRPr lang="ru-RU" altLang="ru-RU"/>
          </a:p>
        </p:txBody>
      </p:sp>
    </p:spTree>
    <p:extLst>
      <p:ext uri="{BB962C8B-B14F-4D97-AF65-F5344CB8AC3E}">
        <p14:creationId xmlns:p14="http://schemas.microsoft.com/office/powerpoint/2010/main" val="1974159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Томограф</a:t>
            </a:r>
            <a:endParaRPr lang="ru-RU" dirty="0"/>
          </a:p>
        </p:txBody>
      </p:sp>
      <p:sp>
        <p:nvSpPr>
          <p:cNvPr id="3" name="Объект 2"/>
          <p:cNvSpPr>
            <a:spLocks noGrp="1"/>
          </p:cNvSpPr>
          <p:nvPr>
            <p:ph sz="quarter" idx="13"/>
          </p:nvPr>
        </p:nvSpPr>
        <p:spPr>
          <a:xfrm>
            <a:off x="676655" y="1844824"/>
            <a:ext cx="3822192" cy="4281656"/>
          </a:xfrm>
        </p:spPr>
        <p:txBody>
          <a:bodyPr>
            <a:noAutofit/>
          </a:bodyPr>
          <a:lstStyle/>
          <a:p>
            <a:r>
              <a:rPr lang="ru-RU" sz="1100" b="1" dirty="0" err="1"/>
              <a:t>Компью́терная</a:t>
            </a:r>
            <a:r>
              <a:rPr lang="ru-RU" sz="1100" b="1" dirty="0"/>
              <a:t> </a:t>
            </a:r>
            <a:r>
              <a:rPr lang="ru-RU" sz="1100" b="1" dirty="0" err="1"/>
              <a:t>томогра́фия</a:t>
            </a:r>
            <a:r>
              <a:rPr lang="ru-RU" sz="1100" dirty="0"/>
              <a:t> — метод неразрушающего послойного исследования внутреннего строения предмета, был предложен в </a:t>
            </a:r>
            <a:r>
              <a:rPr lang="ru-RU" sz="1100" dirty="0">
                <a:hlinkClick r:id="rId2" tooltip="1972 год в науке"/>
              </a:rPr>
              <a:t>1972 году</a:t>
            </a:r>
            <a:r>
              <a:rPr lang="ru-RU" sz="1100" dirty="0"/>
              <a:t> </a:t>
            </a:r>
            <a:r>
              <a:rPr lang="ru-RU" sz="1100" dirty="0">
                <a:hlinkClick r:id="rId3" tooltip="Хаунсфилд, Годфри"/>
              </a:rPr>
              <a:t>Годфри </a:t>
            </a:r>
            <a:r>
              <a:rPr lang="ru-RU" sz="1100" dirty="0" err="1">
                <a:hlinkClick r:id="rId3" tooltip="Хаунсфилд, Годфри"/>
              </a:rPr>
              <a:t>Хаунсфилдом</a:t>
            </a:r>
            <a:r>
              <a:rPr lang="ru-RU" sz="1100" dirty="0"/>
              <a:t> и </a:t>
            </a:r>
            <a:r>
              <a:rPr lang="ru-RU" sz="1100" dirty="0" err="1">
                <a:hlinkClick r:id="rId4" tooltip="Кормак, Аллан"/>
              </a:rPr>
              <a:t>Алланом</a:t>
            </a:r>
            <a:r>
              <a:rPr lang="ru-RU" sz="1100" dirty="0">
                <a:hlinkClick r:id="rId4" tooltip="Кормак, Аллан"/>
              </a:rPr>
              <a:t> </a:t>
            </a:r>
            <a:r>
              <a:rPr lang="ru-RU" sz="1100" dirty="0" err="1">
                <a:hlinkClick r:id="rId4" tooltip="Кормак, Аллан"/>
              </a:rPr>
              <a:t>Кормаком</a:t>
            </a:r>
            <a:r>
              <a:rPr lang="ru-RU" sz="1100" dirty="0"/>
              <a:t>, удостоенными за эту разработку </a:t>
            </a:r>
            <a:r>
              <a:rPr lang="ru-RU" sz="1100" dirty="0">
                <a:hlinkClick r:id="rId5" tooltip="Нобелевская премия"/>
              </a:rPr>
              <a:t>Нобелевской премии</a:t>
            </a:r>
            <a:r>
              <a:rPr lang="ru-RU" sz="1100" dirty="0"/>
              <a:t>. Метод основан на измерении и сложной компьютерной обработке разности ослабления рентгеновского излучения различными по плотности тканями. В настоящее время рентгеновская компьютерная томография является основным </a:t>
            </a:r>
            <a:r>
              <a:rPr lang="ru-RU" sz="1100" dirty="0" err="1">
                <a:hlinkClick r:id="rId6" tooltip="Томография"/>
              </a:rPr>
              <a:t>томографическим</a:t>
            </a:r>
            <a:r>
              <a:rPr lang="ru-RU" sz="1100" dirty="0"/>
              <a:t> методом исследования внутренних органов </a:t>
            </a:r>
            <a:r>
              <a:rPr lang="ru-RU" sz="1100" dirty="0">
                <a:hlinkClick r:id="rId7" tooltip="Человек"/>
              </a:rPr>
              <a:t>человека</a:t>
            </a:r>
            <a:r>
              <a:rPr lang="ru-RU" sz="1100" dirty="0"/>
              <a:t> с использованием рентгеновского излучения</a:t>
            </a:r>
            <a:r>
              <a:rPr lang="ru-RU" sz="1100" dirty="0" smtClean="0"/>
              <a:t>.</a:t>
            </a:r>
            <a:r>
              <a:rPr lang="ru-RU" sz="1100" dirty="0"/>
              <a:t> На сегодняшний день компьютерная томография считается самой достоверной методикой, позволяющей выявить легочные проявления </a:t>
            </a:r>
            <a:r>
              <a:rPr lang="ru-RU" sz="1100" dirty="0" err="1"/>
              <a:t>коронавирусной</a:t>
            </a:r>
            <a:r>
              <a:rPr lang="ru-RU" sz="1100" dirty="0"/>
              <a:t> инфекции. Именно по </a:t>
            </a:r>
            <a:r>
              <a:rPr lang="ru-RU" sz="1100" dirty="0" err="1"/>
              <a:t>томографическим</a:t>
            </a:r>
            <a:r>
              <a:rPr lang="ru-RU" sz="1100" dirty="0"/>
              <a:t> снимкам можно определить вирусный или бактериальный характер воспаления</a:t>
            </a:r>
            <a:r>
              <a:rPr lang="ru-RU" sz="1100" dirty="0" smtClean="0"/>
              <a:t>.</a:t>
            </a:r>
            <a:r>
              <a:rPr lang="ru-RU" sz="1100" dirty="0"/>
              <a:t> Пневмония на КТ легких обнаруживается на 3-5 день от начала заболевания. Более раннее обследование может не выявить рентгенологических изменений в пораженном дыхательном органе. Именно поэтому при первых признаках острой респираторно-вирусной инфекции специалисты рекомендуют пройти ПЦР тестирование. Если ОРВИ протекает в легкой форме, многослойное рентгеновское сканирование делать не стоит.</a:t>
            </a:r>
          </a:p>
        </p:txBody>
      </p:sp>
      <p:pic>
        <p:nvPicPr>
          <p:cNvPr id="1026" name="Picture 2" descr="C:\Users\Ольга\Desktop\64_slice_scanner.JPG"/>
          <p:cNvPicPr>
            <a:picLocks noGrp="1" noChangeAspect="1" noChangeArrowheads="1"/>
          </p:cNvPicPr>
          <p:nvPr>
            <p:ph sz="quarter" idx="14"/>
          </p:nvPr>
        </p:nvPicPr>
        <p:blipFill>
          <a:blip r:embed="rId8">
            <a:extLst>
              <a:ext uri="{28A0092B-C50C-407E-A947-70E740481C1C}">
                <a14:useLocalDpi xmlns:a14="http://schemas.microsoft.com/office/drawing/2010/main" val="0"/>
              </a:ext>
            </a:extLst>
          </a:blip>
          <a:stretch>
            <a:fillRect/>
          </a:stretch>
        </p:blipFill>
        <p:spPr bwMode="auto">
          <a:xfrm>
            <a:off x="4651375" y="2974181"/>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76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COVID-19</a:t>
            </a:r>
            <a:endParaRPr lang="ru-RU" dirty="0"/>
          </a:p>
        </p:txBody>
      </p:sp>
      <p:sp>
        <p:nvSpPr>
          <p:cNvPr id="3" name="Объект 2"/>
          <p:cNvSpPr>
            <a:spLocks noGrp="1"/>
          </p:cNvSpPr>
          <p:nvPr>
            <p:ph sz="quarter" idx="13"/>
          </p:nvPr>
        </p:nvSpPr>
        <p:spPr/>
        <p:txBody>
          <a:bodyPr>
            <a:normAutofit fontScale="55000" lnSpcReduction="20000"/>
          </a:bodyPr>
          <a:lstStyle/>
          <a:p>
            <a:pPr marL="0" indent="0" fontAlgn="base">
              <a:buNone/>
            </a:pPr>
            <a:r>
              <a:rPr lang="ru-RU" dirty="0"/>
              <a:t>Вспышка нового </a:t>
            </a:r>
            <a:r>
              <a:rPr lang="ru-RU" dirty="0" smtClean="0"/>
              <a:t>корона вируса, </a:t>
            </a:r>
            <a:r>
              <a:rPr lang="ru-RU" dirty="0"/>
              <a:t>впервые зарегистрированная в китайской провинции </a:t>
            </a:r>
            <a:r>
              <a:rPr lang="ru-RU" dirty="0" err="1"/>
              <a:t>Хубэй</a:t>
            </a:r>
            <a:r>
              <a:rPr lang="ru-RU" dirty="0"/>
              <a:t>, в кратчайшие сроки охватила весь мир и всего за 9 месяцев унесла жизни около 1 млн. </a:t>
            </a:r>
            <a:r>
              <a:rPr lang="ru-RU" dirty="0" smtClean="0"/>
              <a:t>человек.</a:t>
            </a:r>
          </a:p>
          <a:p>
            <a:pPr marL="0" indent="0" fontAlgn="base">
              <a:buNone/>
            </a:pPr>
            <a:r>
              <a:rPr lang="ru-RU" dirty="0" smtClean="0"/>
              <a:t>Корона вирус </a:t>
            </a:r>
            <a:r>
              <a:rPr lang="ru-RU" dirty="0"/>
              <a:t>— это острое респираторное заболевание дыхательных путей, ассоциированное с вирусом SARS-CoV-2.</a:t>
            </a:r>
          </a:p>
          <a:p>
            <a:pPr marL="0" indent="0">
              <a:buNone/>
            </a:pPr>
            <a:r>
              <a:rPr lang="ru-RU" dirty="0" smtClean="0"/>
              <a:t>Корона вирус </a:t>
            </a:r>
            <a:r>
              <a:rPr lang="ru-RU" dirty="0"/>
              <a:t>приводит к тяжелым осложнениям — воспалению и фиброзу легких, лихорадке, острой дыхательной и сердечной недостаточности. </a:t>
            </a:r>
            <a:r>
              <a:rPr lang="ru-RU" dirty="0">
                <a:hlinkClick r:id="rId2"/>
              </a:rPr>
              <a:t>Компьютерная томография (КТ) легких</a:t>
            </a:r>
            <a:r>
              <a:rPr lang="ru-RU" dirty="0"/>
              <a:t> на сегодняшний день признана основным методом диагностики </a:t>
            </a:r>
            <a:r>
              <a:rPr lang="ru-RU" dirty="0" smtClean="0"/>
              <a:t>корона вируса</a:t>
            </a:r>
            <a:r>
              <a:rPr lang="ru-RU" dirty="0"/>
              <a:t>. Этот метод исследования достоверно и на ранних стадиях показывает </a:t>
            </a:r>
            <a:r>
              <a:rPr lang="ru-RU" dirty="0" smtClean="0"/>
              <a:t>характер </a:t>
            </a:r>
            <a:r>
              <a:rPr lang="ru-RU" dirty="0"/>
              <a:t>поражения легких, то есть пневмонию, при которой альвеолы </a:t>
            </a:r>
            <a:r>
              <a:rPr lang="ru-RU" dirty="0" smtClean="0"/>
              <a:t>заполняются патологическим </a:t>
            </a:r>
            <a:r>
              <a:rPr lang="ru-RU" dirty="0"/>
              <a:t>субстратом (жидкостью, фиброзной тканью), а не воздухом.</a:t>
            </a:r>
          </a:p>
        </p:txBody>
      </p:sp>
      <p:pic>
        <p:nvPicPr>
          <p:cNvPr id="2050" name="Picture 2" descr="C:\Users\Ольга\Desktop\rekonstruktsiya-legkikh-pri-koronoviruse.jpg"/>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tretch>
            <a:fillRect/>
          </a:stretch>
        </p:blipFill>
        <p:spPr bwMode="auto">
          <a:xfrm>
            <a:off x="4645024" y="2780928"/>
            <a:ext cx="4247455" cy="2952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281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Газовые </a:t>
            </a:r>
            <a:r>
              <a:rPr lang="ru-RU" dirty="0" err="1" smtClean="0"/>
              <a:t>термомеры</a:t>
            </a:r>
            <a:endParaRPr lang="ru-RU" dirty="0">
              <a:solidFill>
                <a:srgbClr val="FF0000"/>
              </a:solidFill>
            </a:endParaRPr>
          </a:p>
        </p:txBody>
      </p:sp>
      <p:sp>
        <p:nvSpPr>
          <p:cNvPr id="3" name="Текст 2"/>
          <p:cNvSpPr>
            <a:spLocks noGrp="1"/>
          </p:cNvSpPr>
          <p:nvPr>
            <p:ph type="body" idx="1"/>
          </p:nvPr>
        </p:nvSpPr>
        <p:spPr/>
        <p:txBody>
          <a:bodyPr/>
          <a:lstStyle/>
          <a:p>
            <a:endParaRPr lang="ru-RU" dirty="0"/>
          </a:p>
        </p:txBody>
      </p:sp>
      <p:sp>
        <p:nvSpPr>
          <p:cNvPr id="4" name="Объект 3"/>
          <p:cNvSpPr>
            <a:spLocks noGrp="1"/>
          </p:cNvSpPr>
          <p:nvPr>
            <p:ph sz="half" idx="2"/>
          </p:nvPr>
        </p:nvSpPr>
        <p:spPr/>
        <p:txBody>
          <a:bodyPr>
            <a:normAutofit fontScale="77500" lnSpcReduction="20000"/>
          </a:bodyPr>
          <a:lstStyle/>
          <a:p>
            <a:r>
              <a:rPr lang="ru-RU" dirty="0"/>
              <a:t>Работают точно так же как и жидкостные, только их колбы заполняются инертным газом. Благодаря тому, что в качестве наполнителя используется газ, увеличивается диапазон измерения. Такой термометр может показывать максимальную температуру в пределах от +271 до +1000 градусов. Данные приборы обычно применяются для снятия показания температуры различных горячих веществ.</a:t>
            </a:r>
          </a:p>
          <a:p>
            <a:endParaRPr lang="ru-RU" dirty="0"/>
          </a:p>
        </p:txBody>
      </p:sp>
      <p:sp>
        <p:nvSpPr>
          <p:cNvPr id="5" name="Текст 4"/>
          <p:cNvSpPr>
            <a:spLocks noGrp="1"/>
          </p:cNvSpPr>
          <p:nvPr>
            <p:ph type="body" sz="quarter" idx="3"/>
          </p:nvPr>
        </p:nvSpPr>
        <p:spPr/>
        <p:txBody>
          <a:bodyPr/>
          <a:lstStyle/>
          <a:p>
            <a:endParaRPr lang="ru-RU"/>
          </a:p>
        </p:txBody>
      </p:sp>
      <p:pic>
        <p:nvPicPr>
          <p:cNvPr id="2050" name="Picture 2" descr="C:\Users\Ольга\Desktop\мат7\ф и медицина2\газовый.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a:off x="4727790" y="3429000"/>
            <a:ext cx="3657170" cy="2697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338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Механический термометр</a:t>
            </a:r>
            <a:br>
              <a:rPr lang="ru-RU" dirty="0"/>
            </a:br>
            <a:endParaRPr lang="ru-RU" dirty="0"/>
          </a:p>
        </p:txBody>
      </p:sp>
      <p:sp>
        <p:nvSpPr>
          <p:cNvPr id="3" name="Текст 2"/>
          <p:cNvSpPr>
            <a:spLocks noGrp="1"/>
          </p:cNvSpPr>
          <p:nvPr>
            <p:ph type="body" idx="1"/>
          </p:nvPr>
        </p:nvSpPr>
        <p:spPr/>
        <p:txBody>
          <a:bodyPr/>
          <a:lstStyle/>
          <a:p>
            <a:endParaRPr lang="ru-RU" dirty="0"/>
          </a:p>
        </p:txBody>
      </p:sp>
      <p:sp>
        <p:nvSpPr>
          <p:cNvPr id="4" name="Объект 3"/>
          <p:cNvSpPr>
            <a:spLocks noGrp="1"/>
          </p:cNvSpPr>
          <p:nvPr>
            <p:ph sz="half" idx="2"/>
          </p:nvPr>
        </p:nvSpPr>
        <p:spPr/>
        <p:txBody>
          <a:bodyPr>
            <a:normAutofit fontScale="85000" lnSpcReduction="20000"/>
          </a:bodyPr>
          <a:lstStyle/>
          <a:p>
            <a:r>
              <a:rPr lang="ru-RU" dirty="0"/>
              <a:t>Термометр работает по принципу деформации металлической спирали. Такие приборы оснащаются стрелкой. Они внешне немного напоминает стрелочные часы. Подобные устройства используется на панели приборов автомобилей и различной спецтехнике. Главное достоинство механических термометров в их прочности. Они не боятся встряски или ударов, как модели из стекла.</a:t>
            </a:r>
          </a:p>
          <a:p>
            <a:endParaRPr lang="ru-RU" dirty="0"/>
          </a:p>
        </p:txBody>
      </p:sp>
      <p:sp>
        <p:nvSpPr>
          <p:cNvPr id="5" name="Текст 4"/>
          <p:cNvSpPr>
            <a:spLocks noGrp="1"/>
          </p:cNvSpPr>
          <p:nvPr>
            <p:ph type="body" sz="quarter" idx="3"/>
          </p:nvPr>
        </p:nvSpPr>
        <p:spPr/>
        <p:txBody>
          <a:bodyPr/>
          <a:lstStyle/>
          <a:p>
            <a:endParaRPr lang="ru-RU"/>
          </a:p>
        </p:txBody>
      </p:sp>
      <p:pic>
        <p:nvPicPr>
          <p:cNvPr id="7" name="Picture 3" descr="C:\Users\Ольга\Desktop\мат7\ф и медицина2\мех.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a:off x="5204414" y="3429000"/>
            <a:ext cx="2703922" cy="2697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16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Электрические термометры</a:t>
            </a:r>
            <a:r>
              <a:rPr lang="ru-RU" b="1" dirty="0"/>
              <a:t/>
            </a:r>
            <a:br>
              <a:rPr lang="ru-RU" b="1" dirty="0"/>
            </a:br>
            <a:endParaRPr lang="ru-RU" dirty="0"/>
          </a:p>
        </p:txBody>
      </p:sp>
      <p:sp>
        <p:nvSpPr>
          <p:cNvPr id="3" name="Объект 2"/>
          <p:cNvSpPr>
            <a:spLocks noGrp="1"/>
          </p:cNvSpPr>
          <p:nvPr>
            <p:ph sz="quarter" idx="13"/>
          </p:nvPr>
        </p:nvSpPr>
        <p:spPr/>
        <p:txBody>
          <a:bodyPr>
            <a:normAutofit fontScale="62500" lnSpcReduction="20000"/>
          </a:bodyPr>
          <a:lstStyle/>
          <a:p>
            <a:r>
              <a:rPr lang="ru-RU" dirty="0" smtClean="0"/>
              <a:t>Приборы </a:t>
            </a:r>
            <a:r>
              <a:rPr lang="ru-RU" dirty="0"/>
              <a:t>работают по физическому принципу изменения уровня сопротивления проводника при различных температурах. Чем горячее металл, тем его сопротивляемость при передаче электрического тока выше. Диапазон чувствительности </a:t>
            </a:r>
            <a:r>
              <a:rPr lang="ru-RU" dirty="0" err="1"/>
              <a:t>электротермометров</a:t>
            </a:r>
            <a:r>
              <a:rPr lang="ru-RU" dirty="0"/>
              <a:t> зависит от металла, который использован в качестве проводника. Для меди он составляет от -50 до +180 градусов. Более дорогие модели на платине могут указывать на температуру от -200 до +750 градусов. Такие приборы применяются как датчики температуры на производстве и в лабораториях.</a:t>
            </a:r>
          </a:p>
          <a:p>
            <a:endParaRPr lang="ru-RU" dirty="0"/>
          </a:p>
        </p:txBody>
      </p:sp>
      <p:pic>
        <p:nvPicPr>
          <p:cNvPr id="5" name="Picture 2" descr="C:\Users\Ольга\Desktop\мат7\ф и медицина2\элек.jpg"/>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bwMode="auto">
          <a:xfrm>
            <a:off x="4762500" y="1340768"/>
            <a:ext cx="4201988"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151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Инфракрасный термометр</a:t>
            </a:r>
            <a:r>
              <a:rPr lang="ru-RU" b="1" dirty="0"/>
              <a:t/>
            </a:r>
            <a:br>
              <a:rPr lang="ru-RU" b="1" dirty="0"/>
            </a:br>
            <a:endParaRPr lang="ru-RU" dirty="0"/>
          </a:p>
        </p:txBody>
      </p:sp>
      <p:sp>
        <p:nvSpPr>
          <p:cNvPr id="3" name="Текст 2"/>
          <p:cNvSpPr>
            <a:spLocks noGrp="1"/>
          </p:cNvSpPr>
          <p:nvPr>
            <p:ph type="body" idx="1"/>
          </p:nvPr>
        </p:nvSpPr>
        <p:spPr/>
        <p:txBody>
          <a:bodyPr/>
          <a:lstStyle/>
          <a:p>
            <a:endParaRPr lang="ru-RU"/>
          </a:p>
        </p:txBody>
      </p:sp>
      <p:sp>
        <p:nvSpPr>
          <p:cNvPr id="4" name="Объект 3"/>
          <p:cNvSpPr>
            <a:spLocks noGrp="1"/>
          </p:cNvSpPr>
          <p:nvPr>
            <p:ph sz="half" idx="2"/>
          </p:nvPr>
        </p:nvSpPr>
        <p:spPr/>
        <p:txBody>
          <a:bodyPr>
            <a:normAutofit fontScale="55000" lnSpcReduction="20000"/>
          </a:bodyPr>
          <a:lstStyle/>
          <a:p>
            <a:r>
              <a:rPr lang="ru-RU" dirty="0" smtClean="0"/>
              <a:t>Термометр</a:t>
            </a:r>
            <a:r>
              <a:rPr lang="ru-RU" dirty="0"/>
              <a:t>, или пирометр, является одним из самых недавних изобретений. Они имеют верхний диапазон измерения от +100 до +3000 градусов. В отличие от предыдущих разновидности термометров, они снимают показания без непосредственного контакта с измеряемым веществом. Прибор посылает инфракрасный луч на измеряемую поверхность, и на небольшом экране отображает ее температуру. При этом точность может отличаться на несколько градусов. Подобные устройства применяются для измерения уровня нагрева металлических заготовок, которые находятся в горне, корпуса двигателя и пр. Инфракрасные термометры способны показать температуры открытого пламени. Подобные устройства применяются еще в десятках различных сфер.</a:t>
            </a:r>
          </a:p>
          <a:p>
            <a:endParaRPr lang="ru-RU" dirty="0"/>
          </a:p>
        </p:txBody>
      </p:sp>
      <p:sp>
        <p:nvSpPr>
          <p:cNvPr id="5" name="Текст 4"/>
          <p:cNvSpPr>
            <a:spLocks noGrp="1"/>
          </p:cNvSpPr>
          <p:nvPr>
            <p:ph type="body" sz="quarter" idx="3"/>
          </p:nvPr>
        </p:nvSpPr>
        <p:spPr/>
        <p:txBody>
          <a:bodyPr/>
          <a:lstStyle/>
          <a:p>
            <a:endParaRPr lang="ru-RU"/>
          </a:p>
        </p:txBody>
      </p:sp>
      <p:pic>
        <p:nvPicPr>
          <p:cNvPr id="4098" name="Picture 2" descr="C:\Users\Ольга\Desktop\мат7\ф и медицина2\инфрак.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a:off x="5133070" y="3429000"/>
            <a:ext cx="2846610" cy="2697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594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Термометры</a:t>
            </a:r>
            <a:endParaRPr lang="ru-RU" dirty="0"/>
          </a:p>
        </p:txBody>
      </p:sp>
      <p:sp>
        <p:nvSpPr>
          <p:cNvPr id="3" name="Объект 2"/>
          <p:cNvSpPr>
            <a:spLocks noGrp="1"/>
          </p:cNvSpPr>
          <p:nvPr>
            <p:ph sz="quarter" idx="13"/>
          </p:nvPr>
        </p:nvSpPr>
        <p:spPr/>
        <p:txBody>
          <a:bodyPr>
            <a:noAutofit/>
          </a:bodyPr>
          <a:lstStyle/>
          <a:p>
            <a:r>
              <a:rPr lang="ru-RU" sz="1200" dirty="0"/>
              <a:t>Термометры </a:t>
            </a:r>
            <a:r>
              <a:rPr lang="ru-RU" sz="1200" b="1" dirty="0"/>
              <a:t>соски</a:t>
            </a:r>
            <a:r>
              <a:rPr lang="ru-RU" sz="1200" dirty="0"/>
              <a:t> сделаны специально для маленьких детей. Устройство представляет собой соску-пустышку, которая вставляется в рот младенца. Обычно такие модели после завершения измерения подают музыкальный сигнал. Точность устройств составляет 0,1 градуса. В том случае если малыш начинает дышать через рот или плакать, отклонение от реальной температуры может быть существенным. Продолжительность измерения составляет 3-5 минут.</a:t>
            </a:r>
          </a:p>
          <a:p>
            <a:r>
              <a:rPr lang="ru-RU" sz="1200" dirty="0"/>
              <a:t>Термометры </a:t>
            </a:r>
            <a:r>
              <a:rPr lang="ru-RU" sz="1200" b="1" dirty="0"/>
              <a:t>кнопки</a:t>
            </a:r>
            <a:r>
              <a:rPr lang="ru-RU" sz="1200" dirty="0"/>
              <a:t> применяются тоже для детей возрастом до трех лет. По форме такие приборы напоминают канцелярскую кнопку, которая размещается ректально.  Данные устройства снимают показания быстро, но имеют низкую точность.</a:t>
            </a:r>
          </a:p>
          <a:p>
            <a:r>
              <a:rPr lang="ru-RU" sz="1200" b="1" dirty="0"/>
              <a:t>Инфракрасный ушной</a:t>
            </a:r>
            <a:r>
              <a:rPr lang="ru-RU" sz="1200" dirty="0"/>
              <a:t> термометр считывает температуру из барабанной перепонки. Такое устройство способно снять измерения всего за 2-4 секунды. Оно также оснащается цифровым дисплеем и работает на </a:t>
            </a:r>
            <a:r>
              <a:rPr lang="ru-RU" sz="1200" u="sng" dirty="0">
                <a:hlinkClick r:id="rId2"/>
              </a:rPr>
              <a:t>батарейках</a:t>
            </a:r>
            <a:r>
              <a:rPr lang="ru-RU" sz="1200" dirty="0"/>
              <a:t>. Данное устройство имеет подсветку для облегчения введения в ушной проход. Приборы подходят для измерения температуры у детей старше 3 лет и взрослых, поскольку у младенцев слишком тонкий ушной канал, в который наконечник термометра не проходит.</a:t>
            </a:r>
            <a:endParaRPr lang="ru-RU" sz="1200" b="1" dirty="0"/>
          </a:p>
          <a:p>
            <a:endParaRPr lang="ru-RU" sz="1200" dirty="0"/>
          </a:p>
        </p:txBody>
      </p:sp>
      <p:pic>
        <p:nvPicPr>
          <p:cNvPr id="5122" name="Picture 2" descr="C:\Users\Ольга\Desktop\мат7\ф и медицина2\соска.jpg"/>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945360" y="1484784"/>
            <a:ext cx="4038600" cy="1151001"/>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Ольга\Desktop\мат7\ф и медицина2\кнопка.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2420888"/>
            <a:ext cx="2625080" cy="233632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Ольга\Desktop\мат7\ф и медицина2\ушной.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4941168"/>
            <a:ext cx="3810000"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901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descr="C:\Users\Ольга\Desktop\мат7\ф и медицина2\шприц.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676275" y="2954487"/>
            <a:ext cx="3822700" cy="2896889"/>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Ольга\Desktop\мат7\ф и медицина2\капельница.jpg"/>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tretch>
            <a:fillRect/>
          </a:stretch>
        </p:blipFill>
        <p:spPr bwMode="auto">
          <a:xfrm>
            <a:off x="4645025" y="3126830"/>
            <a:ext cx="3822700" cy="2552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923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dirty="0" smtClean="0"/>
              <a:t>Фонендоскоп и стетоскоп </a:t>
            </a:r>
            <a:r>
              <a:rPr lang="ru-RU" dirty="0"/>
              <a:t/>
            </a:r>
            <a:br>
              <a:rPr lang="ru-RU" dirty="0"/>
            </a:br>
            <a:endParaRPr lang="ru-RU" dirty="0"/>
          </a:p>
        </p:txBody>
      </p:sp>
      <p:sp>
        <p:nvSpPr>
          <p:cNvPr id="3" name="Текст 2"/>
          <p:cNvSpPr>
            <a:spLocks noGrp="1"/>
          </p:cNvSpPr>
          <p:nvPr>
            <p:ph type="body" idx="1"/>
          </p:nvPr>
        </p:nvSpPr>
        <p:spPr>
          <a:xfrm>
            <a:off x="457200" y="980729"/>
            <a:ext cx="4040188" cy="432048"/>
          </a:xfrm>
        </p:spPr>
        <p:txBody>
          <a:bodyPr>
            <a:normAutofit lnSpcReduction="10000"/>
          </a:bodyPr>
          <a:lstStyle/>
          <a:p>
            <a:endParaRPr lang="ru-RU" dirty="0"/>
          </a:p>
        </p:txBody>
      </p:sp>
      <p:sp>
        <p:nvSpPr>
          <p:cNvPr id="4" name="Объект 3"/>
          <p:cNvSpPr>
            <a:spLocks noGrp="1"/>
          </p:cNvSpPr>
          <p:nvPr>
            <p:ph sz="half" idx="2"/>
          </p:nvPr>
        </p:nvSpPr>
        <p:spPr>
          <a:xfrm>
            <a:off x="457200" y="1412777"/>
            <a:ext cx="4040188" cy="2952328"/>
          </a:xfrm>
        </p:spPr>
        <p:txBody>
          <a:bodyPr>
            <a:normAutofit fontScale="47500" lnSpcReduction="20000"/>
          </a:bodyPr>
          <a:lstStyle/>
          <a:p>
            <a:r>
              <a:rPr lang="ru-RU" dirty="0"/>
              <a:t>И есть увлекательнейшая история о враче Наполеона Бонапарта – Рене </a:t>
            </a:r>
            <a:r>
              <a:rPr lang="ru-RU" dirty="0" err="1"/>
              <a:t>Лаэннеке</a:t>
            </a:r>
            <a:r>
              <a:rPr lang="ru-RU" dirty="0"/>
              <a:t>, который в 1816 году из-за внутренней деликатности не смог приложить ухо к груди больной молодой девушки, и, чтобы пощадить ее стыдливость, стал прослушивать сердце и легкие свернутыми в трубочку нотами. О чудо – звуки </a:t>
            </a:r>
            <a:r>
              <a:rPr lang="ru-RU" dirty="0" smtClean="0"/>
              <a:t>были сильнее. </a:t>
            </a:r>
            <a:r>
              <a:rPr lang="ru-RU" dirty="0"/>
              <a:t>Так родился стетоскоп – от греческих слов </a:t>
            </a:r>
            <a:r>
              <a:rPr lang="ru-RU" dirty="0" err="1"/>
              <a:t>stethos</a:t>
            </a:r>
            <a:r>
              <a:rPr lang="ru-RU" dirty="0"/>
              <a:t> - грудь, и </a:t>
            </a:r>
            <a:r>
              <a:rPr lang="ru-RU" dirty="0" err="1"/>
              <a:t>skopeo</a:t>
            </a:r>
            <a:r>
              <a:rPr lang="ru-RU" dirty="0"/>
              <a:t> – наблюдаю.</a:t>
            </a:r>
            <a:r>
              <a:rPr lang="ru-RU" u="sng" dirty="0"/>
              <a:t> </a:t>
            </a:r>
            <a:r>
              <a:rPr lang="ru-RU" dirty="0"/>
              <a:t> чем же разница между стетоскопом и фонендоскопом?</a:t>
            </a:r>
          </a:p>
          <a:p>
            <a:r>
              <a:rPr lang="ru-RU" dirty="0"/>
              <a:t>Через мембрану фонендоскопа проходят, в основном, высокочастотные звуки (легкие, сосуды), а через воронку — низкочастотные (сердце, кишечник): низы как бы заглушают высокочастотные колебания.</a:t>
            </a:r>
          </a:p>
          <a:p>
            <a:r>
              <a:rPr lang="ru-RU" dirty="0" smtClean="0"/>
              <a:t>Мембрана же стетоскопа существенно снижает громкость всего звука и  низы становятся очень тихими. При этом высокие частоты становятся хорошо слышимыми</a:t>
            </a:r>
          </a:p>
          <a:p>
            <a:r>
              <a:rPr lang="ru-RU" dirty="0" smtClean="0"/>
              <a:t>Как </a:t>
            </a:r>
            <a:r>
              <a:rPr lang="ru-RU" dirty="0"/>
              <a:t>видим разница стетоскопа и фонендоскопа с сфере применения: Мембраной фонендоскопа мы слушаем высокие тона легких и сосудов, а колоколом стетоскопа – низкие частоты сердца или кишечника.</a:t>
            </a:r>
          </a:p>
          <a:p>
            <a:endParaRPr lang="ru-RU" dirty="0"/>
          </a:p>
        </p:txBody>
      </p:sp>
      <p:sp>
        <p:nvSpPr>
          <p:cNvPr id="5" name="Текст 4"/>
          <p:cNvSpPr>
            <a:spLocks noGrp="1"/>
          </p:cNvSpPr>
          <p:nvPr>
            <p:ph type="body" sz="quarter" idx="3"/>
          </p:nvPr>
        </p:nvSpPr>
        <p:spPr/>
        <p:txBody>
          <a:bodyPr/>
          <a:lstStyle/>
          <a:p>
            <a:r>
              <a:rPr lang="ru-RU" dirty="0" smtClean="0"/>
              <a:t>стетоскопом</a:t>
            </a:r>
            <a:endParaRPr lang="ru-RU" dirty="0"/>
          </a:p>
        </p:txBody>
      </p:sp>
      <p:pic>
        <p:nvPicPr>
          <p:cNvPr id="7170" name="Picture 2" descr="C:\Users\Ольга\Desktop\ф и медицина2\стетоскоп.jp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5074157" y="2169418"/>
            <a:ext cx="4041775" cy="280719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Ольга\Desktop\мат7\ф и медицина2\фонедоскоп.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4293096"/>
            <a:ext cx="4555232" cy="24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855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881</TotalTime>
  <Words>1672</Words>
  <Application>Microsoft Office PowerPoint</Application>
  <PresentationFormat>Экран (4:3)</PresentationFormat>
  <Paragraphs>68</Paragraphs>
  <Slides>24</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24</vt:i4>
      </vt:variant>
    </vt:vector>
  </HeadingPairs>
  <TitlesOfParts>
    <vt:vector size="26" baseType="lpstr">
      <vt:lpstr>Волна</vt:lpstr>
      <vt:lpstr>Диаграмма</vt:lpstr>
      <vt:lpstr>Интерактивная экспозиция  «Физика и медицина» </vt:lpstr>
      <vt:lpstr>Термометры</vt:lpstr>
      <vt:lpstr>Газовые термомеры</vt:lpstr>
      <vt:lpstr>Механический термометр </vt:lpstr>
      <vt:lpstr>Электрические термометры </vt:lpstr>
      <vt:lpstr>Инфракрасный термометр </vt:lpstr>
      <vt:lpstr>Термометры</vt:lpstr>
      <vt:lpstr>Презентация PowerPoint</vt:lpstr>
      <vt:lpstr>Фонендоскоп и стетоскоп  </vt:lpstr>
      <vt:lpstr>Тонометр</vt:lpstr>
      <vt:lpstr>Электрокардиограф</vt:lpstr>
      <vt:lpstr>Кардиограмма</vt:lpstr>
      <vt:lpstr>Презентация PowerPoint</vt:lpstr>
      <vt:lpstr>Дефибрилляция </vt:lpstr>
      <vt:lpstr>Во время аритмии сердце может биться слишком быстро (тахикардия), слишком медленно (брадикардия) или с нерегулярным ритмом. Электрический сигнал может и вовсе прерывается, когда он движется по сердцу. Сегодня в структуре сердечно-сосудистых заболеваний такие нарушения ритма сердца занимают одно из ведущих мест и являются ежегодно причиной смерти 200 тыс. людей в России. С такой неисправной электрической сигнализацией в сердце может справиться электрокардиостимулятор. Используя электрические импульсы, он предотвращает аритмии и заставляет сердце биться в правильном ритме.  </vt:lpstr>
      <vt:lpstr>Ультразвуковое исследование</vt:lpstr>
      <vt:lpstr>Презентация PowerPoint</vt:lpstr>
      <vt:lpstr>Эндоскопия желудка</vt:lpstr>
      <vt:lpstr> Рентгеновское излучение открыто в 1895 году К.Рентгеном </vt:lpstr>
      <vt:lpstr>Рентгеновские снимки</vt:lpstr>
      <vt:lpstr>Применение в стоматологии</vt:lpstr>
      <vt:lpstr>Опухоли</vt:lpstr>
      <vt:lpstr>Томограф</vt:lpstr>
      <vt:lpstr>COVID-19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Слайдовая экспозиция «Физика в профессии врача» </dc:title>
  <dc:creator>Марина</dc:creator>
  <cp:lastModifiedBy>Ольга</cp:lastModifiedBy>
  <cp:revision>48</cp:revision>
  <dcterms:created xsi:type="dcterms:W3CDTF">2021-02-03T08:26:29Z</dcterms:created>
  <dcterms:modified xsi:type="dcterms:W3CDTF">2021-03-25T09:30:32Z</dcterms:modified>
</cp:coreProperties>
</file>