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1" r:id="rId2"/>
    <p:sldId id="292" r:id="rId3"/>
    <p:sldId id="294" r:id="rId4"/>
    <p:sldId id="293" r:id="rId5"/>
    <p:sldId id="286" r:id="rId6"/>
    <p:sldId id="299" r:id="rId7"/>
    <p:sldId id="298" r:id="rId8"/>
    <p:sldId id="296" r:id="rId9"/>
    <p:sldId id="295" r:id="rId10"/>
    <p:sldId id="297" r:id="rId11"/>
    <p:sldId id="300" r:id="rId12"/>
    <p:sldId id="301" r:id="rId13"/>
    <p:sldId id="302" r:id="rId14"/>
    <p:sldId id="30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E16D"/>
    <a:srgbClr val="FFCCFF"/>
    <a:srgbClr val="A61D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710" autoAdjust="0"/>
  </p:normalViewPr>
  <p:slideViewPr>
    <p:cSldViewPr>
      <p:cViewPr varScale="1">
        <p:scale>
          <a:sx n="61" d="100"/>
          <a:sy n="61" d="100"/>
        </p:scale>
        <p:origin x="-99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5273858460171094E-2"/>
          <c:y val="9.5692646226328962E-2"/>
          <c:w val="0.92945228307965733"/>
          <c:h val="0.7308388794859295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1">
                  <c:v>4.5</c:v>
                </c:pt>
                <c:pt idx="2">
                  <c:v>6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47238144"/>
        <c:axId val="66592064"/>
        <c:axId val="152025600"/>
      </c:bar3DChart>
      <c:catAx>
        <c:axId val="47238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6592064"/>
        <c:crosses val="autoZero"/>
        <c:auto val="1"/>
        <c:lblAlgn val="ctr"/>
        <c:lblOffset val="100"/>
        <c:noMultiLvlLbl val="0"/>
      </c:catAx>
      <c:valAx>
        <c:axId val="665920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7238144"/>
        <c:crosses val="autoZero"/>
        <c:crossBetween val="between"/>
      </c:valAx>
      <c:serAx>
        <c:axId val="152025600"/>
        <c:scaling>
          <c:orientation val="minMax"/>
        </c:scaling>
        <c:delete val="1"/>
        <c:axPos val="b"/>
        <c:majorTickMark val="out"/>
        <c:minorTickMark val="none"/>
        <c:tickLblPos val="none"/>
        <c:crossAx val="66592064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67ED0E-8C55-4FD0-A6BA-9CBEED1A5D94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05BBE-E28B-48F9-9493-6167E96229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31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05BBE-E28B-48F9-9493-6167E962299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05BBE-E28B-48F9-9493-6167E962299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05BBE-E28B-48F9-9493-6167E962299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05BBE-E28B-48F9-9493-6167E962299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05BBE-E28B-48F9-9493-6167E962299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05BBE-E28B-48F9-9493-6167E962299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59832" y="6093296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2021 год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115616" y="620688"/>
            <a:ext cx="756084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rgbClr val="A61D02"/>
                </a:solidFill>
              </a:rPr>
              <a:t>Состав почвы и его влияние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A61D02"/>
                </a:solidFill>
              </a:rPr>
              <a:t> на </a:t>
            </a:r>
            <a:r>
              <a:rPr lang="ru-RU" sz="2800" b="1" smtClean="0">
                <a:solidFill>
                  <a:srgbClr val="A61D02"/>
                </a:solidFill>
              </a:rPr>
              <a:t>рост и развитие </a:t>
            </a:r>
            <a:r>
              <a:rPr lang="ru-RU" sz="2800" b="1" dirty="0" smtClean="0">
                <a:solidFill>
                  <a:srgbClr val="A61D02"/>
                </a:solidFill>
              </a:rPr>
              <a:t>растения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проектно-исследовательская работа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A61D0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419872" y="3843380"/>
            <a:ext cx="5472608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438275" marR="0" lvl="0" indent="-14382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Выполнил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Новоковсая</a:t>
            </a:r>
            <a:r>
              <a:rPr kumimoji="0" lang="ru-RU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Диана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438275" marR="0" lvl="0" indent="-14382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11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класс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438275" marR="0" lvl="0" indent="-14382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МБОУ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Калачеевская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СОШ №1</a:t>
            </a:r>
          </a:p>
          <a:p>
            <a:pPr marL="1169988" marR="0" lvl="0" indent="-1169988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Руководитель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Лопатина Светлана Алексеевна,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1438275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учитель химии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1438275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МБОУ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Калачеевская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СОШ №1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Гыук\Desktop\ПОРТЯНАЯ\Опыты\20171130_134542.jpg"/>
          <p:cNvPicPr>
            <a:picLocks noChangeAspect="1" noChangeArrowheads="1"/>
          </p:cNvPicPr>
          <p:nvPr/>
        </p:nvPicPr>
        <p:blipFill>
          <a:blip r:embed="rId2" cstate="print"/>
          <a:srcRect t="5357" r="2381"/>
          <a:stretch>
            <a:fillRect/>
          </a:stretch>
        </p:blipFill>
        <p:spPr bwMode="auto">
          <a:xfrm>
            <a:off x="251520" y="2204864"/>
            <a:ext cx="3456384" cy="3816424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Гыук\Desktop\КОЛОДЕЗНАЯ\химия\2FTipvlXzhU.jpg"/>
          <p:cNvPicPr>
            <a:picLocks noChangeAspect="1" noChangeArrowheads="1"/>
          </p:cNvPicPr>
          <p:nvPr/>
        </p:nvPicPr>
        <p:blipFill>
          <a:blip r:embed="rId3" cstate="print"/>
          <a:srcRect t="43177"/>
          <a:stretch>
            <a:fillRect/>
          </a:stretch>
        </p:blipFill>
        <p:spPr bwMode="auto">
          <a:xfrm>
            <a:off x="2123728" y="4221088"/>
            <a:ext cx="3240360" cy="2460514"/>
          </a:xfrm>
          <a:prstGeom prst="rect">
            <a:avLst/>
          </a:prstGeom>
          <a:noFill/>
        </p:spPr>
      </p:pic>
      <p:pic>
        <p:nvPicPr>
          <p:cNvPr id="3" name="Picture 8" descr="C:\Users\Гыук\Desktop\КОЛОДЕЗНАЯ\Фото0485.jpg"/>
          <p:cNvPicPr>
            <a:picLocks noChangeAspect="1" noChangeArrowheads="1"/>
          </p:cNvPicPr>
          <p:nvPr/>
        </p:nvPicPr>
        <p:blipFill>
          <a:blip r:embed="rId4" cstate="print"/>
          <a:srcRect t="15060" b="14107"/>
          <a:stretch>
            <a:fillRect/>
          </a:stretch>
        </p:blipFill>
        <p:spPr bwMode="auto">
          <a:xfrm>
            <a:off x="5724128" y="4221088"/>
            <a:ext cx="2952328" cy="2448272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1520" y="0"/>
          <a:ext cx="8640960" cy="4482876"/>
        </p:xfrm>
        <a:graphic>
          <a:graphicData uri="http://schemas.openxmlformats.org/drawingml/2006/table">
            <a:tbl>
              <a:tblPr/>
              <a:tblGrid>
                <a:gridCol w="1872208"/>
                <a:gridCol w="3272650"/>
                <a:gridCol w="3496102"/>
              </a:tblGrid>
              <a:tr h="53493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 почвенного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образца 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Группировка почв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 содержанию сульфат-, </a:t>
                      </a:r>
                      <a:r>
                        <a:rPr lang="ru-RU" sz="24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хлорид-ионов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35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0" marR="952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Реактив </a:t>
                      </a:r>
                      <a:r>
                        <a:rPr lang="ru-RU" sz="2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Ва</a:t>
                      </a: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CL</a:t>
                      </a:r>
                      <a:r>
                        <a:rPr lang="ru-RU" sz="2400" baseline="-25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</a:t>
                      </a:r>
                      <a:endParaRPr lang="ru-RU" sz="2400" baseline="-250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5250" marR="952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solidFill>
                            <a:srgbClr val="22222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Ba</a:t>
                      </a:r>
                      <a:r>
                        <a:rPr lang="ru-RU" sz="2400" b="1" baseline="30000" dirty="0" smtClean="0">
                          <a:solidFill>
                            <a:srgbClr val="22222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2+</a:t>
                      </a:r>
                      <a:r>
                        <a:rPr lang="en-US" sz="2400" b="1" dirty="0" smtClean="0">
                          <a:solidFill>
                            <a:srgbClr val="22222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rgbClr val="22222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 </a:t>
                      </a:r>
                      <a:r>
                        <a:rPr lang="en-US" sz="2400" b="1" dirty="0" smtClean="0">
                          <a:solidFill>
                            <a:srgbClr val="22222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SO</a:t>
                      </a:r>
                      <a:r>
                        <a:rPr lang="ru-RU" sz="2400" b="1" baseline="-25000" dirty="0" smtClean="0">
                          <a:solidFill>
                            <a:srgbClr val="22222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r>
                        <a:rPr lang="ru-RU" sz="2400" b="1" baseline="30000" dirty="0" smtClean="0">
                          <a:solidFill>
                            <a:srgbClr val="22222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2-</a:t>
                      </a:r>
                      <a:r>
                        <a:rPr lang="en-US" sz="2400" b="1" dirty="0" smtClean="0">
                          <a:solidFill>
                            <a:srgbClr val="22222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rgbClr val="22222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=</a:t>
                      </a:r>
                      <a:r>
                        <a:rPr lang="en-US" sz="2400" b="1" dirty="0" err="1" smtClean="0">
                          <a:solidFill>
                            <a:srgbClr val="22222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BaSO</a:t>
                      </a:r>
                      <a:r>
                        <a:rPr lang="ru-RU" sz="2400" b="1" baseline="-25000" dirty="0" smtClean="0">
                          <a:solidFill>
                            <a:srgbClr val="22222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r>
                        <a:rPr lang="en-US" sz="2400" b="1" dirty="0" smtClean="0">
                          <a:solidFill>
                            <a:srgbClr val="22222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ru-RU" sz="2400" b="1" dirty="0" err="1" smtClean="0">
                          <a:solidFill>
                            <a:srgbClr val="22222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↓</a:t>
                      </a:r>
                      <a:endParaRPr lang="ru-RU" sz="2400" baseline="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Реактив </a:t>
                      </a:r>
                      <a:r>
                        <a:rPr lang="en-US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AgNO</a:t>
                      </a:r>
                      <a:r>
                        <a:rPr lang="en-US" sz="2400" baseline="-25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2400" baseline="-25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solidFill>
                            <a:srgbClr val="42424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Cl</a:t>
                      </a:r>
                      <a:r>
                        <a:rPr lang="en-US" sz="2400" b="1" baseline="30000" dirty="0" smtClean="0">
                          <a:solidFill>
                            <a:srgbClr val="42424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en-US" sz="2400" b="1" dirty="0" smtClean="0">
                          <a:solidFill>
                            <a:srgbClr val="42424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+ Ag</a:t>
                      </a:r>
                      <a:r>
                        <a:rPr lang="en-US" sz="2400" b="1" baseline="30000" dirty="0" smtClean="0">
                          <a:solidFill>
                            <a:srgbClr val="42424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r>
                        <a:rPr lang="en-US" sz="2400" b="1" dirty="0" smtClean="0">
                          <a:solidFill>
                            <a:srgbClr val="42424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= </a:t>
                      </a:r>
                      <a:r>
                        <a:rPr lang="en-US" sz="2400" b="1" dirty="0" err="1" smtClean="0">
                          <a:solidFill>
                            <a:srgbClr val="42424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AgCl</a:t>
                      </a:r>
                      <a:r>
                        <a:rPr lang="en-US" sz="2400" b="1" dirty="0" smtClean="0">
                          <a:solidFill>
                            <a:srgbClr val="42424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↓</a:t>
                      </a:r>
                      <a:endParaRPr lang="ru-RU" sz="24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9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Образование</a:t>
                      </a:r>
                      <a:r>
                        <a:rPr lang="ru-RU" sz="24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осадка 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Помутнение раствора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349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Помутнение раствора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Образование белого творожистого осадка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7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Отсутствие осадка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Отсутствие осадка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9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Образование осадка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Образование</a:t>
                      </a:r>
                      <a:r>
                        <a:rPr lang="ru-RU" sz="24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белого творожистого осадка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1520" y="116633"/>
          <a:ext cx="8712968" cy="6814723"/>
        </p:xfrm>
        <a:graphic>
          <a:graphicData uri="http://schemas.openxmlformats.org/drawingml/2006/table">
            <a:tbl>
              <a:tblPr/>
              <a:tblGrid>
                <a:gridCol w="2037739"/>
                <a:gridCol w="6675229"/>
              </a:tblGrid>
              <a:tr h="7818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 почвенного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образца 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Группировка почв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 содержанию </a:t>
                      </a:r>
                      <a:r>
                        <a:rPr lang="ru-RU" sz="24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нитрат-анионов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4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Отсутствие признаков реакции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73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Отсутствие признаков реакции</a:t>
                      </a:r>
                    </a:p>
                  </a:txBody>
                  <a:tcPr marL="68494" marR="68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5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Слабое  окрашивание раствора</a:t>
                      </a:r>
                    </a:p>
                  </a:txBody>
                  <a:tcPr marL="68494" marR="68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19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15"/>
                        </a:lnSpc>
                        <a:spcAft>
                          <a:spcPts val="1200"/>
                        </a:spcAft>
                      </a:pPr>
                      <a:endParaRPr lang="ru-RU" sz="20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715"/>
                        </a:lnSpc>
                        <a:spcAft>
                          <a:spcPts val="120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Окраска </a:t>
                      </a: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раствора изменяется на бурую, а затем - на желтую, вследствие необратимого разрушения синего продукта реакции</a:t>
                      </a:r>
                      <a:r>
                        <a:rPr lang="ru-RU" sz="24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2400" i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(Наличие нитратов)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16D"/>
                    </a:solidFill>
                  </a:tcPr>
                </a:tc>
              </a:tr>
              <a:tr h="24214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Вывод </a:t>
                      </a:r>
                    </a:p>
                  </a:txBody>
                  <a:tcPr marL="68494" marR="68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каждую пробирку прилили по нескольку капель раствора дифениламина (HN(C</a:t>
                      </a:r>
                      <a:r>
                        <a:rPr lang="ru-RU" sz="2000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</a:t>
                      </a:r>
                      <a:r>
                        <a:rPr lang="ru-RU" sz="2000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r>
                        <a:rPr lang="ru-RU" sz="2000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 в концентрированной серной кислоте.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 наличии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нитратов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жидкость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пробирке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окрашивается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темно-синий цвет вследствие образования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дифенилнитрозоамина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(C</a:t>
                      </a:r>
                      <a:r>
                        <a:rPr lang="ru-RU" sz="2000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</a:t>
                      </a:r>
                      <a:r>
                        <a:rPr lang="ru-RU" sz="2000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r>
                        <a:rPr lang="ru-RU" sz="2000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N-NO 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Реакция с дифениламином (фармакопейная).</a:t>
                      </a:r>
                    </a:p>
                  </a:txBody>
                  <a:tcPr marL="68494" marR="68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099" name="Picture 3" descr="C:\Users\Гыук\Desktop\КОЛОДЕЗНАЯ\химия\AIhSZwac270.jpg"/>
          <p:cNvPicPr>
            <a:picLocks noChangeAspect="1" noChangeArrowheads="1"/>
          </p:cNvPicPr>
          <p:nvPr/>
        </p:nvPicPr>
        <p:blipFill>
          <a:blip r:embed="rId3" cstate="print"/>
          <a:srcRect l="25596" t="9591" r="29178" b="7065"/>
          <a:stretch>
            <a:fillRect/>
          </a:stretch>
        </p:blipFill>
        <p:spPr bwMode="auto">
          <a:xfrm>
            <a:off x="179512" y="3501008"/>
            <a:ext cx="2120975" cy="3140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504" y="188639"/>
          <a:ext cx="8784976" cy="4206240"/>
        </p:xfrm>
        <a:graphic>
          <a:graphicData uri="http://schemas.openxmlformats.org/drawingml/2006/table">
            <a:tbl>
              <a:tblPr/>
              <a:tblGrid>
                <a:gridCol w="2376264"/>
                <a:gridCol w="2592288"/>
                <a:gridCol w="1944216"/>
                <a:gridCol w="1872208"/>
              </a:tblGrid>
              <a:tr h="29247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Обнаружение </a:t>
                      </a:r>
                      <a:r>
                        <a:rPr lang="ru-RU" sz="2400" b="1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ионов </a:t>
                      </a:r>
                      <a:r>
                        <a:rPr lang="ru-RU" sz="2400" b="1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металлов в почве</a:t>
                      </a: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6237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Pb</a:t>
                      </a:r>
                      <a:r>
                        <a:rPr lang="en-US" sz="2400" baseline="30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2+</a:t>
                      </a:r>
                      <a:endParaRPr lang="ru-RU" sz="2400" baseline="30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2400" baseline="30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Pb</a:t>
                      </a:r>
                      <a:r>
                        <a:rPr lang="ru-RU" sz="2400" baseline="30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2+</a:t>
                      </a: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+ 2I</a:t>
                      </a:r>
                      <a:r>
                        <a:rPr lang="ru-RU" sz="2400" baseline="30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= PbI2↓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желтый осадок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Cu</a:t>
                      </a:r>
                      <a:r>
                        <a:rPr lang="en-US" sz="2400" baseline="30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2+</a:t>
                      </a:r>
                      <a:endParaRPr lang="ru-RU" sz="2400" baseline="30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2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Cu</a:t>
                      </a:r>
                      <a:r>
                        <a:rPr lang="en-US" sz="200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2+</a:t>
                      </a:r>
                      <a:r>
                        <a:rPr lang="en-US" sz="200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+2OH</a:t>
                      </a:r>
                      <a:r>
                        <a:rPr lang="ru-RU" sz="200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r>
                        <a:rPr lang="ru-RU" sz="200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=</a:t>
                      </a:r>
                      <a:r>
                        <a:rPr lang="en-US" sz="200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Cu(OH)2↓; </a:t>
                      </a:r>
                      <a:endParaRPr lang="ru-RU" sz="2000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голубой осадок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Fe</a:t>
                      </a:r>
                      <a:r>
                        <a:rPr lang="ru-RU" sz="2400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2+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Желтая кровяная соль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</a:t>
                      </a: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3[</a:t>
                      </a:r>
                      <a:r>
                        <a:rPr lang="en-US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Fe</a:t>
                      </a: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en-US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CN</a:t>
                      </a: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)6]</a:t>
                      </a: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Fe</a:t>
                      </a:r>
                      <a:r>
                        <a:rPr lang="ru-RU" sz="2400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3+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K4[</a:t>
                      </a:r>
                      <a:r>
                        <a:rPr lang="ru-RU" sz="2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Fe</a:t>
                      </a: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(CN)6]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Красная кровяная соль</a:t>
                      </a: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924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Нет видимых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признаков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4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4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4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4338" name="Picture 2" descr="C:\Users\Гыук\Desktop\КОЛОДЕЗНАЯ\химия\AIhSZwac270.jpg"/>
          <p:cNvPicPr>
            <a:picLocks noChangeAspect="1" noChangeArrowheads="1"/>
          </p:cNvPicPr>
          <p:nvPr/>
        </p:nvPicPr>
        <p:blipFill>
          <a:blip r:embed="rId2" cstate="print"/>
          <a:srcRect l="14779" r="29799"/>
          <a:stretch>
            <a:fillRect/>
          </a:stretch>
        </p:blipFill>
        <p:spPr bwMode="auto">
          <a:xfrm>
            <a:off x="0" y="2492896"/>
            <a:ext cx="2952328" cy="374093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8" name="Picture 2" descr="C:\Users\Гыук\Desktop\КОЛОДЕЗНАЯ\химия\sRsONf-0vFI.jpg"/>
          <p:cNvPicPr>
            <a:picLocks noChangeAspect="1" noChangeArrowheads="1"/>
          </p:cNvPicPr>
          <p:nvPr/>
        </p:nvPicPr>
        <p:blipFill>
          <a:blip r:embed="rId3" cstate="print"/>
          <a:srcRect l="1806" r="11255" b="12116"/>
          <a:stretch>
            <a:fillRect/>
          </a:stretch>
        </p:blipFill>
        <p:spPr bwMode="auto">
          <a:xfrm>
            <a:off x="2987824" y="2492896"/>
            <a:ext cx="3412072" cy="302433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139952" y="5589240"/>
            <a:ext cx="1134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№ 2, 3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600" y="6165304"/>
            <a:ext cx="724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№ 1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971600" y="332656"/>
          <a:ext cx="7128792" cy="3356663"/>
        </p:xfrm>
        <a:graphic>
          <a:graphicData uri="http://schemas.openxmlformats.org/drawingml/2006/table">
            <a:tbl>
              <a:tblPr/>
              <a:tblGrid>
                <a:gridCol w="7128792"/>
              </a:tblGrid>
              <a:tr h="648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Обнаружение ионов 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Mg</a:t>
                      </a:r>
                      <a:r>
                        <a:rPr lang="en-US" sz="2400" b="1" kern="120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2+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почве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541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en-US" sz="2400" baseline="30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45720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Mg</a:t>
                      </a:r>
                      <a:r>
                        <a:rPr lang="en-US" sz="2000" b="1" kern="120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2+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+ NH</a:t>
                      </a:r>
                      <a:r>
                        <a:rPr lang="en-US" sz="2000" b="1" kern="12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r>
                        <a:rPr lang="en-US" sz="2000" b="1" kern="120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+ OH</a:t>
                      </a:r>
                      <a:r>
                        <a:rPr lang="en-US" sz="2000" b="1" kern="120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 HPO4</a:t>
                      </a:r>
                      <a:r>
                        <a:rPr lang="en-US" sz="2000" b="1" kern="120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→MgNH</a:t>
                      </a:r>
                      <a:r>
                        <a:rPr lang="en-US" sz="2000" b="1" kern="12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PO</a:t>
                      </a:r>
                      <a:r>
                        <a:rPr lang="en-US" sz="2000" b="1" kern="12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↓ +H</a:t>
                      </a:r>
                      <a:r>
                        <a:rPr lang="en-US" sz="2000" b="1" kern="12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</a:t>
                      </a:r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45720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                 белый осадок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en-US" sz="3200" b="1" baseline="30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2400" baseline="30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" name="Picture 1" descr="C:\Users\Гыук\Desktop\КОЛОДЕЗНАЯ\химия\tu0FD2Wfv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348880"/>
            <a:ext cx="5196123" cy="388843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44208" y="5661248"/>
            <a:ext cx="647934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№1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56895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Выводы 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Провели сравнительный  анализ фаз прорастания   семян и развития салата листового «Московский» на разных почвах. </a:t>
            </a: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AutoNum type="arabicPeriod" startAt="2"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Выявили влияние физического и химического состава   почв  на прорастание семян салата и    развитие растения.</a:t>
            </a: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AutoNum type="arabicPeriod" startAt="2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Салат «Московский» можно использовать в качестве биоиндикатора для объективной оценки состояния почвы.</a:t>
            </a:r>
          </a:p>
          <a:p>
            <a:pPr marL="457200" indent="-4572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2"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Оценили состояние почв в разных частях города.</a:t>
            </a:r>
            <a:endParaRPr lang="ru-RU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indent="-4572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2"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Выработали  рекомендации</a:t>
            </a:r>
          </a:p>
          <a:p>
            <a:pPr marL="269875" lvl="0" indent="-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для поддержания плодородия почвы.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8" name="AutoShape 2" descr="https://im0-tub-ru.yandex.net/i?id=14d15d2ca3c707d0295e868f66368136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0" name="AutoShape 4" descr="C:\Users\%D0%93%D1%8B%D1%83%D0%BA\Documents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2" name="AutoShape 6" descr="C:\Users\%D0%93%D1%8B%D1%83%D0%BA\Documents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5" name="AutoShape 9" descr="C:\Users\%D0%93%D1%8B%D1%83%D0%BA\Documents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47" name="Picture 11" descr="http://cdn.st100sp.com/cache_pictures/035935188/thumb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522610"/>
            <a:ext cx="3024336" cy="292352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51520" y="629980"/>
            <a:ext cx="864096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978025" marR="0" lvl="0" indent="-197802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работы: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изучить влияние физического и химического состава почв  на прорастание семян и   развитие салата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листового «Московский». </a:t>
            </a:r>
          </a:p>
          <a:p>
            <a:pPr marL="1978025" marR="0" lvl="0" indent="-197802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Оценить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состояние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почв в разных частях города.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269875" marR="0" lvl="0" indent="-2698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Провести сравнительный  анализ фаз прорастания   семян и развития салата листового «Московский»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разных почвах.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269875" marR="0" lvl="0" indent="-2698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Выявить влияние физического и химического состава почв  на прорастание семян салата и    </a:t>
            </a:r>
          </a:p>
          <a:p>
            <a:pPr marL="269875" marR="0" lvl="0" indent="-2698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растения.</a:t>
            </a:r>
          </a:p>
          <a:p>
            <a:pPr marL="269875" marR="0" lvl="0" indent="-2698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Выработать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рекомендации</a:t>
            </a:r>
          </a:p>
          <a:p>
            <a:pPr marL="269875" marR="0" lvl="0" indent="-2698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поддержания </a:t>
            </a:r>
          </a:p>
          <a:p>
            <a:pPr marL="269875" marR="0" lvl="0" indent="-2698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плодородия почвы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Гыук\Documents\662498.jpg"/>
          <p:cNvPicPr>
            <a:picLocks noChangeAspect="1" noChangeArrowheads="1"/>
          </p:cNvPicPr>
          <p:nvPr/>
        </p:nvPicPr>
        <p:blipFill>
          <a:blip r:embed="rId3" cstate="print"/>
          <a:srcRect l="2304" t="16612" r="7073" b="2303"/>
          <a:stretch>
            <a:fillRect/>
          </a:stretch>
        </p:blipFill>
        <p:spPr bwMode="auto">
          <a:xfrm>
            <a:off x="4063707" y="3645024"/>
            <a:ext cx="3058223" cy="2736304"/>
          </a:xfrm>
          <a:prstGeom prst="rect">
            <a:avLst/>
          </a:prstGeom>
          <a:noFill/>
        </p:spPr>
      </p:pic>
      <p:pic>
        <p:nvPicPr>
          <p:cNvPr id="3" name="Picture 4" descr="C:\Users\Гыук\Desktop\ПОРТЯНАЯ\Опыты\20171130_134550.jpg"/>
          <p:cNvPicPr>
            <a:picLocks noChangeAspect="1" noChangeArrowheads="1"/>
          </p:cNvPicPr>
          <p:nvPr/>
        </p:nvPicPr>
        <p:blipFill>
          <a:blip r:embed="rId4" cstate="print"/>
          <a:srcRect l="10812" t="2403" r="10812" b="13503"/>
          <a:stretch>
            <a:fillRect/>
          </a:stretch>
        </p:blipFill>
        <p:spPr bwMode="auto">
          <a:xfrm>
            <a:off x="5292080" y="3933056"/>
            <a:ext cx="3401850" cy="2737565"/>
          </a:xfrm>
          <a:prstGeom prst="parallelogram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Гыук\Desktop\КОЛОДЕЗНАЯ\Фото04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764704"/>
            <a:ext cx="4752528" cy="3384376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520" y="4293097"/>
          <a:ext cx="8640959" cy="2377440"/>
        </p:xfrm>
        <a:graphic>
          <a:graphicData uri="http://schemas.openxmlformats.org/drawingml/2006/table">
            <a:tbl>
              <a:tblPr/>
              <a:tblGrid>
                <a:gridCol w="1728192"/>
                <a:gridCol w="1584176"/>
                <a:gridCol w="1728192"/>
                <a:gridCol w="1886490"/>
                <a:gridCol w="1713909"/>
              </a:tblGrid>
              <a:tr h="13681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Структура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почвы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Комковатая,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однородная, светло-серый цвет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Комковатая, однородная, серый цвет, распадается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Рассыпчатая, неоднородная,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темно-серого цвета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Комковатая,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неоднородна, темно-серого цвета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Проба на скатывание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Плохо распадается</a:t>
                      </a:r>
                    </a:p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Распадается на дольки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Разламывается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Образует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рещины по периферии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4033" name="Picture 1" descr="C:\Users\Гыук\Desktop\КОЛОДЕЗНАЯ\DSCN0474.JPG"/>
          <p:cNvPicPr>
            <a:picLocks noChangeAspect="1" noChangeArrowheads="1"/>
          </p:cNvPicPr>
          <p:nvPr/>
        </p:nvPicPr>
        <p:blipFill>
          <a:blip r:embed="rId4" cstate="print"/>
          <a:srcRect l="38188" t="61550" r="36612"/>
          <a:stretch>
            <a:fillRect/>
          </a:stretch>
        </p:blipFill>
        <p:spPr bwMode="auto">
          <a:xfrm>
            <a:off x="7020272" y="1628800"/>
            <a:ext cx="2123728" cy="2430324"/>
          </a:xfrm>
          <a:prstGeom prst="ellipse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75656" y="188640"/>
            <a:ext cx="6480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Гранулометрический  состав  почвы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Гыук\Desktop\КОЛОДЕЗНАЯ\КАТЯ К\SDC106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-134741" y="1150964"/>
            <a:ext cx="3384376" cy="26118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C:\Users\Гыук\Desktop\КОЛОДЕЗНАЯ\химия\UlBFYk78WW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556792"/>
            <a:ext cx="4667583" cy="349290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Прямоугольник 1"/>
          <p:cNvSpPr/>
          <p:nvPr/>
        </p:nvSpPr>
        <p:spPr>
          <a:xfrm>
            <a:off x="2195736" y="260648"/>
            <a:ext cx="43224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Практическая часть 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5517232"/>
            <a:ext cx="2520280" cy="10527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Посев семян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24.11.2020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08104" y="5589240"/>
            <a:ext cx="3024336" cy="10081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 flipH="1">
            <a:off x="5148064" y="5661248"/>
            <a:ext cx="34563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Появление всходов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26.11.2020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5" name="Picture 2" descr="C:\Users\Гыук\Desktop\ПОРТЯНАЯ\Опыты\20171130_134542.jpg"/>
          <p:cNvPicPr>
            <a:picLocks noChangeAspect="1" noChangeArrowheads="1"/>
          </p:cNvPicPr>
          <p:nvPr/>
        </p:nvPicPr>
        <p:blipFill>
          <a:blip r:embed="rId4" cstate="print"/>
          <a:srcRect t="5357" r="2381"/>
          <a:stretch>
            <a:fillRect/>
          </a:stretch>
        </p:blipFill>
        <p:spPr bwMode="auto">
          <a:xfrm>
            <a:off x="683568" y="2204864"/>
            <a:ext cx="2736304" cy="3021336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18" name="Прямоугольник 17"/>
          <p:cNvSpPr/>
          <p:nvPr/>
        </p:nvSpPr>
        <p:spPr>
          <a:xfrm>
            <a:off x="3491880" y="1124744"/>
            <a:ext cx="1656184" cy="8367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491880" y="2132856"/>
            <a:ext cx="1656184" cy="108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легкий суглинок</a:t>
            </a:r>
          </a:p>
          <a:p>
            <a:pPr algn="ct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491880" y="3429000"/>
            <a:ext cx="1656184" cy="108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№3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средний суглинок</a:t>
            </a:r>
          </a:p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491880" y="4797152"/>
            <a:ext cx="1656184" cy="108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№4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тяжелый суглинок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79912" y="1052736"/>
            <a:ext cx="991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№1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глина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Гыук\Desktop\ПОРТЯНАЯ\Опыты\20171130_134542.jpg"/>
          <p:cNvPicPr>
            <a:picLocks noChangeAspect="1" noChangeArrowheads="1"/>
          </p:cNvPicPr>
          <p:nvPr/>
        </p:nvPicPr>
        <p:blipFill>
          <a:blip r:embed="rId2" cstate="print"/>
          <a:srcRect t="5114" r="-2273" b="35227"/>
          <a:stretch>
            <a:fillRect/>
          </a:stretch>
        </p:blipFill>
        <p:spPr bwMode="auto">
          <a:xfrm>
            <a:off x="2771800" y="3573016"/>
            <a:ext cx="3795850" cy="295232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" name="Прямоугольник 1"/>
          <p:cNvSpPr/>
          <p:nvPr/>
        </p:nvSpPr>
        <p:spPr>
          <a:xfrm>
            <a:off x="467544" y="188640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Наблюдение за ростом и развитием салата </a:t>
            </a:r>
          </a:p>
        </p:txBody>
      </p:sp>
      <p:pic>
        <p:nvPicPr>
          <p:cNvPr id="10" name="Picture 6" descr="C:\Users\Гыук\Desktop\ПОРТЯНАЯ\Опыты\20171205_085327.jpg"/>
          <p:cNvPicPr>
            <a:picLocks noChangeAspect="1" noChangeArrowheads="1"/>
          </p:cNvPicPr>
          <p:nvPr/>
        </p:nvPicPr>
        <p:blipFill>
          <a:blip r:embed="rId3" cstate="print"/>
          <a:srcRect l="4396" t="5861" r="5495" b="366"/>
          <a:stretch>
            <a:fillRect/>
          </a:stretch>
        </p:blipFill>
        <p:spPr bwMode="auto">
          <a:xfrm>
            <a:off x="323528" y="980728"/>
            <a:ext cx="3888432" cy="303487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1" name="Прямоугольник 10"/>
          <p:cNvSpPr/>
          <p:nvPr/>
        </p:nvSpPr>
        <p:spPr>
          <a:xfrm>
            <a:off x="251520" y="4149080"/>
            <a:ext cx="2304256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27.11.2020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88224" y="4149080"/>
            <a:ext cx="2304256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07.12.2020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3" name="Picture 2" descr="C:\Users\Гыук\Desktop\ПОРТЯНАЯ\Опыты\20171130_1345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908720"/>
            <a:ext cx="4032446" cy="302433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8" name="Прямоугольник 7"/>
          <p:cNvSpPr/>
          <p:nvPr/>
        </p:nvSpPr>
        <p:spPr>
          <a:xfrm>
            <a:off x="6300192" y="5733256"/>
            <a:ext cx="2304256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30.11.2020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421812"/>
              </p:ext>
            </p:extLst>
          </p:nvPr>
        </p:nvGraphicFramePr>
        <p:xfrm>
          <a:off x="539552" y="836712"/>
          <a:ext cx="8208911" cy="5400599"/>
        </p:xfrm>
        <a:graphic>
          <a:graphicData uri="http://schemas.openxmlformats.org/drawingml/2006/table">
            <a:tbl>
              <a:tblPr/>
              <a:tblGrid>
                <a:gridCol w="1677087"/>
                <a:gridCol w="1207123"/>
                <a:gridCol w="1183266"/>
                <a:gridCol w="1331175"/>
                <a:gridCol w="1331175"/>
                <a:gridCol w="1479085"/>
              </a:tblGrid>
              <a:tr h="461737"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почвенного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образца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Дата / высота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(см)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691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24.11.20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26.11.20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27.11.20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30.11.20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07.12.20</a:t>
                      </a:r>
                      <a:endParaRPr lang="ru-RU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5680"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Посев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endParaRPr lang="ru-RU" sz="20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семян</a:t>
                      </a:r>
                    </a:p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Взошло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всего</a:t>
                      </a:r>
                    </a:p>
                    <a:p>
                      <a:pPr algn="ctr"/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семян (шт.) из</a:t>
                      </a:r>
                    </a:p>
                    <a:p>
                      <a:pPr algn="ctr"/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8523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30 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3,52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5613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76063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51720" y="188640"/>
            <a:ext cx="4936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Фазы роста салата «Московский»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Гыук\Desktop\КОЛОДЕЗНАЯ\химия\PtKZQG4uozo.jpg"/>
          <p:cNvPicPr>
            <a:picLocks noChangeAspect="1" noChangeArrowheads="1"/>
          </p:cNvPicPr>
          <p:nvPr/>
        </p:nvPicPr>
        <p:blipFill>
          <a:blip r:embed="rId2" cstate="print"/>
          <a:srcRect t="21650" b="12201"/>
          <a:stretch>
            <a:fillRect/>
          </a:stretch>
        </p:blipFill>
        <p:spPr bwMode="auto">
          <a:xfrm>
            <a:off x="539552" y="2132856"/>
            <a:ext cx="1656184" cy="172819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867892303"/>
              </p:ext>
            </p:extLst>
          </p:nvPr>
        </p:nvGraphicFramePr>
        <p:xfrm>
          <a:off x="4571915" y="419472"/>
          <a:ext cx="4104456" cy="4380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Гыук\Desktop\КОЛОДЕЗНАЯ\КАТЯ К\SDC10702.JPG"/>
          <p:cNvPicPr>
            <a:picLocks noChangeAspect="1" noChangeArrowheads="1"/>
          </p:cNvPicPr>
          <p:nvPr/>
        </p:nvPicPr>
        <p:blipFill>
          <a:blip r:embed="rId3" cstate="print"/>
          <a:srcRect r="-1821" b="33564"/>
          <a:stretch>
            <a:fillRect/>
          </a:stretch>
        </p:blipFill>
        <p:spPr bwMode="auto">
          <a:xfrm>
            <a:off x="3347864" y="2564904"/>
            <a:ext cx="2808312" cy="1374280"/>
          </a:xfrm>
          <a:prstGeom prst="rect">
            <a:avLst/>
          </a:prstGeom>
          <a:noFill/>
        </p:spPr>
      </p:pic>
      <p:pic>
        <p:nvPicPr>
          <p:cNvPr id="3" name="Picture 3" descr="C:\Users\Гыук\Desktop\КОЛОДЕЗНАЯ\Фото04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365104"/>
            <a:ext cx="2784309" cy="2088232"/>
          </a:xfrm>
          <a:prstGeom prst="rect">
            <a:avLst/>
          </a:prstGeom>
          <a:noFill/>
        </p:spPr>
      </p:pic>
      <p:pic>
        <p:nvPicPr>
          <p:cNvPr id="2" name="Picture 7" descr="C:\Users\Гыук\Desktop\КОЛОДЕЗНАЯ\Фото04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764704"/>
            <a:ext cx="2448272" cy="3264363"/>
          </a:xfrm>
          <a:prstGeom prst="rect">
            <a:avLst/>
          </a:prstGeom>
          <a:noFill/>
        </p:spPr>
      </p:pic>
      <p:pic>
        <p:nvPicPr>
          <p:cNvPr id="4" name="Picture 2" descr="C:\Users\Гыук\Desktop\КОЛОДЕЗНАЯ\Фото047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4365104"/>
            <a:ext cx="2808312" cy="210623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59832" y="188640"/>
            <a:ext cx="5724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Приготовление почвенной вытяжки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Гыук\Desktop\КОЛОДЕЗНАЯ\КАТЯ К\SDC10703.JPG"/>
          <p:cNvPicPr>
            <a:picLocks noChangeAspect="1" noChangeArrowheads="1"/>
          </p:cNvPicPr>
          <p:nvPr/>
        </p:nvPicPr>
        <p:blipFill>
          <a:blip r:embed="rId7" cstate="print"/>
          <a:srcRect l="12809" t="19049" r="42853" b="33657"/>
          <a:stretch>
            <a:fillRect/>
          </a:stretch>
        </p:blipFill>
        <p:spPr bwMode="auto">
          <a:xfrm>
            <a:off x="3635896" y="764704"/>
            <a:ext cx="2070230" cy="1656184"/>
          </a:xfrm>
          <a:prstGeom prst="rect">
            <a:avLst/>
          </a:prstGeom>
          <a:noFill/>
        </p:spPr>
      </p:pic>
      <p:pic>
        <p:nvPicPr>
          <p:cNvPr id="1028" name="Picture 4" descr="C:\Users\Гыук\Desktop\КОЛОДЕЗНАЯ\КАТЯ К\SDC1069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404664"/>
            <a:ext cx="2736304" cy="3648406"/>
          </a:xfrm>
          <a:prstGeom prst="rect">
            <a:avLst/>
          </a:prstGeom>
          <a:noFill/>
        </p:spPr>
      </p:pic>
      <p:pic>
        <p:nvPicPr>
          <p:cNvPr id="1031" name="Picture 7" descr="C:\Users\Гыук\Desktop\КОЛОДЕЗНАЯ\химия\Ei5GL_801jg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6176" y="4365104"/>
            <a:ext cx="2808312" cy="208823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483768" y="3573016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83768" y="594928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36096" y="5877272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16216" y="3501008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8424" y="594928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1521" y="260646"/>
          <a:ext cx="4968551" cy="6264698"/>
        </p:xfrm>
        <a:graphic>
          <a:graphicData uri="http://schemas.openxmlformats.org/drawingml/2006/table">
            <a:tbl>
              <a:tblPr/>
              <a:tblGrid>
                <a:gridCol w="1296143"/>
                <a:gridCol w="2376264"/>
                <a:gridCol w="1296144"/>
              </a:tblGrid>
              <a:tr h="15908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 </a:t>
                      </a:r>
                      <a:r>
                        <a:rPr lang="ru-RU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почвенн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образца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Лакмусовая бумажка</a:t>
                      </a:r>
                      <a:endParaRPr lang="ru-RU" sz="2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pH-метр DT016-A</a:t>
                      </a:r>
                      <a:endParaRPr lang="ru-RU" sz="2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6,84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6,35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6,13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5,55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631483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9153" name="Rectangle 1"/>
          <p:cNvSpPr>
            <a:spLocks noChangeArrowheads="1"/>
          </p:cNvSpPr>
          <p:nvPr/>
        </p:nvSpPr>
        <p:spPr bwMode="auto">
          <a:xfrm rot="10800000" flipV="1">
            <a:off x="5940152" y="4365104"/>
            <a:ext cx="2736304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Ниже 4,5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сильнокислые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4,35-5,0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среднекислые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5,00- слабокислые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6,0- слабокислые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Более 6 -7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нейтральные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7,30-8,0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щелочные. 1 М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0" descr="C:\Users\Гыук\Desktop\КОЛОДЕЗНАЯ\Фото04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060848"/>
            <a:ext cx="3366374" cy="4488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64088" y="404664"/>
            <a:ext cx="3609066" cy="10833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err="1" smtClean="0">
                <a:latin typeface="Times New Roman"/>
                <a:ea typeface="Calibri"/>
                <a:cs typeface="Times New Roman"/>
              </a:rPr>
              <a:t>рН</a:t>
            </a: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 раствора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почвенной  вытяжки</a:t>
            </a:r>
            <a:endParaRPr lang="ru-RU" sz="2800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2051" name="Picture 3" descr="C:\Users\Гыук\Desktop\КОЛОДЕЗНАЯ\химия\NX3snsF9HP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916832"/>
            <a:ext cx="2376264" cy="417646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995936" y="5013176"/>
            <a:ext cx="1303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Почвы 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слабо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кислые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C:\Users\Гыук\Desktop\КОЛОДЕЗНАЯ\Фото04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717032"/>
            <a:ext cx="3744416" cy="2808312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537" y="764704"/>
          <a:ext cx="8352928" cy="3071754"/>
        </p:xfrm>
        <a:graphic>
          <a:graphicData uri="http://schemas.openxmlformats.org/drawingml/2006/table">
            <a:tbl>
              <a:tblPr/>
              <a:tblGrid>
                <a:gridCol w="2396926"/>
                <a:gridCol w="2760098"/>
                <a:gridCol w="3195904"/>
              </a:tblGrid>
              <a:tr h="6333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 почвенного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образца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Интенсивность выделения СО</a:t>
                      </a:r>
                      <a:r>
                        <a:rPr lang="ru-RU" sz="2000" b="1" baseline="-25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Содержание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карбонат-иона в почве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9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Слабое</a:t>
                      </a:r>
                      <a:r>
                        <a:rPr lang="ru-RU" sz="2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шипение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Малокарбонатная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166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Шипение 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Среднекарбонатная</a:t>
                      </a: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166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Слабое </a:t>
                      </a: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шипение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Малокарбонатная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949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Очень </a:t>
                      </a: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слабое шипение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Некарбонатная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251520" y="156211"/>
            <a:ext cx="814876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Группировка почв по содержанию карбонатов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789040"/>
            <a:ext cx="4572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925" indent="-90170" algn="just">
              <a:spcAft>
                <a:spcPts val="0"/>
              </a:spcAft>
            </a:pP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Вывод: при действии на почвенную вытяжку концентрированной соляной кислотой «вскипание» почвы (неинтенсивное выделение пузырьков). свидетельствует о наличии в 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почве  </a:t>
            </a:r>
            <a:r>
              <a:rPr lang="ru-RU" sz="24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карбонат-ионов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2Н</a:t>
            </a:r>
            <a:r>
              <a:rPr lang="ru-RU" sz="2800" baseline="30000" dirty="0" smtClean="0">
                <a:latin typeface="Times New Roman" pitchFamily="18" charset="0"/>
                <a:ea typeface="Calibri"/>
                <a:cs typeface="Times New Roman" pitchFamily="18" charset="0"/>
              </a:rPr>
              <a:t>+ </a:t>
            </a: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+ СО</a:t>
            </a:r>
            <a:r>
              <a:rPr lang="ru-RU" sz="2800" baseline="-25000" dirty="0" smtClean="0">
                <a:latin typeface="Times New Roman" pitchFamily="18" charset="0"/>
                <a:ea typeface="Calibri"/>
                <a:cs typeface="Times New Roman" pitchFamily="18" charset="0"/>
              </a:rPr>
              <a:t>3</a:t>
            </a:r>
            <a:r>
              <a:rPr lang="ru-RU" sz="2800" baseline="30000" dirty="0" smtClean="0">
                <a:latin typeface="Times New Roman" pitchFamily="18" charset="0"/>
                <a:ea typeface="Calibri"/>
                <a:cs typeface="Times New Roman" pitchFamily="18" charset="0"/>
              </a:rPr>
              <a:t>2</a:t>
            </a: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- = Н</a:t>
            </a:r>
            <a:r>
              <a:rPr lang="ru-RU" sz="2800" baseline="-25000" dirty="0" smtClean="0">
                <a:latin typeface="Times New Roman" pitchFamily="18" charset="0"/>
                <a:ea typeface="Calibri"/>
                <a:cs typeface="Times New Roman" pitchFamily="18" charset="0"/>
              </a:rPr>
              <a:t>2</a:t>
            </a: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О + СО</a:t>
            </a:r>
            <a:r>
              <a:rPr lang="ru-RU" sz="2800" baseline="-25000" dirty="0" smtClean="0">
                <a:latin typeface="Times New Roman" pitchFamily="18" charset="0"/>
                <a:ea typeface="Calibri"/>
                <a:cs typeface="Times New Roman" pitchFamily="18" charset="0"/>
              </a:rPr>
              <a:t>2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Calibri"/>
        <a:ea typeface=""/>
        <a:cs typeface=""/>
      </a:majorFont>
      <a:minorFont>
        <a:latin typeface="Broadway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625</Words>
  <Application>Microsoft Office PowerPoint</Application>
  <PresentationFormat>Экран (4:3)</PresentationFormat>
  <Paragraphs>231</Paragraphs>
  <Slides>14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Гыук</dc:creator>
  <cp:lastModifiedBy>Светлана</cp:lastModifiedBy>
  <cp:revision>42</cp:revision>
  <dcterms:created xsi:type="dcterms:W3CDTF">2018-03-19T19:21:49Z</dcterms:created>
  <dcterms:modified xsi:type="dcterms:W3CDTF">2021-04-08T02:55:20Z</dcterms:modified>
</cp:coreProperties>
</file>