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  <p:sldMasterId id="2147483756" r:id="rId4"/>
    <p:sldMasterId id="2147483816" r:id="rId5"/>
    <p:sldMasterId id="2147483828" r:id="rId6"/>
    <p:sldMasterId id="2147483975" r:id="rId7"/>
    <p:sldMasterId id="2147483987" r:id="rId8"/>
    <p:sldMasterId id="2147483999" r:id="rId9"/>
    <p:sldMasterId id="2147484059" r:id="rId10"/>
    <p:sldMasterId id="2147484107" r:id="rId11"/>
  </p:sldMasterIdLst>
  <p:sldIdLst>
    <p:sldId id="398" r:id="rId12"/>
    <p:sldId id="396" r:id="rId13"/>
    <p:sldId id="291" r:id="rId14"/>
    <p:sldId id="418" r:id="rId15"/>
    <p:sldId id="417" r:id="rId16"/>
    <p:sldId id="394" r:id="rId17"/>
    <p:sldId id="414" r:id="rId18"/>
    <p:sldId id="395" r:id="rId19"/>
    <p:sldId id="293" r:id="rId20"/>
    <p:sldId id="416" r:id="rId21"/>
    <p:sldId id="427" r:id="rId22"/>
    <p:sldId id="285" r:id="rId23"/>
    <p:sldId id="284" r:id="rId24"/>
    <p:sldId id="322" r:id="rId25"/>
    <p:sldId id="363" r:id="rId26"/>
    <p:sldId id="419" r:id="rId27"/>
    <p:sldId id="420" r:id="rId28"/>
    <p:sldId id="421" r:id="rId29"/>
    <p:sldId id="352" r:id="rId30"/>
    <p:sldId id="423" r:id="rId31"/>
    <p:sldId id="424" r:id="rId32"/>
    <p:sldId id="406" r:id="rId33"/>
    <p:sldId id="422" r:id="rId34"/>
    <p:sldId id="426" r:id="rId35"/>
    <p:sldId id="354" r:id="rId36"/>
    <p:sldId id="425" r:id="rId37"/>
    <p:sldId id="368" r:id="rId38"/>
    <p:sldId id="405" r:id="rId39"/>
    <p:sldId id="315" r:id="rId40"/>
    <p:sldId id="3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предметные результаты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5.8</c:v>
                </c:pt>
                <c:pt idx="1">
                  <c:v>5.9</c:v>
                </c:pt>
                <c:pt idx="2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метапредметные результаты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5.9</c:v>
                </c:pt>
                <c:pt idx="1">
                  <c:v>6</c:v>
                </c:pt>
                <c:pt idx="2">
                  <c:v>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личностные результаты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5.7</c:v>
                </c:pt>
                <c:pt idx="1">
                  <c:v>6</c:v>
                </c:pt>
                <c:pt idx="2">
                  <c:v>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32544"/>
        <c:axId val="34665536"/>
      </c:lineChart>
      <c:catAx>
        <c:axId val="34732544"/>
        <c:scaling>
          <c:orientation val="minMax"/>
        </c:scaling>
        <c:delete val="0"/>
        <c:axPos val="b"/>
        <c:majorTickMark val="out"/>
        <c:minorTickMark val="none"/>
        <c:tickLblPos val="nextTo"/>
        <c:crossAx val="34665536"/>
        <c:crosses val="autoZero"/>
        <c:auto val="1"/>
        <c:lblAlgn val="ctr"/>
        <c:lblOffset val="100"/>
        <c:noMultiLvlLbl val="0"/>
      </c:catAx>
      <c:valAx>
        <c:axId val="3466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3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всероссийские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37</c:v>
                </c:pt>
                <c:pt idx="2">
                  <c:v>36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международные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8</c:v>
                </c:pt>
                <c:pt idx="3">
                  <c:v>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Благотворительные акции и выставки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47744"/>
        <c:axId val="34660928"/>
      </c:barChart>
      <c:catAx>
        <c:axId val="3484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34660928"/>
        <c:crosses val="autoZero"/>
        <c:auto val="1"/>
        <c:lblAlgn val="ctr"/>
        <c:lblOffset val="100"/>
        <c:noMultiLvlLbl val="0"/>
      </c:catAx>
      <c:valAx>
        <c:axId val="3466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47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7EA15-4191-41F9-A653-0F576C914CD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3426BD-B524-4201-AA8E-87EE6DD1B5D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dirty="0" smtClean="0"/>
        </a:p>
        <a:p>
          <a:r>
            <a:rPr lang="ru-RU" sz="1200" dirty="0" smtClean="0"/>
            <a:t>1</a:t>
          </a:r>
        </a:p>
        <a:p>
          <a:r>
            <a:rPr lang="ru-RU" sz="1200" dirty="0" smtClean="0"/>
            <a:t>уровень</a:t>
          </a:r>
        </a:p>
        <a:p>
          <a:r>
            <a:rPr lang="ru-RU" sz="1200" dirty="0" smtClean="0"/>
            <a:t>СТАРТОВЫЙ </a:t>
          </a:r>
          <a:endParaRPr lang="ru-RU" sz="1200" dirty="0"/>
        </a:p>
      </dgm:t>
    </dgm:pt>
    <dgm:pt modelId="{68033DD4-0A27-4B2E-A188-1582515594E2}" type="parTrans" cxnId="{D30809E4-3B58-46C0-8150-DE9077F8484D}">
      <dgm:prSet/>
      <dgm:spPr/>
      <dgm:t>
        <a:bodyPr/>
        <a:lstStyle/>
        <a:p>
          <a:endParaRPr lang="ru-RU"/>
        </a:p>
      </dgm:t>
    </dgm:pt>
    <dgm:pt modelId="{5F50756A-8D69-46C1-85DE-70D5104FCB57}" type="sibTrans" cxnId="{D30809E4-3B58-46C0-8150-DE9077F8484D}">
      <dgm:prSet/>
      <dgm:spPr/>
      <dgm:t>
        <a:bodyPr/>
        <a:lstStyle/>
        <a:p>
          <a:endParaRPr lang="ru-RU"/>
        </a:p>
      </dgm:t>
    </dgm:pt>
    <dgm:pt modelId="{1F53C30A-8701-4FBC-8FF9-0F70410DC6C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«Мастерская пчелки1»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0A2D2-DE0A-4A9E-BBC9-0F616BA73104}" type="parTrans" cxnId="{C5426068-3C97-46F1-B0D1-E714883F9936}">
      <dgm:prSet/>
      <dgm:spPr/>
      <dgm:t>
        <a:bodyPr/>
        <a:lstStyle/>
        <a:p>
          <a:endParaRPr lang="ru-RU"/>
        </a:p>
      </dgm:t>
    </dgm:pt>
    <dgm:pt modelId="{B897DBC0-B55C-4B9D-BD43-B02CCA269BD6}" type="sibTrans" cxnId="{C5426068-3C97-46F1-B0D1-E714883F9936}">
      <dgm:prSet/>
      <dgm:spPr/>
      <dgm:t>
        <a:bodyPr/>
        <a:lstStyle/>
        <a:p>
          <a:endParaRPr lang="ru-RU"/>
        </a:p>
      </dgm:t>
    </dgm:pt>
    <dgm:pt modelId="{5E365516-9F7C-4790-93C4-826BC6925E4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57C4B-C78E-4F73-AAE5-7197EDAB1DB1}" type="parTrans" cxnId="{BD7BE1E2-3A98-41ED-AB5C-85281153A926}">
      <dgm:prSet/>
      <dgm:spPr/>
      <dgm:t>
        <a:bodyPr/>
        <a:lstStyle/>
        <a:p>
          <a:endParaRPr lang="ru-RU"/>
        </a:p>
      </dgm:t>
    </dgm:pt>
    <dgm:pt modelId="{C6643CA3-8F2F-4B67-B55C-EC7CD1AE386E}" type="sibTrans" cxnId="{BD7BE1E2-3A98-41ED-AB5C-85281153A926}">
      <dgm:prSet/>
      <dgm:spPr/>
      <dgm:t>
        <a:bodyPr/>
        <a:lstStyle/>
        <a:p>
          <a:endParaRPr lang="ru-RU"/>
        </a:p>
      </dgm:t>
    </dgm:pt>
    <dgm:pt modelId="{A9A3A4FF-0D85-44AD-98B7-AC952DD6444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r>
            <a:rPr lang="ru-RU" sz="1200" dirty="0" smtClean="0"/>
            <a:t>2</a:t>
          </a:r>
        </a:p>
        <a:p>
          <a:r>
            <a:rPr lang="ru-RU" sz="1200" dirty="0" smtClean="0"/>
            <a:t>уровень</a:t>
          </a:r>
        </a:p>
        <a:p>
          <a:r>
            <a:rPr lang="ru-RU" sz="1200" dirty="0" smtClean="0"/>
            <a:t>БАЗОВЫЙ </a:t>
          </a:r>
        </a:p>
        <a:p>
          <a:endParaRPr lang="ru-RU" sz="700" dirty="0"/>
        </a:p>
      </dgm:t>
    </dgm:pt>
    <dgm:pt modelId="{63B53D13-AFD2-4700-9313-2A41BCCF140A}" type="parTrans" cxnId="{64F09908-80BF-4233-B801-6FF5CAD1B469}">
      <dgm:prSet/>
      <dgm:spPr/>
      <dgm:t>
        <a:bodyPr/>
        <a:lstStyle/>
        <a:p>
          <a:endParaRPr lang="ru-RU"/>
        </a:p>
      </dgm:t>
    </dgm:pt>
    <dgm:pt modelId="{53E4CE05-1D0D-4A4F-A433-C97FA6D2C9AE}" type="sibTrans" cxnId="{64F09908-80BF-4233-B801-6FF5CAD1B469}">
      <dgm:prSet/>
      <dgm:spPr/>
      <dgm:t>
        <a:bodyPr/>
        <a:lstStyle/>
        <a:p>
          <a:endParaRPr lang="ru-RU"/>
        </a:p>
      </dgm:t>
    </dgm:pt>
    <dgm:pt modelId="{A1E135B4-FAD7-4895-ACAC-B3A5D381E52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«Мастерская маленьких чудес 1»,          «Мастерская маленьких чудес 2» 6 - 11 лет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84713-532C-4C0A-B488-827CD4237FDA}" type="parTrans" cxnId="{D80566D2-AC56-45CC-8832-48C1CF730F86}">
      <dgm:prSet/>
      <dgm:spPr/>
      <dgm:t>
        <a:bodyPr/>
        <a:lstStyle/>
        <a:p>
          <a:endParaRPr lang="ru-RU"/>
        </a:p>
      </dgm:t>
    </dgm:pt>
    <dgm:pt modelId="{23D5079C-ECAC-492B-A8C2-02EBCC13D395}" type="sibTrans" cxnId="{D80566D2-AC56-45CC-8832-48C1CF730F86}">
      <dgm:prSet/>
      <dgm:spPr/>
      <dgm:t>
        <a:bodyPr/>
        <a:lstStyle/>
        <a:p>
          <a:endParaRPr lang="ru-RU"/>
        </a:p>
      </dgm:t>
    </dgm:pt>
    <dgm:pt modelId="{6E09E9AD-44CD-4144-B054-64428B684D3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года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9CB93-752C-4914-86B0-91712B500CF4}" type="parTrans" cxnId="{5FF9145F-3C49-4E38-B787-295FBFA2283C}">
      <dgm:prSet/>
      <dgm:spPr/>
      <dgm:t>
        <a:bodyPr/>
        <a:lstStyle/>
        <a:p>
          <a:endParaRPr lang="ru-RU"/>
        </a:p>
      </dgm:t>
    </dgm:pt>
    <dgm:pt modelId="{0FD0BA55-30B0-4F62-8E8C-6A82D1A47C71}" type="sibTrans" cxnId="{5FF9145F-3C49-4E38-B787-295FBFA2283C}">
      <dgm:prSet/>
      <dgm:spPr/>
      <dgm:t>
        <a:bodyPr/>
        <a:lstStyle/>
        <a:p>
          <a:endParaRPr lang="ru-RU"/>
        </a:p>
      </dgm:t>
    </dgm:pt>
    <dgm:pt modelId="{824D0A56-864E-4C26-97DC-5B6A38B26F5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dirty="0" smtClean="0"/>
        </a:p>
        <a:p>
          <a:r>
            <a:rPr lang="ru-RU" sz="1200" dirty="0" smtClean="0"/>
            <a:t>3</a:t>
          </a:r>
        </a:p>
        <a:p>
          <a:r>
            <a:rPr lang="ru-RU" sz="1200" dirty="0" smtClean="0"/>
            <a:t>уровень</a:t>
          </a:r>
        </a:p>
        <a:p>
          <a:r>
            <a:rPr lang="ru-RU" sz="1200" dirty="0" smtClean="0"/>
            <a:t>ПРОДВИНУТЫЙ</a:t>
          </a:r>
          <a:endParaRPr lang="ru-RU" sz="1200" dirty="0"/>
        </a:p>
      </dgm:t>
    </dgm:pt>
    <dgm:pt modelId="{A9A83043-B2E6-486E-A4F4-6E9E5CD73321}" type="parTrans" cxnId="{C57F1493-FFAA-4004-9CF0-1957C1C0C925}">
      <dgm:prSet/>
      <dgm:spPr/>
      <dgm:t>
        <a:bodyPr/>
        <a:lstStyle/>
        <a:p>
          <a:endParaRPr lang="ru-RU"/>
        </a:p>
      </dgm:t>
    </dgm:pt>
    <dgm:pt modelId="{38C5886D-6758-4E46-9214-7520F882ACD6}" type="sibTrans" cxnId="{C57F1493-FFAA-4004-9CF0-1957C1C0C925}">
      <dgm:prSet/>
      <dgm:spPr/>
      <dgm:t>
        <a:bodyPr/>
        <a:lstStyle/>
        <a:p>
          <a:endParaRPr lang="ru-RU"/>
        </a:p>
      </dgm:t>
    </dgm:pt>
    <dgm:pt modelId="{B5124BB4-8252-4E3B-973C-91083F1FD99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«Творческая мастерская 1»,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«Творческая мастерская 2», 9 - 17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лет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F8665-CDCB-4E76-A23B-8F84800F7878}" type="parTrans" cxnId="{78D9664A-57C9-497C-8C19-DDFDF0997275}">
      <dgm:prSet/>
      <dgm:spPr/>
      <dgm:t>
        <a:bodyPr/>
        <a:lstStyle/>
        <a:p>
          <a:endParaRPr lang="ru-RU"/>
        </a:p>
      </dgm:t>
    </dgm:pt>
    <dgm:pt modelId="{7BB84486-0AD2-446E-917F-47B87D82E3A7}" type="sibTrans" cxnId="{78D9664A-57C9-497C-8C19-DDFDF0997275}">
      <dgm:prSet/>
      <dgm:spPr/>
      <dgm:t>
        <a:bodyPr/>
        <a:lstStyle/>
        <a:p>
          <a:endParaRPr lang="ru-RU"/>
        </a:p>
      </dgm:t>
    </dgm:pt>
    <dgm:pt modelId="{699FC7C8-4288-47D7-89F0-2093B0A799C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54120-2807-416D-A45B-F88CF68CB7B2}" type="parTrans" cxnId="{71AD3B5C-6013-4862-8EA2-ACD04AA789CF}">
      <dgm:prSet/>
      <dgm:spPr/>
      <dgm:t>
        <a:bodyPr/>
        <a:lstStyle/>
        <a:p>
          <a:endParaRPr lang="ru-RU"/>
        </a:p>
      </dgm:t>
    </dgm:pt>
    <dgm:pt modelId="{AD47CAFC-33F6-43D4-B42D-4C9CEFF62FAC}" type="sibTrans" cxnId="{71AD3B5C-6013-4862-8EA2-ACD04AA789CF}">
      <dgm:prSet/>
      <dgm:spPr/>
      <dgm:t>
        <a:bodyPr/>
        <a:lstStyle/>
        <a:p>
          <a:endParaRPr lang="ru-RU"/>
        </a:p>
      </dgm:t>
    </dgm:pt>
    <dgm:pt modelId="{A77C408C-0614-4410-9A06-642A898F96C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«Мастерская пчелки 2» 5-7 лет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0A674-A3C2-40B3-815F-44480FAD6598}" type="parTrans" cxnId="{29FEBF17-4974-44AF-ACFD-2C2DFC022B9D}">
      <dgm:prSet/>
      <dgm:spPr/>
      <dgm:t>
        <a:bodyPr/>
        <a:lstStyle/>
        <a:p>
          <a:endParaRPr lang="ru-RU"/>
        </a:p>
      </dgm:t>
    </dgm:pt>
    <dgm:pt modelId="{CF2AFB95-7D3A-461D-ABA4-7C15018D5E82}" type="sibTrans" cxnId="{29FEBF17-4974-44AF-ACFD-2C2DFC022B9D}">
      <dgm:prSet/>
      <dgm:spPr/>
      <dgm:t>
        <a:bodyPr/>
        <a:lstStyle/>
        <a:p>
          <a:endParaRPr lang="ru-RU"/>
        </a:p>
      </dgm:t>
    </dgm:pt>
    <dgm:pt modelId="{A9CF939C-1DC8-4C9D-8273-F8BBE51E7AE1}" type="pres">
      <dgm:prSet presAssocID="{8AA7EA15-4191-41F9-A653-0F576C914C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17307D-35A8-4767-A57C-CBE8B57DA67D}" type="pres">
      <dgm:prSet presAssocID="{773426BD-B524-4201-AA8E-87EE6DD1B5D2}" presName="composite" presStyleCnt="0"/>
      <dgm:spPr/>
    </dgm:pt>
    <dgm:pt modelId="{BFDA1EE1-5F27-4AF5-A2C7-0CCE255DF45B}" type="pres">
      <dgm:prSet presAssocID="{773426BD-B524-4201-AA8E-87EE6DD1B5D2}" presName="parentText" presStyleLbl="alignNode1" presStyleIdx="0" presStyleCnt="3" custLinFactNeighborX="-2742" custLinFactNeighborY="-9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45CB6-04A5-4B2A-BAC1-B972C2B71428}" type="pres">
      <dgm:prSet presAssocID="{773426BD-B524-4201-AA8E-87EE6DD1B5D2}" presName="descendantText" presStyleLbl="alignAcc1" presStyleIdx="0" presStyleCnt="3" custLinFactNeighborX="-204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B4496-EE64-45A5-86E3-9E253FE2DB7A}" type="pres">
      <dgm:prSet presAssocID="{5F50756A-8D69-46C1-85DE-70D5104FCB57}" presName="sp" presStyleCnt="0"/>
      <dgm:spPr/>
    </dgm:pt>
    <dgm:pt modelId="{EE781746-2D2B-481D-8571-7644CB2CEC85}" type="pres">
      <dgm:prSet presAssocID="{A9A3A4FF-0D85-44AD-98B7-AC952DD64440}" presName="composite" presStyleCnt="0"/>
      <dgm:spPr/>
    </dgm:pt>
    <dgm:pt modelId="{FF544B70-88DF-4D8A-BB62-B653920B19A1}" type="pres">
      <dgm:prSet presAssocID="{A9A3A4FF-0D85-44AD-98B7-AC952DD6444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EE6CD-7EAB-49DE-8614-AFC2686C3A31}" type="pres">
      <dgm:prSet presAssocID="{A9A3A4FF-0D85-44AD-98B7-AC952DD64440}" presName="descendantText" presStyleLbl="alignAcc1" presStyleIdx="1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AF304-DEFF-427D-A9B4-2A6AE3A90D1B}" type="pres">
      <dgm:prSet presAssocID="{53E4CE05-1D0D-4A4F-A433-C97FA6D2C9AE}" presName="sp" presStyleCnt="0"/>
      <dgm:spPr/>
    </dgm:pt>
    <dgm:pt modelId="{8F37282C-A7E1-4E9D-AF0A-AE942AFE14E5}" type="pres">
      <dgm:prSet presAssocID="{824D0A56-864E-4C26-97DC-5B6A38B26F53}" presName="composite" presStyleCnt="0"/>
      <dgm:spPr/>
    </dgm:pt>
    <dgm:pt modelId="{910173E6-91D1-47A8-B91E-477F0BEDCDD9}" type="pres">
      <dgm:prSet presAssocID="{824D0A56-864E-4C26-97DC-5B6A38B26F5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70D4D-3611-4A63-8FB5-77DCDA083926}" type="pres">
      <dgm:prSet presAssocID="{824D0A56-864E-4C26-97DC-5B6A38B26F5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7BE1E2-3A98-41ED-AB5C-85281153A926}" srcId="{773426BD-B524-4201-AA8E-87EE6DD1B5D2}" destId="{5E365516-9F7C-4790-93C4-826BC6925E43}" srcOrd="2" destOrd="0" parTransId="{20457C4B-C78E-4F73-AAE5-7197EDAB1DB1}" sibTransId="{C6643CA3-8F2F-4B67-B55C-EC7CD1AE386E}"/>
    <dgm:cxn modelId="{50BC5265-F10B-40F8-9306-F9EC837BA74A}" type="presOf" srcId="{8AA7EA15-4191-41F9-A653-0F576C914CDD}" destId="{A9CF939C-1DC8-4C9D-8273-F8BBE51E7AE1}" srcOrd="0" destOrd="0" presId="urn:microsoft.com/office/officeart/2005/8/layout/chevron2"/>
    <dgm:cxn modelId="{8EF8A055-CF9A-482A-BA45-21AE5F44498F}" type="presOf" srcId="{6E09E9AD-44CD-4144-B054-64428B684D3F}" destId="{648EE6CD-7EAB-49DE-8614-AFC2686C3A31}" srcOrd="0" destOrd="1" presId="urn:microsoft.com/office/officeart/2005/8/layout/chevron2"/>
    <dgm:cxn modelId="{75C59A4D-EB89-49D2-8A18-82A4AB44F24F}" type="presOf" srcId="{5E365516-9F7C-4790-93C4-826BC6925E43}" destId="{A0445CB6-04A5-4B2A-BAC1-B972C2B71428}" srcOrd="0" destOrd="2" presId="urn:microsoft.com/office/officeart/2005/8/layout/chevron2"/>
    <dgm:cxn modelId="{392EB37A-934C-4866-856C-651A8760C5D6}" type="presOf" srcId="{1F53C30A-8701-4FBC-8FF9-0F70410DC6C7}" destId="{A0445CB6-04A5-4B2A-BAC1-B972C2B71428}" srcOrd="0" destOrd="0" presId="urn:microsoft.com/office/officeart/2005/8/layout/chevron2"/>
    <dgm:cxn modelId="{B31E600D-8BCD-4F64-B44D-F67FB299D658}" type="presOf" srcId="{A9A3A4FF-0D85-44AD-98B7-AC952DD64440}" destId="{FF544B70-88DF-4D8A-BB62-B653920B19A1}" srcOrd="0" destOrd="0" presId="urn:microsoft.com/office/officeart/2005/8/layout/chevron2"/>
    <dgm:cxn modelId="{D30809E4-3B58-46C0-8150-DE9077F8484D}" srcId="{8AA7EA15-4191-41F9-A653-0F576C914CDD}" destId="{773426BD-B524-4201-AA8E-87EE6DD1B5D2}" srcOrd="0" destOrd="0" parTransId="{68033DD4-0A27-4B2E-A188-1582515594E2}" sibTransId="{5F50756A-8D69-46C1-85DE-70D5104FCB57}"/>
    <dgm:cxn modelId="{28986716-E8A2-4CD4-82A3-9561DC5FAC8E}" type="presOf" srcId="{A77C408C-0614-4410-9A06-642A898F96CA}" destId="{A0445CB6-04A5-4B2A-BAC1-B972C2B71428}" srcOrd="0" destOrd="1" presId="urn:microsoft.com/office/officeart/2005/8/layout/chevron2"/>
    <dgm:cxn modelId="{D80566D2-AC56-45CC-8832-48C1CF730F86}" srcId="{A9A3A4FF-0D85-44AD-98B7-AC952DD64440}" destId="{A1E135B4-FAD7-4895-ACAC-B3A5D381E520}" srcOrd="0" destOrd="0" parTransId="{F8D84713-532C-4C0A-B488-827CD4237FDA}" sibTransId="{23D5079C-ECAC-492B-A8C2-02EBCC13D395}"/>
    <dgm:cxn modelId="{C5426068-3C97-46F1-B0D1-E714883F9936}" srcId="{773426BD-B524-4201-AA8E-87EE6DD1B5D2}" destId="{1F53C30A-8701-4FBC-8FF9-0F70410DC6C7}" srcOrd="0" destOrd="0" parTransId="{8F50A2D2-DE0A-4A9E-BBC9-0F616BA73104}" sibTransId="{B897DBC0-B55C-4B9D-BD43-B02CCA269BD6}"/>
    <dgm:cxn modelId="{71AD3B5C-6013-4862-8EA2-ACD04AA789CF}" srcId="{824D0A56-864E-4C26-97DC-5B6A38B26F53}" destId="{699FC7C8-4288-47D7-89F0-2093B0A799C7}" srcOrd="1" destOrd="0" parTransId="{2EB54120-2807-416D-A45B-F88CF68CB7B2}" sibTransId="{AD47CAFC-33F6-43D4-B42D-4C9CEFF62FAC}"/>
    <dgm:cxn modelId="{4E15C005-FBF9-4816-AA28-E6484CBF3B58}" type="presOf" srcId="{B5124BB4-8252-4E3B-973C-91083F1FD993}" destId="{EA270D4D-3611-4A63-8FB5-77DCDA083926}" srcOrd="0" destOrd="0" presId="urn:microsoft.com/office/officeart/2005/8/layout/chevron2"/>
    <dgm:cxn modelId="{29FEBF17-4974-44AF-ACFD-2C2DFC022B9D}" srcId="{773426BD-B524-4201-AA8E-87EE6DD1B5D2}" destId="{A77C408C-0614-4410-9A06-642A898F96CA}" srcOrd="1" destOrd="0" parTransId="{B930A674-A3C2-40B3-815F-44480FAD6598}" sibTransId="{CF2AFB95-7D3A-461D-ABA4-7C15018D5E82}"/>
    <dgm:cxn modelId="{C57F1493-FFAA-4004-9CF0-1957C1C0C925}" srcId="{8AA7EA15-4191-41F9-A653-0F576C914CDD}" destId="{824D0A56-864E-4C26-97DC-5B6A38B26F53}" srcOrd="2" destOrd="0" parTransId="{A9A83043-B2E6-486E-A4F4-6E9E5CD73321}" sibTransId="{38C5886D-6758-4E46-9214-7520F882ACD6}"/>
    <dgm:cxn modelId="{6B8AADFA-49FC-4FF9-BFCE-A1DFAAE87938}" type="presOf" srcId="{A1E135B4-FAD7-4895-ACAC-B3A5D381E520}" destId="{648EE6CD-7EAB-49DE-8614-AFC2686C3A31}" srcOrd="0" destOrd="0" presId="urn:microsoft.com/office/officeart/2005/8/layout/chevron2"/>
    <dgm:cxn modelId="{5FF9145F-3C49-4E38-B787-295FBFA2283C}" srcId="{A9A3A4FF-0D85-44AD-98B7-AC952DD64440}" destId="{6E09E9AD-44CD-4144-B054-64428B684D3F}" srcOrd="1" destOrd="0" parTransId="{9579CB93-752C-4914-86B0-91712B500CF4}" sibTransId="{0FD0BA55-30B0-4F62-8E8C-6A82D1A47C71}"/>
    <dgm:cxn modelId="{64F09908-80BF-4233-B801-6FF5CAD1B469}" srcId="{8AA7EA15-4191-41F9-A653-0F576C914CDD}" destId="{A9A3A4FF-0D85-44AD-98B7-AC952DD64440}" srcOrd="1" destOrd="0" parTransId="{63B53D13-AFD2-4700-9313-2A41BCCF140A}" sibTransId="{53E4CE05-1D0D-4A4F-A433-C97FA6D2C9AE}"/>
    <dgm:cxn modelId="{78D9664A-57C9-497C-8C19-DDFDF0997275}" srcId="{824D0A56-864E-4C26-97DC-5B6A38B26F53}" destId="{B5124BB4-8252-4E3B-973C-91083F1FD993}" srcOrd="0" destOrd="0" parTransId="{AFEF8665-CDCB-4E76-A23B-8F84800F7878}" sibTransId="{7BB84486-0AD2-446E-917F-47B87D82E3A7}"/>
    <dgm:cxn modelId="{F1FD6700-8009-4C39-BF9A-7B63FE62CF39}" type="presOf" srcId="{824D0A56-864E-4C26-97DC-5B6A38B26F53}" destId="{910173E6-91D1-47A8-B91E-477F0BEDCDD9}" srcOrd="0" destOrd="0" presId="urn:microsoft.com/office/officeart/2005/8/layout/chevron2"/>
    <dgm:cxn modelId="{45F1573C-3DC6-4CED-A6CF-AD21427DE7EC}" type="presOf" srcId="{699FC7C8-4288-47D7-89F0-2093B0A799C7}" destId="{EA270D4D-3611-4A63-8FB5-77DCDA083926}" srcOrd="0" destOrd="1" presId="urn:microsoft.com/office/officeart/2005/8/layout/chevron2"/>
    <dgm:cxn modelId="{05D4E3F7-D330-4BE8-8B13-5F14565DE926}" type="presOf" srcId="{773426BD-B524-4201-AA8E-87EE6DD1B5D2}" destId="{BFDA1EE1-5F27-4AF5-A2C7-0CCE255DF45B}" srcOrd="0" destOrd="0" presId="urn:microsoft.com/office/officeart/2005/8/layout/chevron2"/>
    <dgm:cxn modelId="{353D02D9-2C3A-473D-B68C-AC327A5DDA4E}" type="presParOf" srcId="{A9CF939C-1DC8-4C9D-8273-F8BBE51E7AE1}" destId="{D917307D-35A8-4767-A57C-CBE8B57DA67D}" srcOrd="0" destOrd="0" presId="urn:microsoft.com/office/officeart/2005/8/layout/chevron2"/>
    <dgm:cxn modelId="{6FFB19C2-405E-42E3-AB6D-D4360F8363F9}" type="presParOf" srcId="{D917307D-35A8-4767-A57C-CBE8B57DA67D}" destId="{BFDA1EE1-5F27-4AF5-A2C7-0CCE255DF45B}" srcOrd="0" destOrd="0" presId="urn:microsoft.com/office/officeart/2005/8/layout/chevron2"/>
    <dgm:cxn modelId="{151828C1-58C8-44BD-9F26-BF72A824DD3E}" type="presParOf" srcId="{D917307D-35A8-4767-A57C-CBE8B57DA67D}" destId="{A0445CB6-04A5-4B2A-BAC1-B972C2B71428}" srcOrd="1" destOrd="0" presId="urn:microsoft.com/office/officeart/2005/8/layout/chevron2"/>
    <dgm:cxn modelId="{36697D97-671A-48DD-915E-ADF830B8575B}" type="presParOf" srcId="{A9CF939C-1DC8-4C9D-8273-F8BBE51E7AE1}" destId="{AA7B4496-EE64-45A5-86E3-9E253FE2DB7A}" srcOrd="1" destOrd="0" presId="urn:microsoft.com/office/officeart/2005/8/layout/chevron2"/>
    <dgm:cxn modelId="{8EFF8048-2AF0-4465-96A6-28794E3DF70F}" type="presParOf" srcId="{A9CF939C-1DC8-4C9D-8273-F8BBE51E7AE1}" destId="{EE781746-2D2B-481D-8571-7644CB2CEC85}" srcOrd="2" destOrd="0" presId="urn:microsoft.com/office/officeart/2005/8/layout/chevron2"/>
    <dgm:cxn modelId="{2C29E980-AE12-48EA-9403-6187C6A86F03}" type="presParOf" srcId="{EE781746-2D2B-481D-8571-7644CB2CEC85}" destId="{FF544B70-88DF-4D8A-BB62-B653920B19A1}" srcOrd="0" destOrd="0" presId="urn:microsoft.com/office/officeart/2005/8/layout/chevron2"/>
    <dgm:cxn modelId="{7ED8455B-5498-4E72-800C-8D7F4C0E5FEB}" type="presParOf" srcId="{EE781746-2D2B-481D-8571-7644CB2CEC85}" destId="{648EE6CD-7EAB-49DE-8614-AFC2686C3A31}" srcOrd="1" destOrd="0" presId="urn:microsoft.com/office/officeart/2005/8/layout/chevron2"/>
    <dgm:cxn modelId="{57D542E5-358C-4AEE-A904-50B98FB7FBA3}" type="presParOf" srcId="{A9CF939C-1DC8-4C9D-8273-F8BBE51E7AE1}" destId="{A80AF304-DEFF-427D-A9B4-2A6AE3A90D1B}" srcOrd="3" destOrd="0" presId="urn:microsoft.com/office/officeart/2005/8/layout/chevron2"/>
    <dgm:cxn modelId="{4DB8AEF9-085E-4BB3-BFF7-B6F1AFCBE545}" type="presParOf" srcId="{A9CF939C-1DC8-4C9D-8273-F8BBE51E7AE1}" destId="{8F37282C-A7E1-4E9D-AF0A-AE942AFE14E5}" srcOrd="4" destOrd="0" presId="urn:microsoft.com/office/officeart/2005/8/layout/chevron2"/>
    <dgm:cxn modelId="{C632D65E-390A-4057-8A4E-603118BD9D1B}" type="presParOf" srcId="{8F37282C-A7E1-4E9D-AF0A-AE942AFE14E5}" destId="{910173E6-91D1-47A8-B91E-477F0BEDCDD9}" srcOrd="0" destOrd="0" presId="urn:microsoft.com/office/officeart/2005/8/layout/chevron2"/>
    <dgm:cxn modelId="{17A176B3-1CC1-4FCB-8D14-214C01C91276}" type="presParOf" srcId="{8F37282C-A7E1-4E9D-AF0A-AE942AFE14E5}" destId="{EA270D4D-3611-4A63-8FB5-77DCDA08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A1EE1-5F27-4AF5-A2C7-0CCE255DF45B}">
      <dsp:nvSpPr>
        <dsp:cNvPr id="0" name=""/>
        <dsp:cNvSpPr/>
      </dsp:nvSpPr>
      <dsp:spPr>
        <a:xfrm rot="5400000">
          <a:off x="-258112" y="258112"/>
          <a:ext cx="1720748" cy="12045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уровень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СТАРТОВЫЙ </a:t>
          </a:r>
          <a:endParaRPr lang="ru-RU" sz="1200" kern="1200" dirty="0"/>
        </a:p>
      </dsp:txBody>
      <dsp:txXfrm rot="-5400000">
        <a:off x="1" y="602262"/>
        <a:ext cx="1204523" cy="516225"/>
      </dsp:txXfrm>
    </dsp:sp>
    <dsp:sp modelId="{A0445CB6-04A5-4B2A-BAC1-B972C2B71428}">
      <dsp:nvSpPr>
        <dsp:cNvPr id="0" name=""/>
        <dsp:cNvSpPr/>
      </dsp:nvSpPr>
      <dsp:spPr>
        <a:xfrm rot="5400000">
          <a:off x="4207254" y="-3017323"/>
          <a:ext cx="1119074" cy="7153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«Мастерская пчелки1»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«Мастерская пчелки 2» 5-7 лет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89931" y="54629"/>
        <a:ext cx="7099093" cy="1009816"/>
      </dsp:txXfrm>
    </dsp:sp>
    <dsp:sp modelId="{FF544B70-88DF-4D8A-BB62-B653920B19A1}">
      <dsp:nvSpPr>
        <dsp:cNvPr id="0" name=""/>
        <dsp:cNvSpPr/>
      </dsp:nvSpPr>
      <dsp:spPr>
        <a:xfrm rot="5400000">
          <a:off x="-258112" y="1790911"/>
          <a:ext cx="1720748" cy="12045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уровень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БАЗОВЫЙ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2135061"/>
        <a:ext cx="1204523" cy="516225"/>
      </dsp:txXfrm>
    </dsp:sp>
    <dsp:sp modelId="{648EE6CD-7EAB-49DE-8614-AFC2686C3A31}">
      <dsp:nvSpPr>
        <dsp:cNvPr id="0" name=""/>
        <dsp:cNvSpPr/>
      </dsp:nvSpPr>
      <dsp:spPr>
        <a:xfrm rot="5400000">
          <a:off x="4222141" y="-1484819"/>
          <a:ext cx="1118486" cy="7153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«Мастерская маленьких чудес 1»,          «Мастерская маленьких чудес 2» 6 - 11 лет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года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4523" y="1587399"/>
        <a:ext cx="7099122" cy="1009286"/>
      </dsp:txXfrm>
    </dsp:sp>
    <dsp:sp modelId="{910173E6-91D1-47A8-B91E-477F0BEDCDD9}">
      <dsp:nvSpPr>
        <dsp:cNvPr id="0" name=""/>
        <dsp:cNvSpPr/>
      </dsp:nvSpPr>
      <dsp:spPr>
        <a:xfrm rot="5400000">
          <a:off x="-258112" y="3319075"/>
          <a:ext cx="1720748" cy="12045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уровень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ПРОДВИНУТЫЙ</a:t>
          </a:r>
          <a:endParaRPr lang="ru-RU" sz="1200" kern="1200" dirty="0"/>
        </a:p>
      </dsp:txBody>
      <dsp:txXfrm rot="-5400000">
        <a:off x="1" y="3663225"/>
        <a:ext cx="1204523" cy="516225"/>
      </dsp:txXfrm>
    </dsp:sp>
    <dsp:sp modelId="{EA270D4D-3611-4A63-8FB5-77DCDA083926}">
      <dsp:nvSpPr>
        <dsp:cNvPr id="0" name=""/>
        <dsp:cNvSpPr/>
      </dsp:nvSpPr>
      <dsp:spPr>
        <a:xfrm rot="5400000">
          <a:off x="4222141" y="43345"/>
          <a:ext cx="1118486" cy="7153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«Творческая мастерская 1»,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«Творческая мастерская 2», 9 - 17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4523" y="3115563"/>
        <a:ext cx="7099122" cy="1009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2AD2-BB92-4ED9-A72D-5109164EE7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6542-DA90-4FA6-9EA8-06543992A5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1367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0FFB-6180-4059-A75C-62EDC71C96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2D55-5D7F-4D33-B0BC-C98798FD32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2046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0FFB-6180-4059-A75C-62EDC71C96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2D55-5D7F-4D33-B0BC-C98798FD32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62586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D1A2-C5EC-4AE6-8907-DB18BD4705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F625-5021-4026-A847-001B77598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88168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17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768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23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471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661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771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884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4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D1A2-C5EC-4AE6-8907-DB18BD4705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F625-5021-4026-A847-001B77598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14582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45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356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994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826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153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20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070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929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696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6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47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742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79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738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7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3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6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49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91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5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E154-F76B-4436-A82E-360A686F83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F15A-A372-41C1-9595-4404AD000F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1576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34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7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27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78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9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29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0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1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E735-0108-4F76-A89C-D5317C622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39E1-E198-4787-9079-FAFC55E63B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28249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34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0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17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77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25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62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30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34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E74A-9062-4871-90E3-3DA22B4F51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F956-2014-41B6-A174-F83DD45726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3382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2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57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6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53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56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4710-D5A0-4561-B641-E5F08E49D0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7E96-646B-4092-BA24-18444E3128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16552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4BC4-A461-4471-9CAB-867B72921E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D381-65E2-45B8-BDAF-A9A6B87128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62954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D265-71E3-4AF1-904C-56F133FEAC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9704-B8A3-4D9A-A1A9-9A0CE3E883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85353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1904-A9F4-427B-89F2-CACCE449D5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8CE8-B6AB-4407-B028-6CB566B721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79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60E8-2176-449C-8807-242DB38681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2104C-4D50-43B1-861C-EDBAF73684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6105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F346-E24D-4BA0-BD9B-843C6C5219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2AA9-2923-4744-BD1C-9FCA1C03AD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23368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A371-3DCF-4C85-B40F-C1E72038C1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AC02-161C-401C-A498-2CDA533D3E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83511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5AC9-EDDE-43F9-86C0-B40BB64AB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3276-9E0F-4BD4-8627-C8F5869B74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14281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D95D-33A6-4F74-B69E-14E8AAEC44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4464-FCCB-4155-8576-A4E7F70F80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1496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989D-A7C3-41CB-9CC3-429E49F069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999BA-BAC6-4755-A718-AF5D7C9AA3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2175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517C-0E44-4E9A-96DB-94339E4669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58B5-B537-41F8-ABF8-944344A04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47398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997A-4819-41B7-8D40-9E0AE2126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947F-2577-44F0-B883-3D805156E5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49160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08DE-FCF7-4D8B-8115-C07D02C1E3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30022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A0C39-B571-436B-93DC-2E5E9D9A4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06614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AD80-5746-46A6-9251-F72C37BC7C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11783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ABAB-5B56-4617-A936-B907478B72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85709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0FFE-8E8B-476C-861A-E4E89BDB6F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F0A-8ED7-4A77-8F6A-1ACC40F83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39861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88C2-A3C7-483A-9337-16538B36EA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5156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C80E-438A-45BD-BA18-710CBB553A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76138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EC76-1221-4941-A9EF-C1A2CAFEB6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53558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57E5-923E-4C81-8534-6C706D07FA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21508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7756-420C-4D91-9591-9E5BB2075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83512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9DCC-4E37-431A-9FEF-D574C214B6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5280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B312-A968-43B0-B26C-C29263CB1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6168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95F6-BFC1-44C0-82FB-28EE88BAB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2990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69E51-0F06-4338-8B5F-E5EAC066C1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54206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2AD2-BB92-4ED9-A72D-5109164EE7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6542-DA90-4FA6-9EA8-06543992A5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5102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664-AD32-42EB-867A-314C3D8252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EA63-F2F3-4654-B19D-B2DD3BFC6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8786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E154-F76B-4436-A82E-360A686F83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F15A-A372-41C1-9595-4404AD000F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0924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E735-0108-4F76-A89C-D5317C622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39E1-E198-4787-9079-FAFC55E63B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614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E74A-9062-4871-90E3-3DA22B4F51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F956-2014-41B6-A174-F83DD45726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17227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F346-E24D-4BA0-BD9B-843C6C5219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2AA9-2923-4744-BD1C-9FCA1C03AD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68194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0FFE-8E8B-476C-861A-E4E89BDB6F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F0A-8ED7-4A77-8F6A-1ACC40F83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49767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664-AD32-42EB-867A-314C3D8252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EA63-F2F3-4654-B19D-B2DD3BFC6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6090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6DED-4863-4897-8CCC-E2A23FF17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6665-1070-410D-86CA-E7B65D48C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88896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991A-54BD-4205-852D-CF7D07136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A3C4-8C5B-4E07-AD7E-772B78C59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79710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0FFB-6180-4059-A75C-62EDC71C96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2D55-5D7F-4D33-B0BC-C98798FD32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47105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D1A2-C5EC-4AE6-8907-DB18BD4705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F625-5021-4026-A847-001B77598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5117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6DED-4863-4897-8CCC-E2A23FF17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6665-1070-410D-86CA-E7B65D48C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42533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2AD2-BB92-4ED9-A72D-5109164EE7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6542-DA90-4FA6-9EA8-06543992A5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00652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E154-F76B-4436-A82E-360A686F83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F15A-A372-41C1-9595-4404AD000F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21192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E735-0108-4F76-A89C-D5317C622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39E1-E198-4787-9079-FAFC55E63B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48936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E74A-9062-4871-90E3-3DA22B4F51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F956-2014-41B6-A174-F83DD45726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7582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F346-E24D-4BA0-BD9B-843C6C5219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2AA9-2923-4744-BD1C-9FCA1C03AD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22097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0FFE-8E8B-476C-861A-E4E89BDB6F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F0A-8ED7-4A77-8F6A-1ACC40F83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6142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664-AD32-42EB-867A-314C3D8252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EA63-F2F3-4654-B19D-B2DD3BFC6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936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6DED-4863-4897-8CCC-E2A23FF17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6665-1070-410D-86CA-E7B65D48C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81910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991A-54BD-4205-852D-CF7D07136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A3C4-8C5B-4E07-AD7E-772B78C59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92901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0FFB-6180-4059-A75C-62EDC71C96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2D55-5D7F-4D33-B0BC-C98798FD32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7853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991A-54BD-4205-852D-CF7D07136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A3C4-8C5B-4E07-AD7E-772B78C59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23528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D1A2-C5EC-4AE6-8907-DB18BD4705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F625-5021-4026-A847-001B77598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15640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2AD2-BB92-4ED9-A72D-5109164EE7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6542-DA90-4FA6-9EA8-06543992A5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91776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E154-F76B-4436-A82E-360A686F83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F15A-A372-41C1-9595-4404AD000F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55856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E735-0108-4F76-A89C-D5317C622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39E1-E198-4787-9079-FAFC55E63B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60310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E74A-9062-4871-90E3-3DA22B4F51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F956-2014-41B6-A174-F83DD45726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75009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F346-E24D-4BA0-BD9B-843C6C5219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2AA9-2923-4744-BD1C-9FCA1C03AD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77664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0FFE-8E8B-476C-861A-E4E89BDB6F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F0A-8ED7-4A77-8F6A-1ACC40F83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50927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664-AD32-42EB-867A-314C3D8252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EA63-F2F3-4654-B19D-B2DD3BFC6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88720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6DED-4863-4897-8CCC-E2A23FF17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6665-1070-410D-86CA-E7B65D48C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1694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991A-54BD-4205-852D-CF7D07136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A3C4-8C5B-4E07-AD7E-772B78C59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2619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65F1D-2C90-4421-8478-30B5FF5650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A34D3-D017-44F9-80A9-0C285971A8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1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4DA8E-BF1E-4F50-981B-7607AA0B8F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31E6-8490-4DB0-AEDB-7275FB48F4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6F53-057C-4C23-BEDF-238F789C3C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7EDA-7AFF-4BAC-8C1E-3210C514DB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767C-0CE5-43B7-A806-C6B23F19A3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9A75-03CA-4931-9F73-FAE7C15C38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F2856-2615-4C81-BF28-0709C4CAFA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3207E-6360-41AC-B615-66DA1E666E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9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DAFF6-E976-4B24-A71D-5E566AA6653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65F1D-2C90-4421-8478-30B5FF5650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A34D3-D017-44F9-80A9-0C285971A8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6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65F1D-2C90-4421-8478-30B5FF5650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A34D3-D017-44F9-80A9-0C285971A8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65F1D-2C90-4421-8478-30B5FF5650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A34D3-D017-44F9-80A9-0C285971A8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s://portalobrazovaniya.ru/" TargetMode="External"/><Relationship Id="rId7" Type="http://schemas.openxmlformats.org/officeDocument/2006/relationships/image" Target="../media/image56.jpeg"/><Relationship Id="rId2" Type="http://schemas.openxmlformats.org/officeDocument/2006/relationships/hyperlink" Target="http://econf.rae.ru/article/" TargetMode="Externa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hyperlink" Target="http://novoedrevo.ru/" TargetMode="External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ВЕТА\ЗАГРУЗКИ\фоны для презинтаций\listy-bumagi-a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1744" y="-23216"/>
            <a:ext cx="9215744" cy="688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036496" cy="23762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Аналитический отчет </a:t>
            </a:r>
            <a:br>
              <a:rPr lang="ru-RU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  период 2015 – 2020 годы</a:t>
            </a:r>
            <a:endParaRPr lang="ru-RU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835696" y="2852936"/>
            <a:ext cx="5400600" cy="3528392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40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Иванищева Светлана </a:t>
            </a:r>
            <a:r>
              <a:rPr lang="ru-RU" sz="40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Евгеньевна 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lvl="0" algn="l">
              <a:spcBef>
                <a:spcPts val="0"/>
              </a:spcBef>
            </a:pPr>
            <a:r>
              <a:rPr lang="ru-RU" sz="2400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«СЮТ»</a:t>
            </a:r>
          </a:p>
          <a:p>
            <a:pPr lvl="0"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категории </a:t>
            </a:r>
          </a:p>
          <a:p>
            <a:pPr lvl="0"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лет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92080" cy="184482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Третий год подряд мои обучающиеся обладатели муниципальной премии «Познание. Творчество. Успех» 2017-2019 гг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..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4236114" cy="14127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Имена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Ошурковой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Дианы и Бобриковой Виктории занесены в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«Энциклопедию детских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достижений», 2019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г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.</a:t>
            </a:r>
            <a:endParaRPr lang="ru-RU" sz="2000" dirty="0"/>
          </a:p>
        </p:txBody>
      </p:sp>
      <p:pic>
        <p:nvPicPr>
          <p:cNvPr id="13314" name="Picture 2" descr="D:\СВЕТА\ФОТОГРАФИИ ВИДЕО\СОБЫТИЯ по годам\СОБЫТИЯ 2018 - 2019\Познание . Творчество .Успех 2018\Победители - Познание. Творчество. Успех- 2018\лучшая _MG_14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83711"/>
            <a:ext cx="3960440" cy="51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СВЕТА\ФОТОГРАФИИ ВИДЕО\СОБЫТИЯ по годам\СОБЫТИЯ 2019 - 2020\Энцыклопедия, статья\_MG_33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4440" y="332656"/>
            <a:ext cx="3807690" cy="43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мае 2020 года Екатерина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Валимухаметова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стала победителем </a:t>
            </a:r>
            <a:b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конкурса на награждение  Молодежной премией </a:t>
            </a:r>
            <a:b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Главы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Новоуральского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городского округа</a:t>
            </a:r>
            <a:endParaRPr lang="ru-RU" sz="2000" dirty="0"/>
          </a:p>
        </p:txBody>
      </p:sp>
      <p:pic>
        <p:nvPicPr>
          <p:cNvPr id="4098" name="Picture 2" descr="C:\Users\Светлана\Desktop\дипломы\FsXzdykHdG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733" y="1628800"/>
            <a:ext cx="8734747" cy="5005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810" y="332656"/>
            <a:ext cx="4947662" cy="626469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акции :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добра»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Верхотурье, 2018 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Тюмень,  2019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г.,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ветерану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 защиту Ели»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Вырученные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продажи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деньги перечислены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фонд помощи детям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детских домах, а к Дню победы ветераны получили подарки сделанные своими руками.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преддверии  Нового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ученики  объединения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раздавали жителям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города листовки  с призывом не рубить 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«Зеленую красавицу»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D:\ФОТОГРАФИИ ВИДЕО\СОБЫТИЯ\АКЦИЯ ПОДАРОК ВЕТЕРАНАМ 2013\P11101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875" y="188640"/>
            <a:ext cx="367293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6567"/>
            <a:ext cx="4235526" cy="3170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2" y="2132856"/>
            <a:ext cx="4352016" cy="1656184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352016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06" y="4001616"/>
            <a:ext cx="6249055" cy="270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Светлана\Desktop\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330179" cy="333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6984776" cy="185821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ОБЪЕДИНЕНИЯ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68052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коллектива;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выставочная деятельность: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городские выставки;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выставки;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всероссийские выставки;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международные выставки;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года;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вернисаж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732" y="2571191"/>
            <a:ext cx="4320228" cy="324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1872207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Наш Вернисаж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/>
            </a:r>
            <a:b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sz="5300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за учебный год</a:t>
            </a:r>
            <a:endParaRPr lang="ru-RU" sz="5300" dirty="0">
              <a:solidFill>
                <a:schemeClr val="accent2">
                  <a:lumMod val="50000"/>
                </a:schemeClr>
              </a:solidFill>
              <a:latin typeface="Adventure" panose="02000503020000020003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8064896" cy="417646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«МАСТЕР ЗОЛОТЫЕ РУКИ»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«МАСТЕР»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«ДЕБЮТ ГОДА»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союзы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40000">
              <a:srgbClr val="F0EBD5"/>
            </a:gs>
            <a:gs pos="98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8737103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культурное взаимодействие,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фактор профессионального роста педагога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07" y="3645024"/>
            <a:ext cx="4560708" cy="3040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1" y="1506278"/>
            <a:ext cx="4029473" cy="30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9168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Пекин (КИТАЙ)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Вена (АВСТРИЯ)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40000">
              <a:srgbClr val="F0EBD5"/>
            </a:gs>
            <a:gs pos="98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864" y="274638"/>
            <a:ext cx="5267614" cy="236227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образовательная школа г. Пекин (КИТАЙ)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Вольдорфская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школа,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Вена (АВСТРИЯ)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Гимназия «Самоцветы»,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Вена (АВСТРИЯ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3266529" cy="435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864" y="2780927"/>
            <a:ext cx="5267615" cy="39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6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4474840" cy="1728192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"Лицей 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Надежда, г. Москва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63 -  самая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г. Тюмень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020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6815403" cy="383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61" y="127648"/>
            <a:ext cx="6678220" cy="890636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педагогическую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1568" y="908720"/>
            <a:ext cx="6882920" cy="2307483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заочного этапа конкурса на соискание премий Губернатора Свердловской области педагогическим работникам в 2017 году,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Екатеринбург, 2017 г.;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конкурса образовательных проектов в области декоративно – прикладного творчества «Открывая двери Уральских кладовых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Екатеринбург, 2019 г.,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 конкурса  образовательных проектов в области декоративно – прикладного творчества в рамках форума "Творчество, которое объединяет",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СВЕТА\ЗАГРУЗКИ\награды\2019 - 2020\награды педагога\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600" y="4427345"/>
            <a:ext cx="1260000" cy="179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СВЕТА\ЗАГРУЗКИ\награды\2019 - 2020\награды педагога\12901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5" y="127647"/>
            <a:ext cx="1260000" cy="17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СВЕТА\ЗАГРУЗКИ\награды\2018 - 2019\Награды педагога\Иванищева С.Е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7500">
            <a:off x="831152" y="311779"/>
            <a:ext cx="1260000" cy="17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СВЕТА\ЗАГРУЗКИ\награды\2017 - 2018\награды педагога\001 (4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02" y="2204864"/>
            <a:ext cx="1260000" cy="177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СВЕТА\ФОТОГРАФИИ ВИДЕО\СОБЫТИЯ по годам\СОБЫТИЯ 2017 - 2018\Конкурс на сооискание премий Губернатора\IMG_24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278528"/>
            <a:ext cx="5224769" cy="34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ВЕТА\ЗАГРУЗКИ\награды\2019 - 2020\награды педагога\669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3045">
            <a:off x="634558" y="2434379"/>
            <a:ext cx="1260000" cy="178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СВЕТА\ЗАГРУЗКИ\награды\2017 - 2018\награды педагога\001 (2)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26706">
            <a:off x="1074774" y="3719548"/>
            <a:ext cx="2013589" cy="2863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6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https://us.123rf.com/450wm/yattaa/yattaa1603/yattaa160300047/54035678-blank-notebook-with-pencil-red-pencil-and-eraser-on-white-background-.jpg?ver=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функциональные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деятельности: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643192" cy="4281339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Times New Roman"/>
              <a:buChar char="-"/>
              <a:tabLst>
                <a:tab pos="63055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рганизация учебно -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воспитательного процесса, руководство, контроль и корректировка его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развития; </a:t>
            </a:r>
          </a:p>
          <a:p>
            <a:pPr lvl="0" algn="just">
              <a:spcAft>
                <a:spcPts val="0"/>
              </a:spcAft>
              <a:buFont typeface="Times New Roman"/>
              <a:buChar char="-"/>
              <a:tabLst>
                <a:tab pos="63055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повышение профессионального  </a:t>
            </a:r>
            <a:r>
              <a:rPr lang="ru-RU" sz="2400" dirty="0">
                <a:latin typeface="Times New Roman"/>
                <a:ea typeface="Times New Roman"/>
              </a:rPr>
              <a:t>педагогического уровня;</a:t>
            </a:r>
          </a:p>
          <a:p>
            <a:pPr lvl="0" algn="just">
              <a:spcAft>
                <a:spcPts val="0"/>
              </a:spcAft>
              <a:buFont typeface="Times New Roman"/>
              <a:buChar char="-"/>
              <a:tabLst>
                <a:tab pos="630555" algn="l"/>
                <a:tab pos="90043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совершенствование методического обеспечения </a:t>
            </a:r>
            <a:r>
              <a:rPr lang="ru-RU" sz="2400" dirty="0" smtClean="0">
                <a:latin typeface="Times New Roman"/>
                <a:ea typeface="Times New Roman"/>
              </a:rPr>
              <a:t>реализуемой дополнительной общеобразовательной программы;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Char char="-"/>
              <a:tabLst>
                <a:tab pos="630555" algn="l"/>
                <a:tab pos="90043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представление результатов деятельности педагогическому сообществу через участие в конкурсах, выставках и иных </a:t>
            </a:r>
            <a:r>
              <a:rPr lang="ru-RU" sz="2400" dirty="0">
                <a:latin typeface="Times New Roman"/>
                <a:ea typeface="Times New Roman"/>
              </a:rPr>
              <a:t>формах. </a:t>
            </a:r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2306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астер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 классы:</a:t>
            </a:r>
            <a:b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76224"/>
            <a:ext cx="4901020" cy="279679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сова по мотивам гжельской росписи», г. Вена, 2019 г.;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из бросового материала», г. Вена, 2019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собачки», г. Пекин, 2018 г.;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из бисера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паеток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г. Москва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2015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Шляпа «Весна». Конструирование из бумаги», г. Тюмень, 2019 г. </a:t>
            </a:r>
          </a:p>
        </p:txBody>
      </p:sp>
      <p:pic>
        <p:nvPicPr>
          <p:cNvPr id="8196" name="Picture 4" descr="D:\СВЕТА\ЗАГРУЗКИ\награды\2018 - 2019\Награды педагога\007 - копия (4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12776"/>
            <a:ext cx="1656000" cy="117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СВЕТА\ЗАГРУЗКИ\награды\2017 - 2018\награды педагога\IMG_1723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12" y="3907679"/>
            <a:ext cx="4212000" cy="28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СВЕТА\ЗАГРУЗКИ\награды\2017 - 2018\награды педагога\007 (2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4"/>
            <a:ext cx="1656000" cy="117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СВЕТА\ЗАГРУЗКИ\награды\2018 - 2019\Награды педагога\МК ВЕНА - Совы\19-05-04-12-17-22-035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228" y="3905672"/>
            <a:ext cx="4212000" cy="2810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СВЕТА\ЗАГРУЗКИ\награды\2018 - 2019\Награды педагога\007 - копия (3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636912"/>
            <a:ext cx="1656000" cy="117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ВЕТА\ЗАГРУЗКИ\награды\2015 - 2016\награды педагога\МК В школе Надежда\15-10-31-15-44-53-409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473945"/>
            <a:ext cx="2118946" cy="30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312900"/>
            <a:ext cx="3937015" cy="2324012"/>
          </a:xfrm>
        </p:spPr>
        <p:txBody>
          <a:bodyPr/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«Искусственная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флористика 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г. Верхотурье, 2018 г.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декоративной графики», г. Екатеринбург, 2017 г.;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листа бумаги в объемное изделие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Екатеринбург,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пингвины» моделирование из бумаги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ЦПКИО, 2019 г.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7750" y="2852936"/>
            <a:ext cx="3227839" cy="3805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12900"/>
            <a:ext cx="3120479" cy="2343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11" y="2834352"/>
            <a:ext cx="2880320" cy="383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18" y="312900"/>
            <a:ext cx="1464610" cy="207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97" y="2844686"/>
            <a:ext cx="2180608" cy="15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9136">
            <a:off x="3088087" y="4573571"/>
            <a:ext cx="1435943" cy="203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СВЕТА\ЗАГРУЗКИ\награды\2018 - 2019\Награды педагога\001 (8)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39418">
            <a:off x="4381511" y="4532698"/>
            <a:ext cx="1447470" cy="2050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412776"/>
            <a:ext cx="7056784" cy="1656184"/>
          </a:xfrm>
        </p:spPr>
        <p:txBody>
          <a:bodyPr/>
          <a:lstStyle/>
          <a:p>
            <a:pPr lvl="0" algn="l">
              <a:spcBef>
                <a:spcPct val="20000"/>
              </a:spcBef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+mn-cs"/>
              </a:rPr>
              <a:t>- Международная </a:t>
            </a:r>
            <a:r>
              <a:rPr lang="ru-RU" sz="1600" dirty="0">
                <a:latin typeface="Times New Roman"/>
                <a:ea typeface="Times New Roman"/>
                <a:cs typeface="+mn-cs"/>
              </a:rPr>
              <a:t>конференция «Педагогика сотрудничества в обучении детей художественному творчеству</a:t>
            </a:r>
            <a:r>
              <a:rPr lang="ru-RU" sz="1600" dirty="0" smtClean="0">
                <a:latin typeface="Times New Roman"/>
                <a:ea typeface="Times New Roman"/>
                <a:cs typeface="+mn-cs"/>
              </a:rPr>
              <a:t>», г. </a:t>
            </a:r>
            <a:r>
              <a:rPr lang="ru-RU" sz="1600" dirty="0">
                <a:latin typeface="Times New Roman"/>
                <a:ea typeface="Times New Roman"/>
                <a:cs typeface="+mn-cs"/>
              </a:rPr>
              <a:t>Москва 2015 </a:t>
            </a:r>
            <a:r>
              <a:rPr lang="ru-RU" sz="1600" dirty="0" smtClean="0">
                <a:latin typeface="Times New Roman"/>
                <a:ea typeface="Times New Roman"/>
                <a:cs typeface="+mn-cs"/>
              </a:rPr>
              <a:t>г.;</a:t>
            </a:r>
            <a:r>
              <a:rPr lang="ru-RU" sz="1400" dirty="0">
                <a:latin typeface="Times New Roman"/>
                <a:ea typeface="Times New Roman"/>
                <a:cs typeface="+mn-cs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+mn-cs"/>
              </a:rPr>
              <a:t>   </a:t>
            </a:r>
            <a:br>
              <a:rPr lang="ru-RU" sz="1400" dirty="0" smtClean="0">
                <a:latin typeface="Times New Roman"/>
                <a:ea typeface="Times New Roman"/>
                <a:cs typeface="+mn-cs"/>
              </a:rPr>
            </a:br>
            <a:r>
              <a:rPr lang="ru-RU" sz="1400" dirty="0" smtClean="0">
                <a:latin typeface="Times New Roman"/>
                <a:ea typeface="Times New Roman"/>
                <a:cs typeface="+mn-cs"/>
              </a:rPr>
              <a:t>- </a:t>
            </a:r>
            <a:r>
              <a:rPr lang="ru-RU" sz="1600" dirty="0" smtClean="0">
                <a:latin typeface="Times New Roman"/>
                <a:ea typeface="Times New Roman"/>
                <a:cs typeface="+mn-cs"/>
              </a:rPr>
              <a:t>Областной </a:t>
            </a:r>
            <a:r>
              <a:rPr lang="ru-RU" sz="1600" dirty="0">
                <a:latin typeface="Times New Roman"/>
                <a:ea typeface="Times New Roman"/>
                <a:cs typeface="+mn-cs"/>
              </a:rPr>
              <a:t>семинар «</a:t>
            </a:r>
            <a:r>
              <a:rPr lang="ru-RU" sz="1600" dirty="0" err="1" smtClean="0">
                <a:latin typeface="Times New Roman"/>
                <a:ea typeface="Times New Roman"/>
                <a:cs typeface="+mn-cs"/>
              </a:rPr>
              <a:t>Программно</a:t>
            </a:r>
            <a:r>
              <a:rPr lang="ru-RU" sz="1600" dirty="0" smtClean="0">
                <a:latin typeface="Times New Roman"/>
                <a:ea typeface="Times New Roman"/>
                <a:cs typeface="+mn-cs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+mn-cs"/>
              </a:rPr>
              <a:t>- методическое обеспечение деятельности педагога дополнительного образования», </a:t>
            </a:r>
            <a:r>
              <a:rPr lang="ru-RU" sz="1600" dirty="0" smtClean="0">
                <a:latin typeface="Times New Roman"/>
                <a:ea typeface="Times New Roman"/>
                <a:cs typeface="+mn-cs"/>
              </a:rPr>
              <a:t>г. </a:t>
            </a:r>
            <a:r>
              <a:rPr lang="ru-RU" sz="1600" dirty="0">
                <a:latin typeface="Times New Roman"/>
                <a:ea typeface="Times New Roman"/>
                <a:cs typeface="+mn-cs"/>
              </a:rPr>
              <a:t>Екатеринбург, ГАОУ  ДО СО «Дворец молодежи», </a:t>
            </a:r>
            <a:r>
              <a:rPr lang="ru-RU" sz="1600" dirty="0" smtClean="0">
                <a:latin typeface="Times New Roman"/>
                <a:ea typeface="Times New Roman"/>
                <a:cs typeface="+mn-cs"/>
              </a:rPr>
              <a:t>2015 г</a:t>
            </a:r>
            <a:r>
              <a:rPr lang="ru-RU" sz="1600" dirty="0">
                <a:latin typeface="Times New Roman"/>
                <a:ea typeface="Times New Roman"/>
                <a:cs typeface="+mn-cs"/>
              </a:rPr>
              <a:t>.; </a:t>
            </a:r>
            <a:r>
              <a:rPr lang="ru-RU" sz="1400" dirty="0">
                <a:latin typeface="Times New Roman"/>
                <a:ea typeface="Times New Roman"/>
                <a:cs typeface="+mn-cs"/>
              </a:rPr>
              <a:t/>
            </a:r>
            <a:br>
              <a:rPr lang="ru-RU" sz="1400" dirty="0">
                <a:latin typeface="Times New Roman"/>
                <a:ea typeface="Times New Roman"/>
                <a:cs typeface="+mn-cs"/>
              </a:rPr>
            </a:br>
            <a:r>
              <a:rPr lang="ru-RU" sz="1400" dirty="0" smtClean="0">
                <a:latin typeface="Times New Roman"/>
                <a:ea typeface="Times New Roman"/>
                <a:cs typeface="+mn-cs"/>
              </a:rPr>
              <a:t>- </a:t>
            </a:r>
            <a:r>
              <a:rPr lang="ru-RU" sz="1600" dirty="0" smtClean="0">
                <a:latin typeface="Times New Roman"/>
                <a:ea typeface="Times New Roman"/>
                <a:cs typeface="+mn-cs"/>
              </a:rPr>
              <a:t>Областном  </a:t>
            </a:r>
            <a:r>
              <a:rPr lang="ru-RU" sz="1600" dirty="0">
                <a:latin typeface="Times New Roman"/>
                <a:ea typeface="Times New Roman"/>
                <a:cs typeface="+mn-cs"/>
              </a:rPr>
              <a:t>семинар -  практикум со Всероссийским участием «Творчество которое объединяет» г. Верхотурье, 2018 г.;</a:t>
            </a:r>
            <a:r>
              <a:rPr lang="ru-RU" sz="1400" dirty="0">
                <a:latin typeface="Times New Roman"/>
                <a:ea typeface="Times New Roman"/>
                <a:cs typeface="+mn-cs"/>
              </a:rPr>
              <a:t/>
            </a:r>
            <a:br>
              <a:rPr lang="ru-RU" sz="1400" dirty="0"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788024" y="2924944"/>
            <a:ext cx="4176464" cy="360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+mj-cs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+mj-cs"/>
              </a:rPr>
              <a:t>Международная конференция «Международное культурное взаимодействие как фактор профессионального роста педагога»,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  <a:cs typeface="+mj-cs"/>
              </a:rPr>
              <a:t>г. Пекин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+mj-cs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  <a:cs typeface="+mj-cs"/>
              </a:rPr>
              <a:t>2018 г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+mj-cs"/>
              </a:rPr>
              <a:t>.;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Семинар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в рамках Международного образовательного фестиваля «Счастливые люди – счастливый мир»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. Тюмень, 2019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г.</a:t>
            </a: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Международная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конференция «Международное культурное взаимодействие как фактор профессионального роста педагога.  Особенности системы образования Австрии»,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г. Вена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2019 г.;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4" name="Picture 3" descr="C:\Users\Светлана\Desktop\ФОТО 2017-2018\18-05-04-06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514208" cy="30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ВЕТА\ЗАГРУЗКИ\награды\2015 - 2016\награды педагога\17_диплом_Иванищева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3797"/>
            <a:ext cx="152702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6616" y="260649"/>
            <a:ext cx="559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и семинары: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СВЕТА\ЗАГРУЗКИ\награды\2017 - 2018\награды педагога\свидетельство для заполнэен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520000" cy="178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87824" y="188641"/>
            <a:ext cx="5904656" cy="1152127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Доклады: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87824" y="1772816"/>
            <a:ext cx="5904656" cy="446449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12911"/>
                </a:solidFill>
                <a:latin typeface="Times New Roman"/>
                <a:ea typeface="Times New Roman"/>
              </a:rPr>
              <a:t>«Проектирование образовательного процесса средствами декоративно-прикладного творчества», </a:t>
            </a:r>
            <a:r>
              <a:rPr lang="ru-RU" sz="2000" dirty="0" smtClean="0">
                <a:solidFill>
                  <a:srgbClr val="212911"/>
                </a:solidFill>
                <a:latin typeface="Times New Roman"/>
                <a:ea typeface="Times New Roman"/>
              </a:rPr>
              <a:t>г. Пекин</a:t>
            </a:r>
            <a:r>
              <a:rPr lang="ru-RU" sz="2000" dirty="0">
                <a:solidFill>
                  <a:srgbClr val="212911"/>
                </a:solidFill>
                <a:latin typeface="Times New Roman"/>
                <a:ea typeface="Times New Roman"/>
              </a:rPr>
              <a:t>, 2018 г.; </a:t>
            </a:r>
            <a:endParaRPr lang="ru-RU" sz="2000" dirty="0" smtClean="0">
              <a:solidFill>
                <a:srgbClr val="212911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12911"/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rgbClr val="212911"/>
                </a:solidFill>
                <a:latin typeface="Times New Roman"/>
                <a:ea typeface="Times New Roman"/>
              </a:rPr>
              <a:t>Методы развития у дошкольников и младших школьников эмоционально ценностного восприятия произведений сказочного жанра средствами декоративно-прикладного искусства», </a:t>
            </a:r>
            <a:r>
              <a:rPr lang="ru-RU" sz="2000" dirty="0" smtClean="0">
                <a:solidFill>
                  <a:srgbClr val="212911"/>
                </a:solidFill>
                <a:latin typeface="Times New Roman"/>
                <a:ea typeface="Times New Roman"/>
              </a:rPr>
              <a:t>г. Вена</a:t>
            </a:r>
            <a:r>
              <a:rPr lang="ru-RU" sz="2000" dirty="0">
                <a:solidFill>
                  <a:srgbClr val="212911"/>
                </a:solidFill>
                <a:latin typeface="Times New Roman"/>
                <a:ea typeface="Times New Roman"/>
              </a:rPr>
              <a:t>, 2019 г</a:t>
            </a:r>
            <a:r>
              <a:rPr lang="ru-RU" sz="2000" dirty="0" smtClean="0">
                <a:solidFill>
                  <a:srgbClr val="212911"/>
                </a:solidFill>
                <a:latin typeface="Times New Roman"/>
                <a:ea typeface="Times New Roman"/>
              </a:rPr>
              <a:t>.;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12911"/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rgbClr val="212911"/>
                </a:solidFill>
                <a:latin typeface="Times New Roman"/>
                <a:ea typeface="Times New Roman"/>
              </a:rPr>
              <a:t>Сказка в творчестве детей и подростков», </a:t>
            </a:r>
            <a:endParaRPr lang="ru-RU" sz="2000" dirty="0" smtClean="0">
              <a:solidFill>
                <a:srgbClr val="21291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2000" dirty="0">
                <a:solidFill>
                  <a:srgbClr val="21291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212911"/>
                </a:solidFill>
                <a:latin typeface="Times New Roman"/>
                <a:ea typeface="Times New Roman"/>
              </a:rPr>
              <a:t>    г</a:t>
            </a:r>
            <a:r>
              <a:rPr lang="ru-RU" sz="2000" dirty="0">
                <a:solidFill>
                  <a:srgbClr val="212911"/>
                </a:solidFill>
                <a:latin typeface="Times New Roman"/>
                <a:ea typeface="Times New Roman"/>
              </a:rPr>
              <a:t>. Верхотурье, 2018 г. </a:t>
            </a:r>
            <a:endParaRPr lang="ru-RU" sz="2000" dirty="0">
              <a:solidFill>
                <a:srgbClr val="212911"/>
              </a:solidFill>
            </a:endParaRPr>
          </a:p>
        </p:txBody>
      </p:sp>
      <p:pic>
        <p:nvPicPr>
          <p:cNvPr id="10242" name="Picture 2" descr="D:\СВЕТА\ЗАГРУЗКИ\награды\2018 - 2019\Награды педагога\0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221" y="4725144"/>
            <a:ext cx="2520000" cy="178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СВЕТА\ЗАГРУЗКИ\награды\2017 - 2018\награды педагога\0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538428"/>
            <a:ext cx="2520000" cy="176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35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832648" cy="72008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Публикации: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6120679" cy="5752864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дополнительная общеобразовательная </a:t>
            </a:r>
            <a:r>
              <a:rPr lang="ru-RU" sz="1600" dirty="0">
                <a:latin typeface="Times New Roman"/>
                <a:ea typeface="Times New Roman"/>
              </a:rPr>
              <a:t>(</a:t>
            </a:r>
            <a:r>
              <a:rPr lang="ru-RU" sz="1600" dirty="0" smtClean="0">
                <a:latin typeface="Times New Roman"/>
                <a:ea typeface="Times New Roman"/>
              </a:rPr>
              <a:t>общеразвивающая) программа </a:t>
            </a:r>
            <a:r>
              <a:rPr lang="ru-RU" sz="1600" dirty="0">
                <a:latin typeface="Times New Roman"/>
                <a:ea typeface="Times New Roman"/>
              </a:rPr>
              <a:t>«Фантазия и умелые руки» на  общероссийском научном форуме электронных научных конференций Российской Академии Естествознания, </a:t>
            </a:r>
            <a:r>
              <a:rPr lang="ru-RU" sz="1600" dirty="0">
                <a:latin typeface="Times New Roman"/>
                <a:ea typeface="Times New Roman"/>
                <a:hlinkClick r:id="rId2"/>
              </a:rPr>
              <a:t>http://econf.rae.ru/article</a:t>
            </a:r>
            <a:r>
              <a:rPr lang="ru-RU" sz="1600" dirty="0" smtClean="0">
                <a:latin typeface="Times New Roman"/>
                <a:ea typeface="Times New Roman"/>
                <a:hlinkClick r:id="rId2"/>
              </a:rPr>
              <a:t>/</a:t>
            </a:r>
            <a:r>
              <a:rPr lang="ru-RU" sz="1600" dirty="0" smtClean="0">
                <a:latin typeface="Times New Roman"/>
                <a:ea typeface="Times New Roman"/>
              </a:rPr>
              <a:t> 10944 г. </a:t>
            </a:r>
            <a:r>
              <a:rPr lang="ru-RU" sz="1600" dirty="0">
                <a:latin typeface="Times New Roman"/>
                <a:ea typeface="Times New Roman"/>
              </a:rPr>
              <a:t>Москва </a:t>
            </a:r>
            <a:r>
              <a:rPr lang="ru-RU" sz="1600" dirty="0" smtClean="0">
                <a:latin typeface="Times New Roman"/>
                <a:ea typeface="Times New Roman"/>
              </a:rPr>
              <a:t>2017 г.; 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методические разработки: </a:t>
            </a:r>
            <a:r>
              <a:rPr lang="ru-RU" sz="1600" dirty="0">
                <a:latin typeface="Times New Roman"/>
                <a:ea typeface="Times New Roman"/>
              </a:rPr>
              <a:t>«Оценочный инструментарий на основе наблюдений при выполнении задания», «Оценочный инструментарий на основе анализа продуктов деятельности», «Оценочный инструментарий на основе выставки»  «Портал образования», </a:t>
            </a:r>
            <a:r>
              <a:rPr lang="ru-RU" sz="1600" dirty="0" smtClean="0">
                <a:latin typeface="Times New Roman"/>
                <a:ea typeface="Times New Roman"/>
              </a:rPr>
              <a:t>2019 г</a:t>
            </a:r>
            <a:r>
              <a:rPr lang="ru-RU" sz="1600" dirty="0">
                <a:latin typeface="Times New Roman"/>
                <a:ea typeface="Times New Roman"/>
              </a:rPr>
              <a:t>. 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https://portalobrazovaniya.ru</a:t>
            </a:r>
            <a:r>
              <a:rPr lang="ru-RU" sz="1600" dirty="0">
                <a:latin typeface="Times New Roman"/>
                <a:ea typeface="Times New Roman"/>
              </a:rPr>
              <a:t>; 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конспекты</a:t>
            </a:r>
            <a:r>
              <a:rPr lang="ru-RU" sz="1600" dirty="0">
                <a:latin typeface="Times New Roman"/>
                <a:ea typeface="Times New Roman"/>
              </a:rPr>
              <a:t>, разработки  и самоанализ  занятий «Загадочный квадрат</a:t>
            </a:r>
            <a:r>
              <a:rPr lang="ru-RU" sz="1600" dirty="0" smtClean="0">
                <a:latin typeface="Times New Roman"/>
                <a:ea typeface="Times New Roman"/>
              </a:rPr>
              <a:t>» 2016 г</a:t>
            </a:r>
            <a:r>
              <a:rPr lang="ru-RU" sz="1600" dirty="0">
                <a:latin typeface="Times New Roman"/>
                <a:ea typeface="Times New Roman"/>
              </a:rPr>
              <a:t>., «Декоративная графика» </a:t>
            </a:r>
            <a:r>
              <a:rPr lang="ru-RU" sz="1600" dirty="0" smtClean="0">
                <a:latin typeface="Times New Roman"/>
                <a:ea typeface="Times New Roman"/>
              </a:rPr>
              <a:t>2018 г. </a:t>
            </a:r>
            <a:r>
              <a:rPr lang="en-US" sz="1600" dirty="0" smtClean="0">
                <a:latin typeface="Times New Roman"/>
                <a:ea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</a:rPr>
              <a:t>http://ped-kopilka.ru, http://</a:t>
            </a:r>
            <a:r>
              <a:rPr lang="ru-RU" sz="1600" dirty="0" err="1">
                <a:latin typeface="Times New Roman"/>
                <a:ea typeface="Times New Roman"/>
              </a:rPr>
              <a:t>мирдостижений.рф</a:t>
            </a:r>
            <a:r>
              <a:rPr lang="ru-RU" sz="1600" dirty="0">
                <a:latin typeface="Times New Roman"/>
                <a:ea typeface="Times New Roman"/>
              </a:rPr>
              <a:t>, </a:t>
            </a:r>
            <a:r>
              <a:rPr lang="ru-RU" sz="1600" dirty="0" smtClean="0">
                <a:latin typeface="Times New Roman"/>
                <a:ea typeface="Times New Roman"/>
              </a:rPr>
              <a:t>   </a:t>
            </a:r>
            <a:r>
              <a:rPr lang="en-US" sz="1600" dirty="0" smtClean="0">
                <a:latin typeface="Times New Roman"/>
                <a:ea typeface="Times New Roman"/>
              </a:rPr>
              <a:t>https</a:t>
            </a:r>
            <a:r>
              <a:rPr lang="en-US" sz="1600" dirty="0">
                <a:latin typeface="Times New Roman"/>
                <a:ea typeface="Times New Roman"/>
              </a:rPr>
              <a:t>://portalobrazovaniya.ru; 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более </a:t>
            </a:r>
            <a:r>
              <a:rPr lang="ru-RU" sz="1600" dirty="0">
                <a:latin typeface="Times New Roman"/>
                <a:ea typeface="Times New Roman"/>
              </a:rPr>
              <a:t>20 мастер классов  на интернет ресурсах http://ped-kopilka.ru, </a:t>
            </a:r>
            <a:r>
              <a:rPr lang="ru-RU" sz="1600" dirty="0" smtClean="0">
                <a:latin typeface="Times New Roman"/>
                <a:ea typeface="Times New Roman"/>
              </a:rPr>
              <a:t>http</a:t>
            </a:r>
            <a:r>
              <a:rPr lang="ru-RU" sz="1600" dirty="0">
                <a:latin typeface="Times New Roman"/>
                <a:ea typeface="Times New Roman"/>
              </a:rPr>
              <a:t>://мирдостижений.рф, 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https://portalobrazovaniya.ru</a:t>
            </a:r>
            <a:r>
              <a:rPr lang="ru-RU" sz="1600" dirty="0">
                <a:latin typeface="Times New Roman"/>
                <a:ea typeface="Times New Roman"/>
              </a:rPr>
              <a:t>;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статьи </a:t>
            </a:r>
            <a:r>
              <a:rPr lang="ru-RU" sz="1600" dirty="0">
                <a:latin typeface="Times New Roman"/>
                <a:ea typeface="Times New Roman"/>
              </a:rPr>
              <a:t>«Связь поколений»  </a:t>
            </a:r>
            <a:r>
              <a:rPr lang="ru-RU" sz="1600" dirty="0" smtClean="0">
                <a:latin typeface="Times New Roman"/>
                <a:ea typeface="Times New Roman"/>
              </a:rPr>
              <a:t> http</a:t>
            </a:r>
            <a:r>
              <a:rPr lang="ru-RU" sz="1600" dirty="0">
                <a:latin typeface="Times New Roman"/>
                <a:ea typeface="Times New Roman"/>
              </a:rPr>
              <a:t>://edu-time.ru/pub/101797, 2018г., «Мое призвание – педагог»»  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http://novoedrevo.ru</a:t>
            </a:r>
            <a:r>
              <a:rPr lang="ru-RU" sz="1600" dirty="0">
                <a:latin typeface="Times New Roman"/>
                <a:ea typeface="Times New Roman"/>
              </a:rPr>
              <a:t>;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презентация </a:t>
            </a:r>
            <a:r>
              <a:rPr lang="ru-RU" sz="1600" dirty="0">
                <a:latin typeface="Times New Roman"/>
                <a:ea typeface="Times New Roman"/>
              </a:rPr>
              <a:t>«Индивидуализация творческих возможностей учащихся 5-14лет средствами декоративно-прикладного искусства» </a:t>
            </a:r>
            <a:r>
              <a:rPr lang="ru-RU" sz="1600" dirty="0" smtClean="0">
                <a:latin typeface="Times New Roman"/>
                <a:ea typeface="Times New Roman"/>
              </a:rPr>
              <a:t>  https</a:t>
            </a:r>
            <a:r>
              <a:rPr lang="ru-RU" sz="1600" dirty="0">
                <a:latin typeface="Times New Roman"/>
                <a:ea typeface="Times New Roman"/>
              </a:rPr>
              <a:t>://portalobrazovaniya.ru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ru-RU" sz="1400" dirty="0"/>
          </a:p>
        </p:txBody>
      </p:sp>
      <p:pic>
        <p:nvPicPr>
          <p:cNvPr id="5122" name="Picture 2" descr="D:\СВЕТА\ЗАГРУЗКИ\награды\2019 - 2020\награды педагога\121006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475" y="4869160"/>
            <a:ext cx="1260000" cy="17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ВЕТА\ЗАГРУЗКИ\награды\2019 - 2020\награды педагога\svd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780928"/>
            <a:ext cx="1260000" cy="17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СВЕТА\ЗАГРУЗКИ\награды\2018 - 2019\Награды педагога\doc-1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58" y="4869160"/>
            <a:ext cx="1260000" cy="17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СВЕТА\ЗАГРУЗКИ\награды\2018 - 2019\Награды педагога\ivanishteva-svetlana-evgenyevna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58" y="692272"/>
            <a:ext cx="1260000" cy="178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СВЕТА\ЗАГРУЗКИ\награды\2017 - 2018\награды педагога\ivanishteva-svetlana-evgenyevna7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750" y="692696"/>
            <a:ext cx="1260000" cy="178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СВЕТА\ЗАГРУЗКИ\награды\2017 - 2018\награды педагога\1094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58" y="2780141"/>
            <a:ext cx="1260000" cy="17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68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266048" cy="940966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эксперта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6058136" cy="4734112"/>
          </a:xfrm>
        </p:spPr>
        <p:txBody>
          <a:bodyPr/>
          <a:lstStyle/>
          <a:p>
            <a:r>
              <a:rPr lang="ru-RU" sz="1600" dirty="0" smtClean="0">
                <a:latin typeface="Times New Roman"/>
                <a:ea typeface="Times New Roman"/>
              </a:rPr>
              <a:t>городские фестивали - конкурсы </a:t>
            </a:r>
            <a:r>
              <a:rPr lang="ru-RU" sz="1600" dirty="0">
                <a:latin typeface="Times New Roman"/>
                <a:ea typeface="Times New Roman"/>
              </a:rPr>
              <a:t>«Хочу все знать», 2016 г., «Калейдоскоп творчества», 2016-2020 гг., «Мы все можем», 2017 г., «Красота в подарок маме», 2018 г., «Мои первые открытия», 2019 г., «</a:t>
            </a:r>
            <a:r>
              <a:rPr lang="ru-RU" sz="1600" dirty="0" smtClean="0">
                <a:latin typeface="Times New Roman"/>
                <a:ea typeface="Times New Roman"/>
              </a:rPr>
              <a:t>Творческие проекты», </a:t>
            </a:r>
            <a:r>
              <a:rPr lang="ru-RU" sz="1600" dirty="0">
                <a:latin typeface="Times New Roman"/>
                <a:ea typeface="Times New Roman"/>
              </a:rPr>
              <a:t>2019 г</a:t>
            </a:r>
            <a:r>
              <a:rPr lang="ru-RU" sz="1600" dirty="0" smtClean="0">
                <a:latin typeface="Times New Roman"/>
                <a:ea typeface="Times New Roman"/>
              </a:rPr>
              <a:t>.,</a:t>
            </a:r>
          </a:p>
          <a:p>
            <a:r>
              <a:rPr lang="ru-RU" sz="1600" dirty="0" smtClean="0">
                <a:latin typeface="Times New Roman"/>
                <a:ea typeface="Times New Roman"/>
              </a:rPr>
              <a:t>городской этап Всероссийского конкурса  «Спорт </a:t>
            </a:r>
            <a:r>
              <a:rPr lang="ru-RU" sz="1600" dirty="0">
                <a:latin typeface="Times New Roman"/>
                <a:ea typeface="Times New Roman"/>
              </a:rPr>
              <a:t>глазами детей», 2019 г.; </a:t>
            </a:r>
            <a:endParaRPr lang="ru-RU" sz="1600" dirty="0" smtClean="0">
              <a:latin typeface="Times New Roman"/>
              <a:ea typeface="Times New Roman"/>
            </a:endParaRPr>
          </a:p>
          <a:p>
            <a:r>
              <a:rPr lang="ru-RU" sz="1600" dirty="0" smtClean="0">
                <a:latin typeface="Times New Roman"/>
                <a:ea typeface="Times New Roman"/>
              </a:rPr>
              <a:t>городской этап Всероссийского фестиваля </a:t>
            </a:r>
            <a:r>
              <a:rPr lang="ru-RU" sz="1600" dirty="0">
                <a:latin typeface="Times New Roman"/>
                <a:ea typeface="Times New Roman"/>
              </a:rPr>
              <a:t>изобразительного творчества «АРТ атом CITY», 2019 г., </a:t>
            </a:r>
            <a:endParaRPr lang="ru-RU" sz="1600" dirty="0" smtClean="0">
              <a:latin typeface="Times New Roman"/>
              <a:ea typeface="Times New Roman"/>
            </a:endParaRPr>
          </a:p>
          <a:p>
            <a:r>
              <a:rPr lang="ru-RU" sz="1600" dirty="0" smtClean="0">
                <a:latin typeface="Times New Roman"/>
                <a:ea typeface="Times New Roman"/>
              </a:rPr>
              <a:t>более </a:t>
            </a:r>
            <a:r>
              <a:rPr lang="ru-RU" sz="1600" dirty="0">
                <a:latin typeface="Times New Roman"/>
                <a:ea typeface="Times New Roman"/>
              </a:rPr>
              <a:t>10 всероссийских и международных интернет конкурсов. </a:t>
            </a:r>
            <a:endParaRPr lang="ru-RU" sz="1600" dirty="0" smtClean="0">
              <a:latin typeface="Times New Roman"/>
              <a:ea typeface="Times New Roman"/>
            </a:endParaRPr>
          </a:p>
          <a:p>
            <a:r>
              <a:rPr lang="ru-RU" sz="1600" dirty="0">
                <a:latin typeface="Times New Roman"/>
                <a:ea typeface="Times New Roman"/>
              </a:rPr>
              <a:t>я</a:t>
            </a:r>
            <a:r>
              <a:rPr lang="ru-RU" sz="1600" dirty="0" smtClean="0">
                <a:latin typeface="Times New Roman"/>
                <a:ea typeface="Times New Roman"/>
              </a:rPr>
              <a:t>вляюсь </a:t>
            </a:r>
            <a:r>
              <a:rPr lang="ru-RU" sz="1600" dirty="0">
                <a:latin typeface="Times New Roman"/>
                <a:ea typeface="Times New Roman"/>
              </a:rPr>
              <a:t>членом оргкомитета и жюри международных конкурсов по профилю деятельности, модератором дидактического сайта «Страна Мастеров», </a:t>
            </a:r>
            <a:r>
              <a:rPr lang="ru-RU" sz="1600" dirty="0" smtClean="0">
                <a:latin typeface="Times New Roman"/>
                <a:ea typeface="Times New Roman"/>
              </a:rPr>
              <a:t>stranamasterov.ru </a:t>
            </a:r>
            <a:r>
              <a:rPr lang="ru-RU" sz="1600" dirty="0">
                <a:latin typeface="Times New Roman"/>
                <a:ea typeface="Times New Roman"/>
              </a:rPr>
              <a:t>(2017-2020 гг.).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СВЕТА\ЗАГРУЗКИ\награды\2019 - 2020\награды педагога\doc-1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800" y="4797152"/>
            <a:ext cx="1260000" cy="17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СВЕТА\ЗАГРУЗКИ\награды\2019 - 2020\награды педагога\doc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800" y="2564904"/>
            <a:ext cx="1260000" cy="1781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СВЕТА\ЗАГРУЗКИ\награды\2019 - 2020\награды педагога\sertifikat_-_ivanishcheva_svetlana_evgenev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85" y="321990"/>
            <a:ext cx="1260000" cy="1775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СВЕТА\ЗАГРУЗКИ\награды\2018 - 2019\Награды педагога\001 (6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916832"/>
            <a:ext cx="1260000" cy="178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СВЕТА\ЗАГРУЗКИ\награды\2018 - 2019\Награды педагога\doc (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89042"/>
            <a:ext cx="1260000" cy="177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СВЕТА\ЗАГРУЗКИ\награды\2018 - 2019\Награды педагога\doc (4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67" y="4862845"/>
            <a:ext cx="1260000" cy="17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СВЕТА\ЗАГРУЗКИ\награды\2017 - 2018\награды педагога\spravka_s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60240" cy="1543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3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4624"/>
            <a:ext cx="6624736" cy="1373014"/>
          </a:xfrm>
        </p:spPr>
        <p:txBody>
          <a:bodyPr/>
          <a:lstStyle/>
          <a:p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980728"/>
            <a:ext cx="6552728" cy="5616624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ОП </a:t>
            </a:r>
            <a:r>
              <a:rPr lang="ru-RU" sz="1600" dirty="0">
                <a:latin typeface="Times New Roman"/>
                <a:ea typeface="Times New Roman"/>
              </a:rPr>
              <a:t>«Развитие творческих способностей детей средствами предметов «Технология» и «Изобразительное искусство», 72 часа, ГАОУ ДПО «Центр педагогического мастерства», г. Москва, 2017 г</a:t>
            </a:r>
            <a:r>
              <a:rPr lang="ru-RU" sz="1600" dirty="0" smtClean="0">
                <a:latin typeface="Times New Roman"/>
                <a:ea typeface="Times New Roman"/>
              </a:rPr>
              <a:t>.;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 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ППП </a:t>
            </a:r>
            <a:r>
              <a:rPr lang="ru-RU" sz="1600" dirty="0">
                <a:latin typeface="Times New Roman"/>
                <a:ea typeface="Times New Roman"/>
              </a:rPr>
              <a:t>«Педагогика дополнительного образования», 250 час, ЧОУ ДПО «Национальный центр деловых и образовательных проектов», г. Екатеринбург, 2017 г</a:t>
            </a:r>
            <a:r>
              <a:rPr lang="ru-RU" sz="1600" dirty="0" smtClean="0">
                <a:latin typeface="Times New Roman"/>
                <a:ea typeface="Times New Roman"/>
              </a:rPr>
              <a:t>.;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ОП </a:t>
            </a:r>
            <a:r>
              <a:rPr lang="ru-RU" sz="1600" dirty="0">
                <a:latin typeface="Times New Roman"/>
                <a:ea typeface="Times New Roman"/>
              </a:rPr>
              <a:t>«Инновационный подход к реализации </a:t>
            </a:r>
            <a:r>
              <a:rPr lang="ru-RU" sz="1600" dirty="0" err="1">
                <a:latin typeface="Times New Roman"/>
                <a:ea typeface="Times New Roman"/>
              </a:rPr>
              <a:t>процессуальности</a:t>
            </a:r>
            <a:r>
              <a:rPr lang="ru-RU" sz="1600" dirty="0">
                <a:latin typeface="Times New Roman"/>
                <a:ea typeface="Times New Roman"/>
              </a:rPr>
              <a:t> в образовании через прикладную творческую деятельность», 72 часа, ГАОУ ДПО «Центр педагогического мастерства», г. Москва, 2019 г.;	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ОП </a:t>
            </a:r>
            <a:r>
              <a:rPr lang="ru-RU" sz="1600" dirty="0">
                <a:latin typeface="Times New Roman"/>
                <a:ea typeface="Times New Roman"/>
              </a:rPr>
              <a:t>«Использование декоративно – прикладного искусства в работе с детьми дошкольного возраста», 36 часов, ООО «Центр повышения квалификации и переподготовки «Луч знаний», </a:t>
            </a:r>
            <a:r>
              <a:rPr lang="ru-RU" sz="1600" dirty="0" smtClean="0">
                <a:latin typeface="Times New Roman"/>
                <a:ea typeface="Times New Roman"/>
              </a:rPr>
              <a:t>              г</a:t>
            </a:r>
            <a:r>
              <a:rPr lang="ru-RU" sz="1600" dirty="0">
                <a:latin typeface="Times New Roman"/>
                <a:ea typeface="Times New Roman"/>
              </a:rPr>
              <a:t>. Красноярск, 2020 г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6 семинаров, 20 интернет курсов, 27 онлайн конференций и </a:t>
            </a:r>
            <a:r>
              <a:rPr lang="ru-RU" sz="1600" dirty="0" err="1" smtClean="0">
                <a:latin typeface="Times New Roman"/>
                <a:ea typeface="Times New Roman"/>
              </a:rPr>
              <a:t>вебинаров</a:t>
            </a:r>
            <a:r>
              <a:rPr lang="ru-RU" sz="1600" dirty="0" smtClean="0">
                <a:latin typeface="Times New Roman"/>
                <a:ea typeface="Times New Roman"/>
              </a:rPr>
              <a:t> по  педагогике, психологии, методике и декоративно – прикладному искусству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sz="1600" dirty="0"/>
          </a:p>
        </p:txBody>
      </p:sp>
      <p:pic>
        <p:nvPicPr>
          <p:cNvPr id="6146" name="Picture 2" descr="D:\СВЕТА\ЗАГРУЗКИ\награды\2019 - 2020\награды педагога\ce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21" y="1772816"/>
            <a:ext cx="2160000" cy="152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СВЕТА\ЗАГРУЗКИ\награды\2018 - 2019\Награды педагога\ivanishcheva_svetlana_evgenevna (2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21" y="3429000"/>
            <a:ext cx="2160000" cy="15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СВЕТА\ЗАГРУЗКИ\награды\2016-2017\награды педагога\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21" y="5086662"/>
            <a:ext cx="2160000" cy="157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СВЕТА\ЗАГРУЗКИ\награды\2017 - 2018\награды педагога\001 (5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62744" y="-172023"/>
            <a:ext cx="1505553" cy="215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16624" cy="15701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деятельности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400600" cy="244827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результативность участия детей в конкурсах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методического сопровождения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программе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портфолио объединения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на различных уровнях</a:t>
            </a:r>
          </a:p>
        </p:txBody>
      </p:sp>
      <p:pic>
        <p:nvPicPr>
          <p:cNvPr id="5122" name="Picture 2" descr="C:\Users\Светлана\Desktop\0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6139" y="4907449"/>
            <a:ext cx="126594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ЗАГРУЗКИ\награды\2014-2015\Награды педагога\20150327_172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807" y="4907449"/>
            <a:ext cx="1272525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СВЕТА\ЗАГРУЗКИ\награды\2018 - 2019\Награды педагога\0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692" y="188640"/>
            <a:ext cx="1842820" cy="25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СВЕТА\ЗАГРУЗКИ\награды\2015 - 2016\награды педагога\001 (2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1355" y="4884520"/>
            <a:ext cx="126594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СВЕТА\ЗАГРУЗКИ\награды\2016-2017\награды педагога\0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4902" y="4884520"/>
            <a:ext cx="126825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СВЕТА\ЗАГРУЗКИ\награды\2016-2017\награды педагога\002 (2)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4362" y="4884520"/>
            <a:ext cx="119878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СВЕТА\ЗАГРУЗКИ\награды\2017 - 2018\награды педагога\001 (6)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1992" y="2239121"/>
            <a:ext cx="1832940" cy="25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СВЕТА\ЗАГРУЗКИ\награды\2017 - 2018\награды педагога\002 (2)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371" y="4872188"/>
            <a:ext cx="127287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44016"/>
          </a:xfrm>
        </p:spPr>
        <p:txBody>
          <a:bodyPr>
            <a:noAutofit/>
          </a:bodyPr>
          <a:lstStyle/>
          <a:p>
            <a:pPr marL="342900" lvl="0">
              <a:spcBef>
                <a:spcPct val="2000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оя профессиональная деятельность отмечена: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784976" cy="4802088"/>
          </a:xfrm>
        </p:spPr>
        <p:txBody>
          <a:bodyPr>
            <a:normAutofit/>
          </a:bodyPr>
          <a:lstStyle/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почетными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грамотами: Министерства образования и науки Российской Федерации, 2018 г.; Федерального Центра Технического Творчества Учащихся, г. Москва, 2015 г.; Горнозаводского управленческого округа, 2015 г.; Управления образования г. Новоуральска, 2016 г.; Администрации МАУ ДО «СЮТ», 2017-2019 гг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.;</a:t>
            </a: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благодарственными 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письмами: Губернатора Свердловской области Е. В.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</a:rPr>
              <a:t>Куйвашева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, 2017 г.; Центра международного сотрудничества «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</a:rPr>
              <a:t>Tarragona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»,  г. Пекин 2018 г.; Детского образовательного центра «Самоцветы», г. Вена, 2019 г.; </a:t>
            </a: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дипломами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: Центра развития и поддержки социально-культурных инициатив «Территория АРТ», г. Москва, 2016-2019  гг.; </a:t>
            </a: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удостоверением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: Гражданин СТРАНЫ РОСАТОМА, 2016 г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.; 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-     дипломом победителя муниципального конкурса «Успех  года – 2017»;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	</a:t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   я вошла в число победителей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муниципального конкурса «Славим человека труда»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2018 г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.; </a:t>
            </a:r>
            <a:r>
              <a:rPr lang="ru-RU" sz="1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4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1600" dirty="0"/>
          </a:p>
        </p:txBody>
      </p:sp>
      <p:pic>
        <p:nvPicPr>
          <p:cNvPr id="14339" name="Picture 3" descr="D:\СВЕТА\ФОТОГРАФИИ ВИДЕО\СОБЫТИЯ по годам\СОБЫТИЯ 2017 - 2018\Доска почета\IMG_20180907_1129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573016"/>
            <a:ext cx="6264696" cy="3049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476673"/>
            <a:ext cx="8424936" cy="1440160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Разработать </a:t>
            </a:r>
            <a:r>
              <a:rPr lang="ru-RU" sz="2400" dirty="0">
                <a:latin typeface="Times New Roman"/>
                <a:ea typeface="Times New Roman"/>
              </a:rPr>
              <a:t>электронное </a:t>
            </a:r>
            <a:r>
              <a:rPr lang="ru-RU" sz="2400" dirty="0" smtClean="0">
                <a:latin typeface="Times New Roman"/>
                <a:ea typeface="Times New Roman"/>
              </a:rPr>
              <a:t>пособие к </a:t>
            </a:r>
            <a:r>
              <a:rPr lang="ru-RU" sz="2400" dirty="0">
                <a:latin typeface="Times New Roman"/>
                <a:ea typeface="Times New Roman"/>
              </a:rPr>
              <a:t>общеобразовательной программе </a:t>
            </a:r>
            <a:r>
              <a:rPr lang="ru-RU" sz="2400" dirty="0" smtClean="0">
                <a:latin typeface="Times New Roman"/>
                <a:ea typeface="Times New Roman"/>
              </a:rPr>
              <a:t>«</a:t>
            </a:r>
            <a:r>
              <a:rPr lang="ru-RU" sz="2400" dirty="0">
                <a:latin typeface="Times New Roman"/>
                <a:ea typeface="Times New Roman"/>
              </a:rPr>
              <a:t>Фантазия и умелые руки» </a:t>
            </a:r>
            <a:r>
              <a:rPr lang="ru-RU" sz="2400" dirty="0" smtClean="0">
                <a:latin typeface="Times New Roman"/>
                <a:ea typeface="Times New Roman"/>
              </a:rPr>
              <a:t>                                        по созданию сюжетных кукол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483768" y="4005064"/>
            <a:ext cx="6203032" cy="2448272"/>
          </a:xfrm>
        </p:spPr>
        <p:txBody>
          <a:bodyPr/>
          <a:lstStyle/>
          <a:p>
            <a:pPr marL="0" lvl="0" indent="0"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5362" name="Picture 2" descr="D:\СВЕТА\ФОТОГРАФИИ ВИДЕО\ВЫСТАВОЧНЫЕ РАБОТЫ\РАБОТЫ 2018 - 2019 УГ\Счастье длинною в жизнь, Устинова Виктория 16 лет, Валимухаметова Екатерина, 14 лет\Новая папка\1_лучшаяMG_1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696744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«Фантазия и умелые руки»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2864120"/>
              </p:ext>
            </p:extLst>
          </p:nvPr>
        </p:nvGraphicFramePr>
        <p:xfrm>
          <a:off x="428596" y="1571612"/>
          <a:ext cx="835824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0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СВЕТА\ФОТОГРАФИИ ВИДЕО\ВЫСТАВОЧНЫЕ РАБОТЫ\РАБОТЫ 2019 - 2020 УГ\Крыса Анфиса, Зинурова Алина, 14 лет\_MG_496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63888" y="620688"/>
            <a:ext cx="5040560" cy="2664296"/>
          </a:xfrm>
        </p:spPr>
        <p:txBody>
          <a:bodyPr/>
          <a:lstStyle/>
          <a:p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  <a:br>
              <a:rPr lang="ru-RU" sz="6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63888" y="2204864"/>
            <a:ext cx="5256584" cy="4464496"/>
          </a:xfrm>
        </p:spPr>
        <p:txBody>
          <a:bodyPr/>
          <a:lstStyle/>
          <a:p>
            <a:endParaRPr lang="ru-RU" dirty="0" smtClean="0"/>
          </a:p>
          <a:p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571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программы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«Фантазия и умелые руки»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2291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9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обучения по программе «Фантазия и умелые руки»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384443"/>
              </p:ext>
            </p:extLst>
          </p:nvPr>
        </p:nvGraphicFramePr>
        <p:xfrm>
          <a:off x="457200" y="2060575"/>
          <a:ext cx="8229600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8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Творческие работы моих обучающихся были </a:t>
            </a:r>
            <a:r>
              <a:rPr lang="ru-RU" sz="2000" dirty="0" smtClean="0">
                <a:latin typeface="Times New Roman"/>
                <a:ea typeface="Times New Roman"/>
              </a:rPr>
              <a:t>представлены </a:t>
            </a:r>
            <a:r>
              <a:rPr lang="ru-RU" sz="2000" dirty="0">
                <a:latin typeface="Times New Roman"/>
                <a:ea typeface="Times New Roman"/>
              </a:rPr>
              <a:t>на очных </a:t>
            </a:r>
            <a:r>
              <a:rPr lang="ru-RU" sz="2000" dirty="0" smtClean="0">
                <a:latin typeface="Times New Roman"/>
                <a:ea typeface="Times New Roman"/>
              </a:rPr>
              <a:t>выставках: </a:t>
            </a:r>
            <a:r>
              <a:rPr lang="ru-RU" sz="2000" dirty="0">
                <a:latin typeface="Times New Roman"/>
                <a:ea typeface="Times New Roman"/>
              </a:rPr>
              <a:t>в г. Вене (Австрия), 2019 г., г. Пекине (Китай), 2018 г., </a:t>
            </a: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г</a:t>
            </a:r>
            <a:r>
              <a:rPr lang="ru-RU" sz="2000" dirty="0">
                <a:latin typeface="Times New Roman"/>
                <a:ea typeface="Times New Roman"/>
              </a:rPr>
              <a:t>. Бресте (Белоруссия), 2017 г., г. Москве, 2015 - 2016 гг., </a:t>
            </a:r>
            <a:r>
              <a:rPr lang="ru-RU" sz="2000" dirty="0" smtClean="0">
                <a:latin typeface="Times New Roman"/>
                <a:ea typeface="Times New Roman"/>
              </a:rPr>
              <a:t>г</a:t>
            </a:r>
            <a:r>
              <a:rPr lang="ru-RU" sz="2000" dirty="0">
                <a:latin typeface="Times New Roman"/>
                <a:ea typeface="Times New Roman"/>
              </a:rPr>
              <a:t>. Горно – Алтайске, 2016 г., </a:t>
            </a:r>
            <a:r>
              <a:rPr lang="ru-RU" sz="2000" dirty="0" smtClean="0">
                <a:latin typeface="Times New Roman"/>
                <a:ea typeface="Times New Roman"/>
              </a:rPr>
              <a:t>г</a:t>
            </a:r>
            <a:r>
              <a:rPr lang="ru-RU" sz="2000" dirty="0">
                <a:latin typeface="Times New Roman"/>
                <a:ea typeface="Times New Roman"/>
              </a:rPr>
              <a:t>. Тюмени, 2019 г.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:\СВЕТА\ЗАГРУЗКИ\награды\2018 - 2019\Награды педагога\template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661303"/>
            <a:ext cx="2163284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СВЕТА\ЗАГРУЗКИ\награды\2018 - 2019\Награды педагога\templa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194305"/>
            <a:ext cx="2163288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СВЕТА\ЗАГРУЗКИ\награды\2017 - 2018\награды педагога\扫描_20180312 (4)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2674" y="2793005"/>
            <a:ext cx="2576146" cy="3937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ВЕТА\ЗАГРУЗКИ\награды\2015 - 2016\Дорога к звездам - Москва\Приглашение для Иванищевой С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628801"/>
            <a:ext cx="2192563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СВЕТА\ЗАГРУЗКИ\награды\2015 - 2016\Град Текстиль 2015\Приглашение Иванищевой С.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412861"/>
            <a:ext cx="2117898" cy="333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1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reflection blurRad="685800" stA="63000" endPos="23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 НАШИХ  ДОСТИЖЕНИЙ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reflection blurRad="685800" stA="63000" endPos="23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reflection blurRad="685800" stA="63000" endPos="23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2015 - 2020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reflection blurRad="685800" stA="63000" endPos="23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Desktop\eurasia_ - копи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637982"/>
            <a:ext cx="8882541" cy="502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508104" y="4090251"/>
            <a:ext cx="1080120" cy="188756"/>
          </a:xfrm>
          <a:prstGeom prst="wedgeRectCallout">
            <a:avLst>
              <a:gd name="adj1" fmla="val -22822"/>
              <a:gd name="adj2" fmla="val 12859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Пекин. КИТАЙ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95536" y="2695202"/>
            <a:ext cx="1656184" cy="234028"/>
          </a:xfrm>
          <a:prstGeom prst="wedgeRectCallout">
            <a:avLst>
              <a:gd name="adj1" fmla="val 58026"/>
              <a:gd name="adj2" fmla="val 17343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prstClr val="black"/>
                </a:solidFill>
              </a:rPr>
              <a:t>Леппявирта</a:t>
            </a:r>
            <a:r>
              <a:rPr lang="ru-RU" sz="1000" dirty="0" smtClean="0">
                <a:solidFill>
                  <a:prstClr val="black"/>
                </a:solidFill>
              </a:rPr>
              <a:t>. ФИНЛЯНДИЯ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 rot="10800000" flipV="1">
            <a:off x="683568" y="3428999"/>
            <a:ext cx="1296144" cy="216028"/>
          </a:xfrm>
          <a:prstGeom prst="wedgeRectCallout">
            <a:avLst>
              <a:gd name="adj1" fmla="val -59790"/>
              <a:gd name="adj2" fmla="val 118599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Брест. БЕЛАРУССИЯ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11760" y="4225679"/>
            <a:ext cx="778279" cy="153198"/>
          </a:xfrm>
          <a:prstGeom prst="wedgeRectCallout">
            <a:avLst>
              <a:gd name="adj1" fmla="val -14916"/>
              <a:gd name="adj2" fmla="val -656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 Краснодар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835696" y="3098836"/>
            <a:ext cx="720422" cy="258157"/>
          </a:xfrm>
          <a:prstGeom prst="wedgeRectCallout">
            <a:avLst>
              <a:gd name="adj1" fmla="val 66103"/>
              <a:gd name="adj2" fmla="val 14564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МОСКВА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186599" y="3203765"/>
            <a:ext cx="900100" cy="189230"/>
          </a:xfrm>
          <a:prstGeom prst="wedgeRectCallout">
            <a:avLst>
              <a:gd name="adj1" fmla="val -83094"/>
              <a:gd name="adj2" fmla="val 1468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Красноярск</a:t>
            </a:r>
            <a:r>
              <a:rPr lang="ru-RU" sz="1000" dirty="0" smtClean="0">
                <a:solidFill>
                  <a:prstClr val="white"/>
                </a:solidFill>
              </a:rPr>
              <a:t>,                 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2627781" y="3008827"/>
            <a:ext cx="1008115" cy="180018"/>
          </a:xfrm>
          <a:prstGeom prst="wedgeRectCallout">
            <a:avLst>
              <a:gd name="adj1" fmla="val -20936"/>
              <a:gd name="adj2" fmla="val 1230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В</a:t>
            </a:r>
            <a:r>
              <a:rPr lang="ru-RU" sz="1000" dirty="0" smtClean="0">
                <a:solidFill>
                  <a:prstClr val="black"/>
                </a:solidFill>
              </a:rPr>
              <a:t>еликий Устюг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644749" y="3226371"/>
            <a:ext cx="791745" cy="144018"/>
          </a:xfrm>
          <a:prstGeom prst="wedgeRectCallout">
            <a:avLst>
              <a:gd name="adj1" fmla="val 82"/>
              <a:gd name="adj2" fmla="val 18850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Чебоксары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710142" y="3937053"/>
            <a:ext cx="1080120" cy="153198"/>
          </a:xfrm>
          <a:prstGeom prst="wedgeRectCallout">
            <a:avLst>
              <a:gd name="adj1" fmla="val 23797"/>
              <a:gd name="adj2" fmla="val -133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prstClr val="black"/>
                </a:solidFill>
              </a:rPr>
              <a:t>Горно</a:t>
            </a:r>
            <a:r>
              <a:rPr lang="ru-RU" sz="1000" dirty="0" smtClean="0">
                <a:solidFill>
                  <a:prstClr val="black"/>
                </a:solidFill>
              </a:rPr>
              <a:t> - </a:t>
            </a:r>
            <a:r>
              <a:rPr lang="ru-RU" sz="1000" dirty="0" err="1" smtClean="0">
                <a:solidFill>
                  <a:prstClr val="black"/>
                </a:solidFill>
              </a:rPr>
              <a:t>Алтайск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166545" y="3756977"/>
            <a:ext cx="540060" cy="144015"/>
          </a:xfrm>
          <a:prstGeom prst="wedgeRectCallout">
            <a:avLst>
              <a:gd name="adj1" fmla="val -6036"/>
              <a:gd name="adj2" fmla="val -2460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err="1">
              <a:solidFill>
                <a:prstClr val="black"/>
              </a:solidFill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Пермь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638676" y="3092357"/>
            <a:ext cx="936106" cy="180021"/>
          </a:xfrm>
          <a:prstGeom prst="wedgeRectCallout">
            <a:avLst>
              <a:gd name="adj1" fmla="val -42657"/>
              <a:gd name="adj2" fmla="val 14655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Новоуральск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564233" y="3310509"/>
            <a:ext cx="936105" cy="180020"/>
          </a:xfrm>
          <a:prstGeom prst="wedgeRectCallout">
            <a:avLst>
              <a:gd name="adj1" fmla="val -46253"/>
              <a:gd name="adj2" fmla="val 718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prstClr val="black"/>
              </a:solidFill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Екатеринбург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638676" y="3645028"/>
            <a:ext cx="648072" cy="144016"/>
          </a:xfrm>
          <a:prstGeom prst="wedgeRectCallout">
            <a:avLst>
              <a:gd name="adj1" fmla="val -29651"/>
              <a:gd name="adj2" fmla="val -613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Курган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4211960" y="2623194"/>
            <a:ext cx="936103" cy="144015"/>
          </a:xfrm>
          <a:prstGeom prst="wedgeRectCallout">
            <a:avLst>
              <a:gd name="adj1" fmla="val -65173"/>
              <a:gd name="adj2" fmla="val 2791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Верхотурье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495358" y="2805235"/>
            <a:ext cx="1008113" cy="162230"/>
          </a:xfrm>
          <a:prstGeom prst="wedgeRectCallout">
            <a:avLst>
              <a:gd name="adj1" fmla="val -29639"/>
              <a:gd name="adj2" fmla="val 1573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Н</a:t>
            </a:r>
            <a:r>
              <a:rPr lang="ru-RU" sz="1000" dirty="0" smtClean="0">
                <a:solidFill>
                  <a:prstClr val="black"/>
                </a:solidFill>
              </a:rPr>
              <a:t>ижний Тагил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2771800" y="4063454"/>
            <a:ext cx="1008112" cy="155988"/>
          </a:xfrm>
          <a:prstGeom prst="wedgeRectCallout">
            <a:avLst>
              <a:gd name="adj1" fmla="val -25892"/>
              <a:gd name="adj2" fmla="val 704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</a:rPr>
              <a:t>Невинномыск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4319972" y="3641204"/>
            <a:ext cx="936104" cy="144016"/>
          </a:xfrm>
          <a:prstGeom prst="wedgeRectCallout">
            <a:avLst>
              <a:gd name="adj1" fmla="val -32098"/>
              <a:gd name="adj2" fmla="val -571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Новосибирск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123728" y="3857104"/>
            <a:ext cx="648072" cy="144016"/>
          </a:xfrm>
          <a:prstGeom prst="wedgeRectCallout">
            <a:avLst>
              <a:gd name="adj1" fmla="val 106698"/>
              <a:gd name="adj2" fmla="val -1255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Самара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220552" y="3491799"/>
            <a:ext cx="432047" cy="153229"/>
          </a:xfrm>
          <a:prstGeom prst="wedgeRectCallout">
            <a:avLst>
              <a:gd name="adj1" fmla="val -13790"/>
              <a:gd name="adj2" fmla="val 407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Уфа</a:t>
            </a:r>
            <a:r>
              <a:rPr lang="ru-RU" sz="1000" dirty="0" smtClean="0">
                <a:solidFill>
                  <a:prstClr val="white"/>
                </a:solidFill>
              </a:rPr>
              <a:t>,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83568" y="3713213"/>
            <a:ext cx="1008112" cy="215900"/>
          </a:xfrm>
          <a:prstGeom prst="wedgeRectCallout">
            <a:avLst>
              <a:gd name="adj1" fmla="val 43745"/>
              <a:gd name="adj2" fmla="val 71869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Вена. АВСТРИЯ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788025" y="2886350"/>
            <a:ext cx="720079" cy="212485"/>
          </a:xfrm>
          <a:prstGeom prst="wedgeRectCallout">
            <a:avLst>
              <a:gd name="adj1" fmla="val -133071"/>
              <a:gd name="adj2" fmla="val 1748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Тюмень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267743" y="3429000"/>
            <a:ext cx="533155" cy="212204"/>
          </a:xfrm>
          <a:prstGeom prst="wedgeRectCallout">
            <a:avLst>
              <a:gd name="adj1" fmla="val 51981"/>
              <a:gd name="adj2" fmla="val 808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Елец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267743" y="3645028"/>
            <a:ext cx="720081" cy="140192"/>
          </a:xfrm>
          <a:prstGeom prst="wedgeRectCallout">
            <a:avLst>
              <a:gd name="adj1" fmla="val 76849"/>
              <a:gd name="adj2" fmla="val -277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Тольятти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810" y="144464"/>
            <a:ext cx="6310686" cy="23169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чащиеся объединения участники и победители: 30 городских, 11 областных,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Всероссийских 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международных выставок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СВЕТА\ЗАГРУЗКИ\награды\2015 - 2016\Град Текстиль 2015\Торжественное награждение и Ромашковый бал _ Страна Мастеров_files\15-10-30-12-40-49-34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461392"/>
            <a:ext cx="6219182" cy="414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D:\СВЕТА\ЗАГРУЗКИ\награды\2015 - 2016\Град Текстиль 2015\Торжественное награждение и Ромашковый бал _ Страна Мастеров_files\15-10-30-15-18-17-38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55" y="188641"/>
            <a:ext cx="255525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Adventure" panose="02000503020000020003" pitchFamily="2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983466" y="3140968"/>
            <a:ext cx="5125037" cy="3545631"/>
          </a:xfrm>
        </p:spPr>
        <p:txBody>
          <a:bodyPr/>
          <a:lstStyle/>
          <a:p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Валимухаметова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Екатерина,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Устинова Виктория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стали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обладателями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кубка Победителей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степени, а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Ошуркова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Диана, 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Пенина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и   </a:t>
            </a:r>
          </a:p>
          <a:p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Бобрикова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Международного конкурса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Счастливый мир»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рамках Международного образовательного  фестиваля «Счастливые люди – счастливый  мир», 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Тюмень, 2019 г.</a:t>
            </a:r>
            <a:endParaRPr lang="ru-RU" sz="16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80790"/>
              </p:ext>
            </p:extLst>
          </p:nvPr>
        </p:nvGraphicFramePr>
        <p:xfrm>
          <a:off x="9968678" y="7043360"/>
          <a:ext cx="2353458" cy="115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Объект упаковщика для оболочки" showAsIcon="1" r:id="rId3" imgW="2305318" imgH="682580" progId="Package">
                  <p:embed/>
                </p:oleObj>
              </mc:Choice>
              <mc:Fallback>
                <p:oleObj name="Объект упаковщика для оболочки" showAsIcon="1" r:id="rId3" imgW="2305318" imgH="6825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8678" y="7043360"/>
                        <a:ext cx="2353458" cy="1155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2" name="Picture 30" descr="D:\СВЕТА\ЗАГРУЗКИ\награды\2015 - 2016\Дорога к звездам - Москва\16-05-08-13-35-04-70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3630"/>
            <a:ext cx="4692491" cy="312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СВЕТА\ФОТОГРАФИИ ВИДЕО\ВЫСТАВОЧНЫЕ РАБОТЫ\РАБОТЫ 2018 - 2019 УГ\Счастье длинною в жизнь, Устинова Виктория 16 лет, Валимухаметова Екатерина, 14 лет\лучшая самая_MG_131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988840"/>
            <a:ext cx="3875962" cy="467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04" y="193630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Устинова Виктория,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Ошуркова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Диана  и Черепанова Кристина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 и  обладателями  «Гран – При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выставки «Дорога к звездам»,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2016г.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218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1173</Words>
  <Application>Microsoft Office PowerPoint</Application>
  <PresentationFormat>Экран (4:3)</PresentationFormat>
  <Paragraphs>156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1_Тема Office</vt:lpstr>
      <vt:lpstr>2_Тема Office</vt:lpstr>
      <vt:lpstr>7_Тема Office</vt:lpstr>
      <vt:lpstr>9_Тема Office</vt:lpstr>
      <vt:lpstr>14_Тема Office</vt:lpstr>
      <vt:lpstr>Оформление по умолчанию</vt:lpstr>
      <vt:lpstr>24_Тема Office</vt:lpstr>
      <vt:lpstr>25_Тема Office</vt:lpstr>
      <vt:lpstr>26_Тема Office</vt:lpstr>
      <vt:lpstr>31_Тема Office</vt:lpstr>
      <vt:lpstr>12_Тема Office</vt:lpstr>
      <vt:lpstr>Объект упаковщика для оболочки</vt:lpstr>
      <vt:lpstr>Аналитический отчет  за  период 2015 – 2020 годы</vt:lpstr>
      <vt:lpstr>Основные функциональные  направления деятельности:  </vt:lpstr>
      <vt:lpstr>Структура программы «Фантазия и умелые руки» </vt:lpstr>
      <vt:lpstr>Мониторинг программы  «Фантазия и умелые руки»</vt:lpstr>
      <vt:lpstr>Результативность обучения по программе «Фантазия и умелые руки»</vt:lpstr>
      <vt:lpstr>Творческие работы моих обучающихся были представлены на очных выставках: в г. Вене (Австрия), 2019 г., г. Пекине (Китай), 2018 г.,  г. Бресте (Белоруссия), 2017 г., г. Москве, 2015 - 2016 гг., г. Горно – Алтайске, 2016 г., г. Тюмени, 2019 г. </vt:lpstr>
      <vt:lpstr>ГЕОГРАФИЯ  НАШИХ  ДОСТИЖЕНИЙ 2015 - 2020</vt:lpstr>
      <vt:lpstr>Учащиеся объединения участники и победители: 30 городских, 11 областных,  115 Всероссийских и  56 международных выставок</vt:lpstr>
      <vt:lpstr> </vt:lpstr>
      <vt:lpstr>Третий год подряд мои обучающиеся обладатели муниципальной премии «Познание. Творчество. Успех» 2017-2019 гг.. </vt:lpstr>
      <vt:lpstr>В мае 2020 года Екатерина Валимухаметова стала победителем  конкурса на награждение  Молодежной премией  Главы Новоуральского городского округа</vt:lpstr>
      <vt:lpstr>Благотворительные акции :   «Корзина добра»  г. Верхотурье, 2018 г. Тюмень,  2019 г.,  «Подарок ветерану», «В защиту Ели»   Вырученные от продажи деньги перечислены в фонд помощи детям  в детских домах, а к Дню победы ветераны получили подарки сделанные своими руками. В преддверии  Нового года ученики  объединения раздавали жителям города листовки  с призывом не рубить  «Зеленую красавицу» </vt:lpstr>
      <vt:lpstr>Средства массовой информации</vt:lpstr>
      <vt:lpstr>ПОРТФОЛИО ОБЪЕДИНЕНИЯ  Содержание: </vt:lpstr>
      <vt:lpstr>Наш Вернисаж  за учебный год</vt:lpstr>
      <vt:lpstr>Международное культурное взаимодействие,  как фактор профессионального роста педагога</vt:lpstr>
      <vt:lpstr>- образовательная школа г. Пекин (КИТАЙ) - Вольдорфская школа, г. Вена (АВСТРИЯ) - Гимназия «Самоцветы», г. Вена (АВСТРИЯ) </vt:lpstr>
      <vt:lpstr>- ЧОУ "Лицей "Надежда, г. Москва  - Школа № 63 -  самая большая в России г. Тюмень   </vt:lpstr>
      <vt:lpstr>Вклад в педагогическую практику:</vt:lpstr>
      <vt:lpstr>Мастер – классы: </vt:lpstr>
      <vt:lpstr>- «Искусственная флористика из фоамирана», г. Верхотурье, 2018 г.       - «Использование декоративной графики», г. Екатеринбург, 2017 г.;      - «Преобразование листа бумаги в объемное изделие», г. Екатеринбург, 2017г.  - «Веселые пингвины» моделирование из бумаги и картона, ЦПКИО, 2019 г. </vt:lpstr>
      <vt:lpstr>- Международная конференция «Педагогика сотрудничества в обучении детей художественному творчеству», г. Москва 2015 г.;     - Областной семинар «Программно - методическое обеспечение деятельности педагога дополнительного образования», г. Екатеринбург, ГАОУ  ДО СО «Дворец молодежи», 2015 г.;  - Областном  семинар -  практикум со Всероссийским участием «Творчество которое объединяет» г. Верхотурье, 2018 г.; </vt:lpstr>
      <vt:lpstr>Доклады:</vt:lpstr>
      <vt:lpstr>Публикации: </vt:lpstr>
      <vt:lpstr>Работа эксперта: </vt:lpstr>
      <vt:lpstr>Повышение квалификации:</vt:lpstr>
      <vt:lpstr>Оценка эффективности деятельности</vt:lpstr>
      <vt:lpstr>Моя профессиональная деятельность отмечена:  </vt:lpstr>
      <vt:lpstr>Перспектива:</vt:lpstr>
      <vt:lpstr>Благодарю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за период  2010 – 2015годы</dc:title>
  <dc:creator>iRU</dc:creator>
  <cp:lastModifiedBy>Светлана</cp:lastModifiedBy>
  <cp:revision>205</cp:revision>
  <dcterms:created xsi:type="dcterms:W3CDTF">2015-05-08T06:25:43Z</dcterms:created>
  <dcterms:modified xsi:type="dcterms:W3CDTF">2021-03-30T16:15:11Z</dcterms:modified>
</cp:coreProperties>
</file>