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D950A-28FF-43A8-9A7B-AFDC97C635F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F43B2-A179-4613-8AF9-DB176AE45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336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F43B2-A179-4613-8AF9-DB176AE4563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98593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7279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003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828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609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141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249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031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392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074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438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AC161CB7-3EB7-4E89-879F-729B0BACD6DA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E5700F6A-27D5-4008-B0DF-2040C3F4C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756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488864" cy="2380254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Как вести себя в конфликтной ситуации</a:t>
            </a:r>
            <a:endParaRPr lang="ru-RU" sz="5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9992" y="3717032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i="1" u="sng" dirty="0" smtClean="0"/>
              <a:t>Подготовила:</a:t>
            </a:r>
          </a:p>
          <a:p>
            <a:pPr algn="r"/>
            <a:r>
              <a:rPr lang="ru-RU" sz="2400" i="1" u="sng" dirty="0" smtClean="0"/>
              <a:t>Смолич Олеся</a:t>
            </a:r>
          </a:p>
          <a:p>
            <a:pPr algn="r"/>
            <a:r>
              <a:rPr lang="ru-RU" sz="2400" i="1" u="sng" dirty="0"/>
              <a:t>6</a:t>
            </a:r>
            <a:r>
              <a:rPr lang="ru-RU" sz="2400" i="1" u="sng" dirty="0" smtClean="0"/>
              <a:t> г </a:t>
            </a:r>
            <a:r>
              <a:rPr lang="ru-RU" sz="2400" i="1" u="sng" dirty="0" smtClean="0"/>
              <a:t>класс</a:t>
            </a:r>
          </a:p>
          <a:p>
            <a:pPr algn="r"/>
            <a:r>
              <a:rPr lang="ru-RU" sz="2400" i="1" u="sng" dirty="0" smtClean="0"/>
              <a:t>Куратор : Мальцева Т.Ю.</a:t>
            </a:r>
          </a:p>
          <a:p>
            <a:pPr algn="r"/>
            <a:r>
              <a:rPr lang="ru-RU" sz="2400" i="1" u="sng" dirty="0" smtClean="0"/>
              <a:t>у</a:t>
            </a:r>
            <a:r>
              <a:rPr lang="ru-RU" sz="2400" i="1" u="sng" dirty="0" smtClean="0"/>
              <a:t>читель истории и обществознания</a:t>
            </a:r>
            <a:endParaRPr lang="ru-RU" sz="2400" i="1" u="sng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0648"/>
            <a:ext cx="8319868" cy="936104"/>
          </a:xfrm>
        </p:spPr>
        <p:txBody>
          <a:bodyPr>
            <a:noAutofit/>
          </a:bodyPr>
          <a:lstStyle/>
          <a:p>
            <a:pPr algn="ctr"/>
            <a:r>
              <a:rPr lang="ru-RU" sz="4300" i="1" dirty="0" smtClean="0">
                <a:solidFill>
                  <a:schemeClr val="tx1"/>
                </a:solidFill>
              </a:rPr>
              <a:t>Определение  «конфликта»</a:t>
            </a:r>
            <a:endParaRPr lang="ru-RU" sz="4300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201622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chemeClr val="tx1"/>
                </a:solidFill>
              </a:rPr>
              <a:t>Конфликт</a:t>
            </a:r>
            <a:r>
              <a:rPr lang="ru-RU" sz="2800" dirty="0" smtClean="0">
                <a:solidFill>
                  <a:schemeClr val="tx1"/>
                </a:solidFill>
              </a:rPr>
              <a:t> — это противостояние конкретных</a:t>
            </a:r>
          </a:p>
          <a:p>
            <a:pPr marL="271463" indent="87313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людей или социальных групп, </a:t>
            </a:r>
            <a:r>
              <a:rPr lang="ru-RU" sz="2800" dirty="0" smtClean="0">
                <a:solidFill>
                  <a:schemeClr val="tx1"/>
                </a:solidFill>
              </a:rPr>
              <a:t>стремящихся </a:t>
            </a:r>
            <a:r>
              <a:rPr lang="ru-RU" sz="2800" dirty="0" smtClean="0">
                <a:solidFill>
                  <a:schemeClr val="tx1"/>
                </a:solidFill>
              </a:rPr>
              <a:t>занять позицию несовместимую и противоположную по отношению к интересам другой стороны.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9930" y="2996952"/>
            <a:ext cx="4917197" cy="3427133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615262" cy="1071546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chemeClr val="tx1"/>
                </a:solidFill>
              </a:rPr>
              <a:t>Участники  конфликта</a:t>
            </a:r>
            <a:endParaRPr lang="ru-RU" sz="44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1268760"/>
            <a:ext cx="3288023" cy="3101982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tx1"/>
                </a:solidFill>
              </a:rPr>
              <a:t>Свидетели</a:t>
            </a:r>
            <a:r>
              <a:rPr lang="ru-RU" sz="2000" dirty="0">
                <a:solidFill>
                  <a:schemeClr val="tx1"/>
                </a:solidFill>
              </a:rPr>
              <a:t> — это</a:t>
            </a:r>
          </a:p>
          <a:p>
            <a:pPr marL="273050" indent="-1588">
              <a:buNone/>
            </a:pPr>
            <a:r>
              <a:rPr lang="ru-RU" sz="2000" dirty="0">
                <a:solidFill>
                  <a:schemeClr val="tx1"/>
                </a:solidFill>
              </a:rPr>
              <a:t>люди, наблюдающие за</a:t>
            </a:r>
          </a:p>
          <a:p>
            <a:pPr marL="273050" indent="-1588">
              <a:buNone/>
            </a:pPr>
            <a:r>
              <a:rPr lang="ru-RU" sz="2000" dirty="0">
                <a:solidFill>
                  <a:schemeClr val="tx1"/>
                </a:solidFill>
              </a:rPr>
              <a:t>конфликтом со стороны</a:t>
            </a:r>
          </a:p>
          <a:p>
            <a:pPr marL="273050" indent="-1588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b="1" i="1" dirty="0">
                <a:solidFill>
                  <a:schemeClr val="tx1"/>
                </a:solidFill>
              </a:rPr>
              <a:t>Подстрекатели</a:t>
            </a:r>
            <a:r>
              <a:rPr lang="ru-RU" sz="2000" dirty="0">
                <a:solidFill>
                  <a:schemeClr val="tx1"/>
                </a:solidFill>
              </a:rPr>
              <a:t> - это</a:t>
            </a:r>
          </a:p>
          <a:p>
            <a:pPr marL="273050" indent="-1588">
              <a:buNone/>
            </a:pPr>
            <a:r>
              <a:rPr lang="ru-RU" sz="2000" dirty="0">
                <a:solidFill>
                  <a:schemeClr val="tx1"/>
                </a:solidFill>
              </a:rPr>
              <a:t>те, кто подталкивает</a:t>
            </a:r>
          </a:p>
          <a:p>
            <a:pPr marL="273050" indent="-1588">
              <a:buNone/>
            </a:pPr>
            <a:r>
              <a:rPr lang="ru-RU" sz="2000" dirty="0">
                <a:solidFill>
                  <a:schemeClr val="tx1"/>
                </a:solidFill>
              </a:rPr>
              <a:t>других участников к</a:t>
            </a:r>
          </a:p>
          <a:p>
            <a:pPr marL="273050" indent="-1588">
              <a:buNone/>
            </a:pPr>
            <a:r>
              <a:rPr lang="ru-RU" sz="2000" dirty="0">
                <a:solidFill>
                  <a:schemeClr val="tx1"/>
                </a:solidFill>
              </a:rPr>
              <a:t>конфликту</a:t>
            </a:r>
          </a:p>
          <a:p>
            <a:pPr marL="273050" indent="-1588"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14862" y="1196752"/>
            <a:ext cx="3657600" cy="5400600"/>
          </a:xfrm>
        </p:spPr>
        <p:txBody>
          <a:bodyPr>
            <a:noAutofit/>
          </a:bodyPr>
          <a:lstStyle/>
          <a:p>
            <a:pPr algn="just"/>
            <a:r>
              <a:rPr lang="ru-RU" sz="2000" b="1" i="1" dirty="0">
                <a:solidFill>
                  <a:schemeClr val="tx1"/>
                </a:solidFill>
              </a:rPr>
              <a:t>Посредники </a:t>
            </a:r>
            <a:r>
              <a:rPr lang="ru-RU" sz="2000" dirty="0" smtClean="0">
                <a:solidFill>
                  <a:schemeClr val="tx1"/>
                </a:solidFill>
              </a:rPr>
              <a:t>— это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люди, которые своими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действиями пытаются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предотвратить,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остановить или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разрешить конфликт</a:t>
            </a:r>
          </a:p>
          <a:p>
            <a:pPr marL="273050" indent="-1588" algn="just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i="1" dirty="0">
                <a:solidFill>
                  <a:schemeClr val="tx1"/>
                </a:solidFill>
              </a:rPr>
              <a:t>Пособники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— это люди,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содействующие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развитию конфликта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советами, технической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помощью или иными</a:t>
            </a:r>
          </a:p>
          <a:p>
            <a:pPr marL="273050" indent="-1588" algn="just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способами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15328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chemeClr val="tx1"/>
                </a:solidFill>
              </a:rPr>
              <a:t>Как успешно разрешать</a:t>
            </a:r>
            <a:br>
              <a:rPr lang="ru-RU" sz="4000" b="1" i="1" dirty="0" smtClean="0">
                <a:solidFill>
                  <a:schemeClr val="tx1"/>
                </a:solidFill>
              </a:rPr>
            </a:br>
            <a:r>
              <a:rPr lang="ru-RU" sz="4000" b="1" i="1" dirty="0" smtClean="0">
                <a:solidFill>
                  <a:schemeClr val="tx1"/>
                </a:solidFill>
              </a:rPr>
              <a:t>конфликты</a:t>
            </a:r>
            <a:endParaRPr lang="ru-RU" sz="40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77547"/>
            <a:ext cx="8177562" cy="2471742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Переговоры</a:t>
            </a:r>
            <a:r>
              <a:rPr lang="ru-RU" sz="2800" dirty="0" smtClean="0">
                <a:solidFill>
                  <a:schemeClr val="tx1"/>
                </a:solidFill>
              </a:rPr>
              <a:t> - это процесс, при котором стороны пытаются разрешить конфликт путём непосредственного обсуждения между собой.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708920"/>
            <a:ext cx="3647290" cy="364729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3886" y="332656"/>
            <a:ext cx="7467600" cy="2786082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tx1"/>
                </a:solidFill>
              </a:rPr>
              <a:t>Медиация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- в процесс вступает третья сторона — посредник, цель которой помочь первым двум </a:t>
            </a:r>
            <a:r>
              <a:rPr lang="ru-RU" sz="2400" dirty="0" smtClean="0">
                <a:solidFill>
                  <a:schemeClr val="tx1"/>
                </a:solidFill>
              </a:rPr>
              <a:t>договориться , выслушивая </a:t>
            </a:r>
            <a:r>
              <a:rPr lang="ru-RU" sz="2400" dirty="0" smtClean="0">
                <a:solidFill>
                  <a:schemeClr val="tx1"/>
                </a:solidFill>
              </a:rPr>
              <a:t>стороны и помогая их  общению.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3823" y="2132856"/>
            <a:ext cx="6287725" cy="4178424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04664"/>
            <a:ext cx="7043758" cy="2614618"/>
          </a:xfrm>
        </p:spPr>
        <p:txBody>
          <a:bodyPr>
            <a:normAutofit/>
          </a:bodyPr>
          <a:lstStyle/>
          <a:p>
            <a:pPr marL="273050" indent="-1588">
              <a:buNone/>
            </a:pPr>
            <a:r>
              <a:rPr lang="ru-RU" sz="2400" b="1" i="1" dirty="0" smtClean="0">
                <a:solidFill>
                  <a:schemeClr val="tx1"/>
                </a:solidFill>
              </a:rPr>
              <a:t>Арбитраж</a:t>
            </a:r>
            <a:r>
              <a:rPr lang="ru-RU" sz="2400" dirty="0" smtClean="0">
                <a:solidFill>
                  <a:schemeClr val="tx1"/>
                </a:solidFill>
              </a:rPr>
              <a:t> —арбитры решают, что именно сторонам необходимо сделать для разрешения их конфликта, и, обычно наделены властью, способной принудить стороны выполнить соответствующее решение.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492896"/>
            <a:ext cx="6035646" cy="4019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77" y="116632"/>
            <a:ext cx="7467600" cy="13572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i="1" dirty="0" smtClean="0">
                <a:solidFill>
                  <a:schemeClr val="tx1"/>
                </a:solidFill>
              </a:rPr>
              <a:t>Для разрешения конфликта</a:t>
            </a:r>
            <a:endParaRPr lang="ru-RU" sz="4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606190" cy="4929222"/>
          </a:xfrm>
          <a:ln w="28575">
            <a:noFill/>
          </a:ln>
        </p:spPr>
        <p:txBody>
          <a:bodyPr>
            <a:noAutofit/>
          </a:bodyPr>
          <a:lstStyle/>
          <a:p>
            <a:pPr marL="271463" indent="-271463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Хорошо владеть собой (не поддаваться эмоциям, сохранять спокойствие, включать логику).</a:t>
            </a:r>
          </a:p>
          <a:p>
            <a:pPr marL="271463" indent="-271463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Дать партнеру высказаться (не перебивая и не комментируя высказывания).</a:t>
            </a:r>
          </a:p>
          <a:p>
            <a:pPr marL="271463" indent="-271463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Предложить обосновать претензии (не позволять опять переходить на эмоции).</a:t>
            </a:r>
          </a:p>
          <a:p>
            <a:pPr marL="271463" indent="-271463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Вызвать у партнера положительные эмоции.</a:t>
            </a:r>
          </a:p>
          <a:p>
            <a:pPr marL="271463" indent="-271463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Найти общие точки понимания проблемы.</a:t>
            </a:r>
          </a:p>
          <a:p>
            <a:pPr marL="271463" indent="-271463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Найти общую основу (законы, факты, авторитетное мнение).</a:t>
            </a:r>
          </a:p>
          <a:p>
            <a:pPr marL="271463" indent="-271463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Всегда держаться на равных.</a:t>
            </a:r>
          </a:p>
          <a:p>
            <a:pPr marL="271463" indent="-271463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В конце обязательно высказать надежду на продолжение сотрудничества.</a:t>
            </a:r>
          </a:p>
          <a:p>
            <a:pPr marL="271463" indent="-271463" algn="just">
              <a:buFont typeface="+mj-lt"/>
              <a:buAutoNum type="arabicPeriod"/>
            </a:pP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331</TotalTime>
  <Words>251</Words>
  <Application>Microsoft Office PowerPoint</Application>
  <PresentationFormat>Экран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Базис</vt:lpstr>
      <vt:lpstr>Как вести себя в конфликтной ситуации</vt:lpstr>
      <vt:lpstr>Определение  «конфликта»</vt:lpstr>
      <vt:lpstr>Участники  конфликта</vt:lpstr>
      <vt:lpstr>Как успешно разрешать конфликты</vt:lpstr>
      <vt:lpstr>Слайд 5</vt:lpstr>
      <vt:lpstr>Слайд 6</vt:lpstr>
      <vt:lpstr>Для разрешения конфликта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вести себя в конфликтной ситуации</dc:title>
  <dc:creator>User</dc:creator>
  <cp:lastModifiedBy>Домашний</cp:lastModifiedBy>
  <cp:revision>37</cp:revision>
  <dcterms:created xsi:type="dcterms:W3CDTF">2015-02-03T21:20:47Z</dcterms:created>
  <dcterms:modified xsi:type="dcterms:W3CDTF">2021-03-25T14:08:52Z</dcterms:modified>
</cp:coreProperties>
</file>