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2" r:id="rId5"/>
    <p:sldId id="277" r:id="rId6"/>
    <p:sldId id="280" r:id="rId7"/>
    <p:sldId id="278" r:id="rId8"/>
    <p:sldId id="279" r:id="rId9"/>
    <p:sldId id="281" r:id="rId10"/>
    <p:sldId id="282" r:id="rId11"/>
    <p:sldId id="283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988ACD-2C47-44EC-BB7A-2660A09A693E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1AE400-C156-46A1-A0E2-1B558DFFA34E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306312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47E0C6-D10B-4946-954D-3D5DBA64A939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E48D1-FA17-4B0C-9EED-C23B2F50007B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248485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77E48D1-FA17-4B0C-9EED-C23B2F50007B}" type="slidenum">
              <a:rPr lang="ru-RU" noProof="1" smtClean="0"/>
              <a:pPr rtl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339137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5EB0E-63A8-493B-87F9-F67BD3B14882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rtlCol="0" anchor="b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5108728"/>
            <a:ext cx="10365998" cy="68247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AED97-76C9-4224-B9E3-7D98262E7B2C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95" y="4204820"/>
            <a:ext cx="10353761" cy="159218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7B0F9D-362D-4912-A047-2A2EABDA5A5C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426812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204821"/>
            <a:ext cx="10353762" cy="15863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3C5338-0654-4957-B505-FE1B29DF43DB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  <p:sp>
        <p:nvSpPr>
          <p:cNvPr id="11" name="Надпись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4650556"/>
            <a:ext cx="10353763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70FB85-EE0F-4054-AE72-FBD492A214A9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94" y="2088319"/>
            <a:ext cx="3298956" cy="823305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913794" y="2911624"/>
            <a:ext cx="3298956" cy="287957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44878" y="2088320"/>
            <a:ext cx="3298558" cy="823304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444878" y="2911624"/>
            <a:ext cx="3299821" cy="287957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088320"/>
            <a:ext cx="3291211" cy="823304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976346" y="2911624"/>
            <a:ext cx="3291211" cy="287957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B9F098-4A48-46C0-AA76-07166A59BD42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3795" y="4195899"/>
            <a:ext cx="3298955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913795" y="4772161"/>
            <a:ext cx="3298955" cy="101903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01" y="4195899"/>
            <a:ext cx="3298983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72160"/>
            <a:ext cx="3300336" cy="101903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423" y="4195899"/>
            <a:ext cx="3289900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973298" y="4772161"/>
            <a:ext cx="3294258" cy="101903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84875-DA23-480C-8FF9-5287054E262A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63308-AED1-45D7-8455-F1B14A289A84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13794" y="609599"/>
            <a:ext cx="7658705" cy="5181601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DF7441-7813-4A14-BB2F-2CF82C1D36BB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4A31A-532A-45F4-A9DF-AE56214B8289}" type="datetime1">
              <a:rPr lang="ru-RU" noProof="1" dirty="0" smtClean="0"/>
              <a:pPr rtl="0"/>
              <a:t>11.02.2021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29244" y="3602038"/>
            <a:ext cx="9733512" cy="1500187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46BC7-ADC1-4510-AD2F-90647FA3E88F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13795" y="2088319"/>
            <a:ext cx="5106004" cy="370288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3403" y="2088319"/>
            <a:ext cx="5094154" cy="370288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1C343-D6E8-416A-A6BF-961E7E2C9DCA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41804" y="2088320"/>
            <a:ext cx="4879199" cy="823912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13795" y="2912232"/>
            <a:ext cx="5107208" cy="287896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2003" y="2088320"/>
            <a:ext cx="4865554" cy="823912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2912232"/>
            <a:ext cx="5095357" cy="287896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041577-CE67-4E3F-A543-4A3C666CD4DF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C5C56-DB30-47A1-8F9B-1009D8DFDC66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D9332-2B13-43DB-B6A2-783C39DF8640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rtlCol="0" anchor="b">
            <a:normAutofit/>
          </a:bodyPr>
          <a:lstStyle>
            <a:lvl1pPr>
              <a:defRPr sz="28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078064" y="609600"/>
            <a:ext cx="6189492" cy="5181600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7228" y="2971800"/>
            <a:ext cx="3932237" cy="2819399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145EF0-5AA7-4FCC-BDF9-8B84D095D98B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971800"/>
            <a:ext cx="5934950" cy="2819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70092C-EDBD-4EA0-BE44-1336C780E089}" type="datetime1">
              <a:rPr lang="ru-RU" noProof="1" smtClean="0"/>
              <a:pPr rtl="0"/>
              <a:t>11.02.2021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6385498-5719-4231-907B-C20F814A9FC1}" type="datetime1">
              <a:rPr lang="ru-RU" noProof="1" smtClean="0"/>
              <a:pPr/>
              <a:t>11.02.2021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D22F896-40B5-4ADD-8801-0D06FADFA09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коративное изображение шаблона &quot;Мишень&quot;">
            <a:extLst>
              <a:ext uri="{FF2B5EF4-FFF2-40B4-BE49-F238E27FC236}">
                <a16:creationId xmlns:a16="http://schemas.microsoft.com/office/drawing/2014/main" xmlns="" id="{FB2A0140-2D8F-4CD1-B57A-0DFBC1614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D1CAB03-F6A4-4736-85F6-261056424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E2321B3-5D47-422E-8DD6-192DA485F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5B1F3-451A-44B0-8D86-3FB6C9149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rtlCol="0">
            <a:normAutofit/>
          </a:bodyPr>
          <a:lstStyle/>
          <a:p>
            <a:r>
              <a:rPr lang="ru-RU" sz="4400" noProof="1">
                <a:solidFill>
                  <a:srgbClr val="FFFFFF"/>
                </a:solidFill>
              </a:rPr>
              <a:t>Влияние инфразвука на живой организм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85D3CE-F0EC-43FD-844C-7302013D9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4846" y="4632980"/>
            <a:ext cx="9001462" cy="165576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noProof="1" smtClean="0">
                <a:solidFill>
                  <a:srgbClr val="FFFFFF"/>
                </a:solidFill>
              </a:rPr>
              <a:t>Данил Цилютин</a:t>
            </a:r>
          </a:p>
          <a:p>
            <a:pPr rtl="0"/>
            <a:r>
              <a:rPr lang="ru-RU" noProof="1" smtClean="0">
                <a:solidFill>
                  <a:srgbClr val="FFFFFF"/>
                </a:solidFill>
              </a:rPr>
              <a:t> </a:t>
            </a:r>
            <a:r>
              <a:rPr lang="ru-RU" noProof="1">
                <a:solidFill>
                  <a:srgbClr val="FFFFFF"/>
                </a:solidFill>
              </a:rPr>
              <a:t>9 «А</a:t>
            </a:r>
            <a:r>
              <a:rPr lang="ru-RU" noProof="1" smtClean="0">
                <a:solidFill>
                  <a:srgbClr val="FFFFFF"/>
                </a:solidFill>
              </a:rPr>
              <a:t>» класс МБОУ СОШ №18 г.Донецка</a:t>
            </a:r>
          </a:p>
          <a:p>
            <a:pPr rtl="0"/>
            <a:r>
              <a:rPr lang="ru-RU" noProof="1" smtClean="0">
                <a:solidFill>
                  <a:srgbClr val="FFFFFF"/>
                </a:solidFill>
              </a:rPr>
              <a:t>Руководитель: Карая О.А.</a:t>
            </a:r>
            <a:endParaRPr lang="ru-RU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92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086DEC-2F0D-4F77-8856-E450E2F782A2}"/>
              </a:ext>
            </a:extLst>
          </p:cNvPr>
          <p:cNvSpPr txBox="1"/>
          <p:nvPr/>
        </p:nvSpPr>
        <p:spPr>
          <a:xfrm>
            <a:off x="498571" y="1700879"/>
            <a:ext cx="11150090" cy="507831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dirty="0">
                <a:effectLst/>
              </a:rPr>
              <a:t>Инфразвуковые колебания в атмосфере Земли являются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результатом действия многочисленных причин: галактических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космических лучей, гравитационных воздействий Луны и 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Солнца,падений</a:t>
            </a:r>
            <a:r>
              <a:rPr lang="ru-RU" dirty="0">
                <a:effectLst/>
              </a:rPr>
              <a:t> метеоритов, электромагнитных излучений 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корпускулярных потоков от Солнца, а также </a:t>
            </a:r>
            <a:r>
              <a:rPr lang="ru-RU" dirty="0" err="1">
                <a:effectLst/>
              </a:rPr>
              <a:t>геосферных</a:t>
            </a:r>
            <a:r>
              <a:rPr lang="ru-RU" dirty="0">
                <a:effectLst/>
              </a:rPr>
              <a:t>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процессов. Взаимодействие электромагнитного излучения с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		 оптическими </a:t>
            </a:r>
            <a:r>
              <a:rPr lang="ru-RU" dirty="0" err="1">
                <a:effectLst/>
              </a:rPr>
              <a:t>неодноро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		 </a:t>
            </a:r>
            <a:r>
              <a:rPr lang="ru-RU" dirty="0" err="1">
                <a:effectLst/>
              </a:rPr>
              <a:t>дностями</a:t>
            </a:r>
            <a:r>
              <a:rPr lang="ru-RU" dirty="0">
                <a:effectLst/>
              </a:rPr>
              <a:t> атмосферы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		 может приводить к </a:t>
            </a:r>
            <a:r>
              <a:rPr lang="ru-RU" dirty="0" err="1">
                <a:effectLst/>
              </a:rPr>
              <a:t>ге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		 </a:t>
            </a:r>
            <a:r>
              <a:rPr lang="ru-RU" dirty="0" err="1">
                <a:effectLst/>
              </a:rPr>
              <a:t>нерации</a:t>
            </a:r>
            <a:r>
              <a:rPr lang="ru-RU" dirty="0">
                <a:effectLst/>
              </a:rPr>
              <a:t> акустических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		 колебаний в широком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		 диапазоне частот. </a:t>
            </a:r>
            <a:r>
              <a:rPr lang="ru-RU" dirty="0"/>
              <a:t> </a:t>
            </a:r>
            <a:r>
              <a:rPr lang="ru-RU" dirty="0">
                <a:effectLst/>
              </a:rPr>
              <a:t>Следует ожидать поэтому, что в спектре ИЗ-									 колебаний атмосферы должна проявляться ритмика солнечной 									 активности. Это может обуславливать широко известную связь 									 солнечной активности с биосферными процессами.</a:t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r>
              <a:rPr lang="ru-RU" dirty="0">
                <a:effectLst/>
              </a:rPr>
              <a:t>						</a:t>
            </a:r>
          </a:p>
        </p:txBody>
      </p:sp>
      <p:sp>
        <p:nvSpPr>
          <p:cNvPr id="3" name="Прямоугольник: скругленные противолежащие углы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49B64DCE-9AAB-47FB-B317-6A6F18B82DE7}"/>
              </a:ext>
            </a:extLst>
          </p:cNvPr>
          <p:cNvSpPr/>
          <p:nvPr/>
        </p:nvSpPr>
        <p:spPr>
          <a:xfrm>
            <a:off x="543339" y="372257"/>
            <a:ext cx="862933" cy="86293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 descr="World">
            <a:hlinkClick r:id="rId2" action="ppaction://hlinksldjump"/>
            <a:extLst>
              <a:ext uri="{FF2B5EF4-FFF2-40B4-BE49-F238E27FC236}">
                <a16:creationId xmlns:a16="http://schemas.microsoft.com/office/drawing/2014/main" xmlns="" id="{3D99CD20-8DE0-428D-A060-85FC4B1A2F99}"/>
              </a:ext>
            </a:extLst>
          </p:cNvPr>
          <p:cNvSpPr/>
          <p:nvPr/>
        </p:nvSpPr>
        <p:spPr>
          <a:xfrm>
            <a:off x="677102" y="506020"/>
            <a:ext cx="595405" cy="5954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C8E709C5-3951-4EB5-8597-64BA021DB976}"/>
              </a:ext>
            </a:extLst>
          </p:cNvPr>
          <p:cNvSpPr/>
          <p:nvPr/>
        </p:nvSpPr>
        <p:spPr>
          <a:xfrm>
            <a:off x="1406270" y="582259"/>
            <a:ext cx="8440095" cy="442925"/>
          </a:xfrm>
          <a:custGeom>
            <a:avLst/>
            <a:gdLst>
              <a:gd name="connsiteX0" fmla="*/ 0 w 3037500"/>
              <a:gd name="connsiteY0" fmla="*/ 0 h 720000"/>
              <a:gd name="connsiteX1" fmla="*/ 3037500 w 3037500"/>
              <a:gd name="connsiteY1" fmla="*/ 0 h 720000"/>
              <a:gd name="connsiteX2" fmla="*/ 3037500 w 3037500"/>
              <a:gd name="connsiteY2" fmla="*/ 720000 h 720000"/>
              <a:gd name="connsiteX3" fmla="*/ 0 w 3037500"/>
              <a:gd name="connsiteY3" fmla="*/ 720000 h 720000"/>
              <a:gd name="connsiteX4" fmla="*/ 0 w 3037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00" h="720000">
                <a:moveTo>
                  <a:pt x="0" y="0"/>
                </a:moveTo>
                <a:lnTo>
                  <a:pt x="3037500" y="0"/>
                </a:lnTo>
                <a:lnTo>
                  <a:pt x="3037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ru-RU" sz="2800" b="1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 Инфразвука  в  природе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713120-909B-401B-84D8-3D87D7F4C449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60335" y="2062096"/>
            <a:ext cx="4288326" cy="2415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1B4AEED-EEBC-4C12-BE3C-3AA3721AC3CC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8571" y="3574774"/>
            <a:ext cx="4056415" cy="253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00003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92F71162-F605-4875-878B-882DE09B850F}"/>
              </a:ext>
            </a:extLst>
          </p:cNvPr>
          <p:cNvSpPr/>
          <p:nvPr/>
        </p:nvSpPr>
        <p:spPr>
          <a:xfrm>
            <a:off x="543339" y="372257"/>
            <a:ext cx="862933" cy="86293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3" name="Прямоугольник 2" descr="World">
            <a:hlinkClick r:id="rId2" action="ppaction://hlinksldjump"/>
            <a:extLst>
              <a:ext uri="{FF2B5EF4-FFF2-40B4-BE49-F238E27FC236}">
                <a16:creationId xmlns:a16="http://schemas.microsoft.com/office/drawing/2014/main" xmlns="" id="{CC812733-4BD3-4A64-B78A-9EB17B3D9588}"/>
              </a:ext>
            </a:extLst>
          </p:cNvPr>
          <p:cNvSpPr/>
          <p:nvPr/>
        </p:nvSpPr>
        <p:spPr>
          <a:xfrm>
            <a:off x="677102" y="506020"/>
            <a:ext cx="595405" cy="5954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7D002785-670C-4F02-A6EE-524B618DFAEC}"/>
              </a:ext>
            </a:extLst>
          </p:cNvPr>
          <p:cNvSpPr/>
          <p:nvPr/>
        </p:nvSpPr>
        <p:spPr>
          <a:xfrm>
            <a:off x="1406270" y="582259"/>
            <a:ext cx="8440095" cy="442925"/>
          </a:xfrm>
          <a:custGeom>
            <a:avLst/>
            <a:gdLst>
              <a:gd name="connsiteX0" fmla="*/ 0 w 3037500"/>
              <a:gd name="connsiteY0" fmla="*/ 0 h 720000"/>
              <a:gd name="connsiteX1" fmla="*/ 3037500 w 3037500"/>
              <a:gd name="connsiteY1" fmla="*/ 0 h 720000"/>
              <a:gd name="connsiteX2" fmla="*/ 3037500 w 3037500"/>
              <a:gd name="connsiteY2" fmla="*/ 720000 h 720000"/>
              <a:gd name="connsiteX3" fmla="*/ 0 w 3037500"/>
              <a:gd name="connsiteY3" fmla="*/ 720000 h 720000"/>
              <a:gd name="connsiteX4" fmla="*/ 0 w 3037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00" h="720000">
                <a:moveTo>
                  <a:pt x="0" y="0"/>
                </a:moveTo>
                <a:lnTo>
                  <a:pt x="3037500" y="0"/>
                </a:lnTo>
                <a:lnTo>
                  <a:pt x="3037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ru-RU" sz="2800" b="1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 Инфразвука  в  природе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3B6B8C-3F0D-4F13-A6E8-C86FDEADF517}"/>
              </a:ext>
            </a:extLst>
          </p:cNvPr>
          <p:cNvSpPr txBox="1"/>
          <p:nvPr/>
        </p:nvSpPr>
        <p:spPr>
          <a:xfrm>
            <a:off x="543339" y="1445192"/>
            <a:ext cx="11277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</a:rPr>
              <a:t>ИЗ-колебания в атмосфере связаны также с сейсмической активностью, причём они могут быть и внешним воздействием на подготовительные процессы, и их результатом. Связь интенсивности сейсмических процессов с солнечной активностью была обнаружена при анализе глобальной сейсмичности и 11-летних солнечных циклов. Сейчас считается, что эта связь осуществляется через циклоническую активность в атмосфере. </a:t>
            </a:r>
          </a:p>
          <a:p>
            <a:endParaRPr lang="ru-RU" dirty="0">
              <a:effectLst/>
            </a:endParaRPr>
          </a:p>
          <a:p>
            <a:r>
              <a:rPr lang="ru-RU" dirty="0">
                <a:effectLst/>
              </a:rPr>
              <a:t>В ЛЦ ИКИ в результате анализа спектров инфразвука,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полученных в период 1997–2000 гг., обнаружены годовые,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сезонные, 27-суточные и суточные периоды колебаний.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Подтверждена гипотеза о возрастании энергии </a:t>
            </a:r>
            <a:r>
              <a:rPr lang="ru-RU" dirty="0" err="1">
                <a:effectLst/>
              </a:rPr>
              <a:t>инфразву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ка при уменьшении солнечной активности. Исследования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ИЗ-спектров до и после крупных землетрясений показало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их характерные изменения перед крупными </a:t>
            </a:r>
            <a:r>
              <a:rPr lang="ru-RU" dirty="0" err="1">
                <a:effectLst/>
              </a:rPr>
              <a:t>землетрясе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ниями</a:t>
            </a:r>
            <a:r>
              <a:rPr lang="ru-RU" dirty="0">
                <a:effectLst/>
              </a:rPr>
              <a:t>. В результате экспериментов по наблюдению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электромагнитных откликов на акустические возмущения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атмосфере, </a:t>
            </a:r>
            <a:r>
              <a:rPr lang="ru-RU" dirty="0" err="1">
                <a:effectLst/>
              </a:rPr>
              <a:t>созда-ваемые</a:t>
            </a:r>
            <a:r>
              <a:rPr lang="ru-RU" dirty="0">
                <a:effectLst/>
              </a:rPr>
              <a:t> с помощью мобильного </a:t>
            </a:r>
            <a:r>
              <a:rPr lang="ru-RU" dirty="0" err="1">
                <a:effectLst/>
              </a:rPr>
              <a:t>акусти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ческого</a:t>
            </a:r>
            <a:r>
              <a:rPr lang="ru-RU" dirty="0">
                <a:effectLst/>
              </a:rPr>
              <a:t> излучателя, доказана связь инфразвука с </a:t>
            </a:r>
            <a:r>
              <a:rPr lang="ru-RU" dirty="0" err="1">
                <a:effectLst/>
              </a:rPr>
              <a:t>геомагни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тными</a:t>
            </a:r>
            <a:r>
              <a:rPr lang="ru-RU" dirty="0">
                <a:effectLst/>
              </a:rPr>
              <a:t> вариациями.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7D71EC-CB0A-47B3-BC48-442CF028B207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31118" y="2992864"/>
            <a:ext cx="4689821" cy="3282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6656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C584AAED-2CA8-446A-B147-7CDB86E5A30B}"/>
              </a:ext>
            </a:extLst>
          </p:cNvPr>
          <p:cNvSpPr/>
          <p:nvPr/>
        </p:nvSpPr>
        <p:spPr>
          <a:xfrm>
            <a:off x="543339" y="372257"/>
            <a:ext cx="862933" cy="86293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06460"/>
              <a:satOff val="5101"/>
              <a:lumOff val="784"/>
              <a:alphaOff val="0"/>
            </a:schemeClr>
          </a:fillRef>
          <a:effectRef idx="0">
            <a:schemeClr val="accent2">
              <a:hueOff val="1106460"/>
              <a:satOff val="5101"/>
              <a:lumOff val="784"/>
              <a:alphaOff val="0"/>
            </a:schemeClr>
          </a:effectRef>
          <a:fontRef idx="minor"/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E66544-DC9F-42A1-933B-D071BE82E6E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317" y="537236"/>
            <a:ext cx="536190" cy="536190"/>
          </a:xfrm>
          <a:prstGeom prst="rect">
            <a:avLst/>
          </a:prstGeom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BD8DEF08-43BC-477F-A7FD-FB892017A5CB}"/>
              </a:ext>
            </a:extLst>
          </p:cNvPr>
          <p:cNvSpPr/>
          <p:nvPr/>
        </p:nvSpPr>
        <p:spPr>
          <a:xfrm>
            <a:off x="1406272" y="372257"/>
            <a:ext cx="10785727" cy="862932"/>
          </a:xfrm>
          <a:custGeom>
            <a:avLst/>
            <a:gdLst>
              <a:gd name="connsiteX0" fmla="*/ 0 w 3037500"/>
              <a:gd name="connsiteY0" fmla="*/ 0 h 720000"/>
              <a:gd name="connsiteX1" fmla="*/ 3037500 w 3037500"/>
              <a:gd name="connsiteY1" fmla="*/ 0 h 720000"/>
              <a:gd name="connsiteX2" fmla="*/ 3037500 w 3037500"/>
              <a:gd name="connsiteY2" fmla="*/ 720000 h 720000"/>
              <a:gd name="connsiteX3" fmla="*/ 0 w 3037500"/>
              <a:gd name="connsiteY3" fmla="*/ 720000 h 720000"/>
              <a:gd name="connsiteX4" fmla="*/ 0 w 3037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00" h="720000">
                <a:moveTo>
                  <a:pt x="0" y="0"/>
                </a:moveTo>
                <a:lnTo>
                  <a:pt x="3037500" y="0"/>
                </a:lnTo>
                <a:lnTo>
                  <a:pt x="3037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1106460"/>
              <a:satOff val="5101"/>
              <a:lumOff val="784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ru-RU" sz="2800" b="1" u="sng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 влияния  инфразвука  на  живой  организм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E7A48E-69FC-4232-91F6-1862020FBC66}"/>
              </a:ext>
            </a:extLst>
          </p:cNvPr>
          <p:cNvSpPr txBox="1"/>
          <p:nvPr/>
        </p:nvSpPr>
        <p:spPr>
          <a:xfrm>
            <a:off x="570082" y="1581488"/>
            <a:ext cx="111318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</a:rPr>
              <a:t>В конце 60-х гг. французский исследователь </a:t>
            </a:r>
            <a:r>
              <a:rPr lang="ru-RU" dirty="0" err="1">
                <a:effectLst/>
              </a:rPr>
              <a:t>Гавро</a:t>
            </a:r>
            <a:r>
              <a:rPr lang="ru-RU" dirty="0">
                <a:effectLst/>
              </a:rPr>
              <a:t> обнаружил, что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инфразвуки определённых частот могут вызывать у человека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тревожность и беспокойство, головную боль, снижать внимание 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работоспособность, даже нарушать функцию вестибулярного аппарата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 вызывать кровотечение из носа и ушей.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A6B582-3408-400C-9CDB-B4F11D984272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67133" y="1389888"/>
            <a:ext cx="2654785" cy="2893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0B3827-ACD2-4DEE-BC8B-5B778CF16016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7356" y="3250416"/>
            <a:ext cx="3351589" cy="256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7DE003-2FF3-4521-8D50-6FACEA60689D}"/>
              </a:ext>
            </a:extLst>
          </p:cNvPr>
          <p:cNvSpPr txBox="1"/>
          <p:nvPr/>
        </p:nvSpPr>
        <p:spPr>
          <a:xfrm>
            <a:off x="597356" y="3429000"/>
            <a:ext cx="1084601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</a:rPr>
              <a:t>							     Профессор </a:t>
            </a:r>
            <a:r>
              <a:rPr lang="ru-RU" dirty="0" err="1">
                <a:effectLst/>
              </a:rPr>
              <a:t>Гавро</a:t>
            </a:r>
            <a:r>
              <a:rPr lang="ru-RU" dirty="0">
                <a:effectLst/>
              </a:rPr>
              <a:t> познакомился с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     инфразвуками почти случайно. В одном из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     помещений лаборатории, где работали его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     сотрудники, с некоторых пор стало </a:t>
            </a:r>
            <a:r>
              <a:rPr lang="ru-RU" dirty="0" err="1">
                <a:effectLst/>
              </a:rPr>
              <a:t>невоз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							     можно находиться. Достаточно было пробыть здесь два часа, чтобы 							     почувствовать себя совсем больным.</a:t>
            </a:r>
          </a:p>
          <a:p>
            <a:r>
              <a:rPr lang="ru-RU" dirty="0"/>
              <a:t>							     </a:t>
            </a:r>
            <a:r>
              <a:rPr lang="ru-RU" dirty="0">
                <a:effectLst/>
              </a:rPr>
              <a:t>Прошёл не один день, прежде чем исследователи сообразили, где 								     следует искать неизвестного врага. Им оказались инфразвуки 									     большой мощности, создаваемые вентиляционной системой нового завода</a:t>
            </a:r>
            <a:r>
              <a:rPr lang="ru-RU" dirty="0"/>
              <a:t>. </a:t>
            </a:r>
            <a:r>
              <a:rPr lang="ru-RU" dirty="0">
                <a:effectLst/>
              </a:rPr>
              <a:t>Профессор </a:t>
            </a:r>
            <a:r>
              <a:rPr lang="ru-RU" dirty="0" err="1">
                <a:effectLst/>
              </a:rPr>
              <a:t>Гавро</a:t>
            </a:r>
            <a:r>
              <a:rPr lang="ru-RU" dirty="0">
                <a:effectLst/>
              </a:rPr>
              <a:t> высказал предположение, что биологическое действие инфразвука проявляется, если частота волны совпадает с альфа-ритмом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xmlns="" val="365746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D1C3D5-4BBF-4779-B9AF-A9F590CC3021}"/>
              </a:ext>
            </a:extLst>
          </p:cNvPr>
          <p:cNvSpPr txBox="1"/>
          <p:nvPr/>
        </p:nvSpPr>
        <p:spPr>
          <a:xfrm>
            <a:off x="543339" y="1887140"/>
            <a:ext cx="58442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Британские учёные продемонстрировали, что под воздействием инфразвука люди испытывают примерно те же ощущения, что и при «встречах» с призраками. Был поставлен такой эксперимент. С помощью семиметровой трубы учёным удалось подмешать к звучанию обычных музыкальных инструментов на концерте классической музыки сверхнизкие частоты. После концерта слушателей (а их было 750 человек) попросили описать впечатления. «Подопытные» сообщили, что чувствовали внезапный упадок настроения, печаль, у некоторых по коже бежали мурашки, у кого-то возникало тяжёлое чувство страха. </a:t>
            </a:r>
          </a:p>
        </p:txBody>
      </p:sp>
      <p:sp>
        <p:nvSpPr>
          <p:cNvPr id="4" name="Прямоугольник: скругленные противолежащие углы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5E30524C-F1D2-48C6-8D1D-3ADE19F8698F}"/>
              </a:ext>
            </a:extLst>
          </p:cNvPr>
          <p:cNvSpPr/>
          <p:nvPr/>
        </p:nvSpPr>
        <p:spPr>
          <a:xfrm>
            <a:off x="543339" y="372257"/>
            <a:ext cx="862933" cy="86293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06460"/>
              <a:satOff val="5101"/>
              <a:lumOff val="784"/>
              <a:alphaOff val="0"/>
            </a:schemeClr>
          </a:fillRef>
          <a:effectRef idx="0">
            <a:schemeClr val="accent2">
              <a:hueOff val="1106460"/>
              <a:satOff val="5101"/>
              <a:lumOff val="784"/>
              <a:alphaOff val="0"/>
            </a:schemeClr>
          </a:effectRef>
          <a:fontRef idx="minor"/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10A6EF1C-1747-4DAD-8A76-4322E52659F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317" y="537236"/>
            <a:ext cx="536190" cy="536190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271D1DB0-2F49-4BAD-8B3E-5C6DCF748591}"/>
              </a:ext>
            </a:extLst>
          </p:cNvPr>
          <p:cNvSpPr/>
          <p:nvPr/>
        </p:nvSpPr>
        <p:spPr>
          <a:xfrm>
            <a:off x="1406272" y="372257"/>
            <a:ext cx="10785727" cy="862932"/>
          </a:xfrm>
          <a:custGeom>
            <a:avLst/>
            <a:gdLst>
              <a:gd name="connsiteX0" fmla="*/ 0 w 3037500"/>
              <a:gd name="connsiteY0" fmla="*/ 0 h 720000"/>
              <a:gd name="connsiteX1" fmla="*/ 3037500 w 3037500"/>
              <a:gd name="connsiteY1" fmla="*/ 0 h 720000"/>
              <a:gd name="connsiteX2" fmla="*/ 3037500 w 3037500"/>
              <a:gd name="connsiteY2" fmla="*/ 720000 h 720000"/>
              <a:gd name="connsiteX3" fmla="*/ 0 w 3037500"/>
              <a:gd name="connsiteY3" fmla="*/ 720000 h 720000"/>
              <a:gd name="connsiteX4" fmla="*/ 0 w 3037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00" h="720000">
                <a:moveTo>
                  <a:pt x="0" y="0"/>
                </a:moveTo>
                <a:lnTo>
                  <a:pt x="3037500" y="0"/>
                </a:lnTo>
                <a:lnTo>
                  <a:pt x="3037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1106460"/>
              <a:satOff val="5101"/>
              <a:lumOff val="784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ru-RU" sz="2800" b="1" u="sng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 влияния  инфразвука  на  живой  организм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E2463C-7052-474A-BB84-0470FC871E3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70260" y="1917700"/>
            <a:ext cx="49784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706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1EFD17-3260-44C2-9534-8CF7EC624C16}"/>
              </a:ext>
            </a:extLst>
          </p:cNvPr>
          <p:cNvSpPr txBox="1"/>
          <p:nvPr/>
        </p:nvSpPr>
        <p:spPr>
          <a:xfrm>
            <a:off x="543339" y="1444082"/>
            <a:ext cx="109319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</a:rPr>
              <a:t>Инфразвук</a:t>
            </a:r>
            <a:r>
              <a:rPr lang="ru-RU" dirty="0">
                <a:effectLst/>
              </a:rPr>
              <a:t> влияет на весь организм человека, отражаясь на его здоровье и работоспособности. Данные многих исследователей свидетельствуют о высокой чувствительности организма человека к уровням колебаний с максимумом энергии в области инфразвуковых частот.</a:t>
            </a:r>
          </a:p>
          <a:p>
            <a:endParaRPr lang="ru-RU" dirty="0">
              <a:effectLst/>
            </a:endParaRPr>
          </a:p>
          <a:p>
            <a:r>
              <a:rPr lang="ru-RU" dirty="0">
                <a:effectLst/>
              </a:rPr>
              <a:t>В результате длительного воздействия низкочастотных колебаний у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человека развивается значительная </a:t>
            </a:r>
            <a:r>
              <a:rPr lang="ru-RU" b="1" dirty="0">
                <a:effectLst/>
              </a:rPr>
              <a:t>астения</a:t>
            </a:r>
            <a:r>
              <a:rPr lang="ru-RU" dirty="0">
                <a:effectLst/>
              </a:rPr>
              <a:t>, появляются </a:t>
            </a:r>
            <a:r>
              <a:rPr lang="ru-RU" b="1" dirty="0">
                <a:effectLst/>
              </a:rPr>
              <a:t>слабость</a:t>
            </a:r>
            <a:r>
              <a:rPr lang="ru-RU" dirty="0">
                <a:effectLst/>
              </a:rPr>
              <a:t>, </a:t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утомляемость</a:t>
            </a:r>
            <a:r>
              <a:rPr lang="ru-RU" dirty="0">
                <a:effectLst/>
              </a:rPr>
              <a:t>, </a:t>
            </a:r>
            <a:r>
              <a:rPr lang="ru-RU" b="1" dirty="0">
                <a:effectLst/>
              </a:rPr>
              <a:t>снижается работоспособность</a:t>
            </a:r>
            <a:r>
              <a:rPr lang="ru-RU" dirty="0">
                <a:effectLst/>
              </a:rPr>
              <a:t>, появляется </a:t>
            </a:r>
            <a:r>
              <a:rPr lang="ru-RU" b="1" dirty="0" err="1">
                <a:effectLst/>
              </a:rPr>
              <a:t>раздра</a:t>
            </a:r>
            <a:r>
              <a:rPr lang="ru-RU" b="1" dirty="0">
                <a:effectLst/>
              </a:rPr>
              <a:t>-</a:t>
            </a:r>
            <a:br>
              <a:rPr lang="ru-RU" b="1" dirty="0">
                <a:effectLst/>
              </a:rPr>
            </a:br>
            <a:r>
              <a:rPr lang="ru-RU" b="1" dirty="0" err="1">
                <a:effectLst/>
              </a:rPr>
              <a:t>жительность</a:t>
            </a:r>
            <a:r>
              <a:rPr lang="ru-RU" dirty="0">
                <a:effectLst/>
              </a:rPr>
              <a:t>, </a:t>
            </a:r>
            <a:r>
              <a:rPr lang="ru-RU" b="1" dirty="0">
                <a:effectLst/>
              </a:rPr>
              <a:t>нарушается сон</a:t>
            </a:r>
            <a:r>
              <a:rPr lang="ru-RU" dirty="0">
                <a:effectLst/>
              </a:rPr>
              <a:t>. У некоторых лиц отмечаются нервно-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вегетативные нарушения и даже появляются </a:t>
            </a:r>
            <a:r>
              <a:rPr lang="ru-RU" b="1" dirty="0">
                <a:effectLst/>
              </a:rPr>
              <a:t>психические нарушения</a:t>
            </a:r>
            <a:r>
              <a:rPr lang="ru-RU" dirty="0">
                <a:effectLst/>
              </a:rPr>
              <a:t>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Известно, например, что рабочие компрессорных станций предъявляют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жалобы на усталость, головную боль, общее недомогание, плохой сон.</a:t>
            </a:r>
          </a:p>
          <a:p>
            <a:endParaRPr lang="ru-RU" dirty="0">
              <a:effectLst/>
            </a:endParaRPr>
          </a:p>
          <a:p>
            <a:r>
              <a:rPr lang="ru-RU" dirty="0">
                <a:effectLst/>
              </a:rPr>
              <a:t>						     У лиц, находящихся на расстоянии 200-300 м от реактивных самолетов, 						     появляется </a:t>
            </a:r>
            <a:r>
              <a:rPr lang="ru-RU" b="1" dirty="0">
                <a:effectLst/>
              </a:rPr>
              <a:t>чувство беспричинного страха</a:t>
            </a:r>
            <a:r>
              <a:rPr lang="ru-RU" dirty="0">
                <a:effectLst/>
              </a:rPr>
              <a:t>, </a:t>
            </a:r>
            <a:r>
              <a:rPr lang="ru-RU" b="1" dirty="0">
                <a:effectLst/>
              </a:rPr>
              <a:t>повышается 									     артериальное давление</a:t>
            </a:r>
            <a:r>
              <a:rPr lang="ru-RU" dirty="0">
                <a:effectLst/>
              </a:rPr>
              <a:t>, наблюдаются случаи обморочного состояния. 						     При работе реактивных двигателей возникает сотрясение грудной 							     клетки и брюшной полости, появляется состояние, напоминающее 							     морскую болезнь, развивается </a:t>
            </a:r>
            <a:r>
              <a:rPr lang="ru-RU" b="1" dirty="0">
                <a:effectLst/>
              </a:rPr>
              <a:t>головокружение</a:t>
            </a:r>
            <a:r>
              <a:rPr lang="ru-RU" dirty="0">
                <a:effectLst/>
              </a:rPr>
              <a:t>, </a:t>
            </a:r>
            <a:r>
              <a:rPr lang="ru-RU" b="1" dirty="0">
                <a:effectLst/>
              </a:rPr>
              <a:t>тошнота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88589A-E10D-4BE1-A9F2-292BC39C517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339" y="4770782"/>
            <a:ext cx="2787616" cy="1860734"/>
          </a:xfrm>
          <a:prstGeom prst="rect">
            <a:avLst/>
          </a:prstGeom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E5234047-EEC3-49C3-B04F-1EC5FA771924}"/>
              </a:ext>
            </a:extLst>
          </p:cNvPr>
          <p:cNvSpPr/>
          <p:nvPr/>
        </p:nvSpPr>
        <p:spPr>
          <a:xfrm>
            <a:off x="543339" y="372257"/>
            <a:ext cx="862933" cy="86293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06460"/>
              <a:satOff val="5101"/>
              <a:lumOff val="784"/>
              <a:alphaOff val="0"/>
            </a:schemeClr>
          </a:fillRef>
          <a:effectRef idx="0">
            <a:schemeClr val="accent2">
              <a:hueOff val="1106460"/>
              <a:satOff val="5101"/>
              <a:lumOff val="784"/>
              <a:alphaOff val="0"/>
            </a:schemeClr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: скругленные противолежащие углы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9F44CC9-54C8-4AF5-8704-DA62AA7A04CE}"/>
              </a:ext>
            </a:extLst>
          </p:cNvPr>
          <p:cNvSpPr/>
          <p:nvPr/>
        </p:nvSpPr>
        <p:spPr>
          <a:xfrm>
            <a:off x="543339" y="372257"/>
            <a:ext cx="862933" cy="86293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12920"/>
              <a:satOff val="10201"/>
              <a:lumOff val="1569"/>
              <a:alphaOff val="0"/>
            </a:schemeClr>
          </a:fillRef>
          <a:effectRef idx="0">
            <a:schemeClr val="accent2">
              <a:hueOff val="2212920"/>
              <a:satOff val="10201"/>
              <a:lumOff val="1569"/>
              <a:alphaOff val="0"/>
            </a:schemeClr>
          </a:effectRef>
          <a:fontRef idx="minor"/>
        </p:style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CEB3607-C07F-4315-9B23-2E6C5670BD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716715" y="581149"/>
            <a:ext cx="516179" cy="445148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9CCCC26A-7656-4E53-96F9-9EEE678BB5D9}"/>
              </a:ext>
            </a:extLst>
          </p:cNvPr>
          <p:cNvSpPr/>
          <p:nvPr/>
        </p:nvSpPr>
        <p:spPr>
          <a:xfrm>
            <a:off x="1406270" y="582259"/>
            <a:ext cx="9526773" cy="442925"/>
          </a:xfrm>
          <a:custGeom>
            <a:avLst/>
            <a:gdLst>
              <a:gd name="connsiteX0" fmla="*/ 0 w 3037500"/>
              <a:gd name="connsiteY0" fmla="*/ 0 h 720000"/>
              <a:gd name="connsiteX1" fmla="*/ 3037500 w 3037500"/>
              <a:gd name="connsiteY1" fmla="*/ 0 h 720000"/>
              <a:gd name="connsiteX2" fmla="*/ 3037500 w 3037500"/>
              <a:gd name="connsiteY2" fmla="*/ 720000 h 720000"/>
              <a:gd name="connsiteX3" fmla="*/ 0 w 3037500"/>
              <a:gd name="connsiteY3" fmla="*/ 720000 h 720000"/>
              <a:gd name="connsiteX4" fmla="*/ 0 w 3037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00" h="720000">
                <a:moveTo>
                  <a:pt x="0" y="0"/>
                </a:moveTo>
                <a:lnTo>
                  <a:pt x="3037500" y="0"/>
                </a:lnTo>
                <a:lnTo>
                  <a:pt x="3037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defTabSz="71120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2800" b="1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инфразвука на живой организм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17BC926-E37F-4D56-98A5-B5A343D8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8268259" y="2502415"/>
            <a:ext cx="3207026" cy="185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3791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DADFBF-6954-4093-A52A-57E6FA0E6C65}"/>
              </a:ext>
            </a:extLst>
          </p:cNvPr>
          <p:cNvSpPr txBox="1"/>
          <p:nvPr/>
        </p:nvSpPr>
        <p:spPr>
          <a:xfrm>
            <a:off x="543339" y="1444082"/>
            <a:ext cx="109197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</a:rPr>
              <a:t>Низкочастотные колебания воспринимаются, как физическая нагрузка</a:t>
            </a:r>
            <a:r>
              <a:rPr lang="ru-RU" sz="1800" dirty="0">
                <a:effectLst/>
              </a:rPr>
              <a:t>, у человека увеличивается общий расход энергии, возникает утомление, головная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боль, головокружение, вестибулярное нарушение, снижается острота </a:t>
            </a:r>
            <a:r>
              <a:rPr lang="ru-RU" sz="1800" dirty="0" err="1">
                <a:effectLst/>
              </a:rPr>
              <a:t>зре</a:t>
            </a:r>
            <a:r>
              <a:rPr lang="ru-RU" sz="1800" dirty="0">
                <a:effectLst/>
              </a:rPr>
              <a:t>-</a:t>
            </a:r>
            <a:br>
              <a:rPr lang="ru-RU" sz="1800" dirty="0">
                <a:effectLst/>
              </a:rPr>
            </a:br>
            <a:r>
              <a:rPr lang="ru-RU" sz="1800" dirty="0" err="1">
                <a:effectLst/>
              </a:rPr>
              <a:t>ния</a:t>
            </a:r>
            <a:r>
              <a:rPr lang="ru-RU" sz="1800" dirty="0">
                <a:effectLst/>
              </a:rPr>
              <a:t> и слуха, изменяется ритм дыхания и сердечных сокращений, кровяное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давление; нарушения центральной нервной системы, пищеварения. Ха-</a:t>
            </a:r>
            <a:br>
              <a:rPr lang="ru-RU" sz="1800" dirty="0">
                <a:effectLst/>
              </a:rPr>
            </a:br>
            <a:r>
              <a:rPr lang="ru-RU" sz="1800" dirty="0" err="1">
                <a:effectLst/>
              </a:rPr>
              <a:t>рактер</a:t>
            </a:r>
            <a:r>
              <a:rPr lang="ru-RU" sz="1800" dirty="0">
                <a:effectLst/>
              </a:rPr>
              <a:t> и выраженность изменений в организме зависит от диапазона час-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тот, уровня звукового давления и длительности.</a:t>
            </a:r>
            <a:r>
              <a:rPr lang="ru-RU" dirty="0"/>
              <a:t> </a:t>
            </a:r>
            <a:r>
              <a:rPr lang="ru-RU" sz="1800" dirty="0">
                <a:effectLst/>
              </a:rPr>
              <a:t>Обнаруженные сдвиги не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были стойкими, через 25-30 минут возвращались к исходным цифрам,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однако чувство усталости сохранялось длительное время.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Частоты колебаний 2-15 Гц являются особенно нежелательными из-за резонансных явлений в 									организме. Инфразвук с частотой 7Гц наиболее опасен для человека, 								так как возможно его совпадение с альфа-ритмом биотоков мозга. При 							частотах от 1 до 3Гц возможна кислородная недостаточность, 									нарушение ритма дыхания. При частотах от 5-9 Гц появляются 									болезненные ощущения в грудной клетке и в нижней части живота. В 							диапазоне частот от 8 до 12 Гц появляются боли в пояснице, а при более высоких частотах отмечаются болезненные симптомы в полости рта, гортани, мочевом пузыре, прямой кишке, а также некоторых мышцах.</a:t>
            </a:r>
            <a:endParaRPr lang="ru-RU" dirty="0"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50814C4-1184-4146-82B9-684CEDC53B9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8870" y="4555793"/>
            <a:ext cx="2822713" cy="1525068"/>
          </a:xfrm>
          <a:prstGeom prst="rect">
            <a:avLst/>
          </a:prstGeom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DEC1238C-E4BD-420C-9E9C-A038E14B6C06}"/>
              </a:ext>
            </a:extLst>
          </p:cNvPr>
          <p:cNvSpPr/>
          <p:nvPr/>
        </p:nvSpPr>
        <p:spPr>
          <a:xfrm>
            <a:off x="543339" y="372257"/>
            <a:ext cx="862933" cy="86293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06460"/>
              <a:satOff val="5101"/>
              <a:lumOff val="784"/>
              <a:alphaOff val="0"/>
            </a:schemeClr>
          </a:fillRef>
          <a:effectRef idx="0">
            <a:schemeClr val="accent2">
              <a:hueOff val="1106460"/>
              <a:satOff val="5101"/>
              <a:lumOff val="784"/>
              <a:alphaOff val="0"/>
            </a:schemeClr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: скругленные противолежащие углы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E1737C3-FBD0-46A7-A23E-4FA9B3B504A7}"/>
              </a:ext>
            </a:extLst>
          </p:cNvPr>
          <p:cNvSpPr/>
          <p:nvPr/>
        </p:nvSpPr>
        <p:spPr>
          <a:xfrm>
            <a:off x="543339" y="372257"/>
            <a:ext cx="862933" cy="862933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12920"/>
              <a:satOff val="10201"/>
              <a:lumOff val="1569"/>
              <a:alphaOff val="0"/>
            </a:schemeClr>
          </a:fillRef>
          <a:effectRef idx="0">
            <a:schemeClr val="accent2">
              <a:hueOff val="2212920"/>
              <a:satOff val="10201"/>
              <a:lumOff val="1569"/>
              <a:alphaOff val="0"/>
            </a:schemeClr>
          </a:effectRef>
          <a:fontRef idx="minor"/>
        </p:style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1CBB307F-F5B7-4AA1-B62D-571E2DCC65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716715" y="581149"/>
            <a:ext cx="516179" cy="445148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17D47D4C-A29F-489E-80D1-CF27A71D4C1E}"/>
              </a:ext>
            </a:extLst>
          </p:cNvPr>
          <p:cNvSpPr/>
          <p:nvPr/>
        </p:nvSpPr>
        <p:spPr>
          <a:xfrm>
            <a:off x="1406270" y="582259"/>
            <a:ext cx="9526773" cy="442925"/>
          </a:xfrm>
          <a:custGeom>
            <a:avLst/>
            <a:gdLst>
              <a:gd name="connsiteX0" fmla="*/ 0 w 3037500"/>
              <a:gd name="connsiteY0" fmla="*/ 0 h 720000"/>
              <a:gd name="connsiteX1" fmla="*/ 3037500 w 3037500"/>
              <a:gd name="connsiteY1" fmla="*/ 0 h 720000"/>
              <a:gd name="connsiteX2" fmla="*/ 3037500 w 3037500"/>
              <a:gd name="connsiteY2" fmla="*/ 720000 h 720000"/>
              <a:gd name="connsiteX3" fmla="*/ 0 w 3037500"/>
              <a:gd name="connsiteY3" fmla="*/ 720000 h 720000"/>
              <a:gd name="connsiteX4" fmla="*/ 0 w 3037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00" h="720000">
                <a:moveTo>
                  <a:pt x="0" y="0"/>
                </a:moveTo>
                <a:lnTo>
                  <a:pt x="3037500" y="0"/>
                </a:lnTo>
                <a:lnTo>
                  <a:pt x="3037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defTabSz="71120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2800" b="1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инфразвука на живой организм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0116B23-6D76-489E-834F-0E69687895CF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33925" y="1899672"/>
            <a:ext cx="2929205" cy="19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18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B098570C-6AF3-4F44-9F28-FFCCFA303233}"/>
              </a:ext>
            </a:extLst>
          </p:cNvPr>
          <p:cNvSpPr/>
          <p:nvPr/>
        </p:nvSpPr>
        <p:spPr>
          <a:xfrm>
            <a:off x="0" y="476242"/>
            <a:ext cx="12192000" cy="442925"/>
          </a:xfrm>
          <a:custGeom>
            <a:avLst/>
            <a:gdLst>
              <a:gd name="connsiteX0" fmla="*/ 0 w 3037500"/>
              <a:gd name="connsiteY0" fmla="*/ 0 h 720000"/>
              <a:gd name="connsiteX1" fmla="*/ 3037500 w 3037500"/>
              <a:gd name="connsiteY1" fmla="*/ 0 h 720000"/>
              <a:gd name="connsiteX2" fmla="*/ 3037500 w 3037500"/>
              <a:gd name="connsiteY2" fmla="*/ 720000 h 720000"/>
              <a:gd name="connsiteX3" fmla="*/ 0 w 3037500"/>
              <a:gd name="connsiteY3" fmla="*/ 720000 h 720000"/>
              <a:gd name="connsiteX4" fmla="*/ 0 w 30375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00" h="720000">
                <a:moveTo>
                  <a:pt x="0" y="0"/>
                </a:moveTo>
                <a:lnTo>
                  <a:pt x="3037500" y="0"/>
                </a:lnTo>
                <a:lnTo>
                  <a:pt x="30375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ru-RU" sz="2800" b="1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kern="12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 для презентации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42FD23-781C-492F-9AA8-BE0E74A7EB06}"/>
              </a:ext>
            </a:extLst>
          </p:cNvPr>
          <p:cNvSpPr txBox="1"/>
          <p:nvPr/>
        </p:nvSpPr>
        <p:spPr>
          <a:xfrm>
            <a:off x="1606826" y="2613392"/>
            <a:ext cx="89783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</a:rPr>
              <a:t>Поисковик </a:t>
            </a:r>
            <a:r>
              <a:rPr lang="en-US" sz="2000" b="1" dirty="0">
                <a:effectLst/>
              </a:rPr>
              <a:t>Google – google.com</a:t>
            </a:r>
            <a:r>
              <a:rPr lang="ru-RU" sz="2000" b="1" dirty="0">
                <a:effectLst/>
              </a:rPr>
              <a:t> – поис</a:t>
            </a:r>
            <a:r>
              <a:rPr lang="ru-RU" sz="2000" b="1" dirty="0"/>
              <a:t>к сайтов с информацией</a:t>
            </a:r>
            <a:r>
              <a:rPr lang="en-US" sz="2000" b="1" dirty="0">
                <a:effectLst/>
              </a:rPr>
              <a:t/>
            </a:r>
            <a:br>
              <a:rPr lang="en-US" sz="2000" b="1" dirty="0">
                <a:effectLst/>
              </a:rPr>
            </a:br>
            <a:r>
              <a:rPr lang="ru-RU" sz="2000" b="1" dirty="0">
                <a:effectLst/>
              </a:rPr>
              <a:t>Картинки </a:t>
            </a:r>
            <a:r>
              <a:rPr lang="en-US" sz="2000" b="1" dirty="0">
                <a:effectLst/>
              </a:rPr>
              <a:t>Google – google.com</a:t>
            </a:r>
            <a:r>
              <a:rPr lang="ru-RU" sz="2000" b="1" dirty="0">
                <a:effectLst/>
              </a:rPr>
              <a:t> – поиск фотографий для презентации</a:t>
            </a:r>
            <a:r>
              <a:rPr lang="en-US" sz="2000" b="1" dirty="0">
                <a:effectLst/>
              </a:rPr>
              <a:t/>
            </a:r>
            <a:br>
              <a:rPr lang="en-US" sz="2000" b="1" dirty="0">
                <a:effectLst/>
              </a:rPr>
            </a:br>
            <a:r>
              <a:rPr lang="ru-RU" sz="2000" b="1" dirty="0">
                <a:effectLst/>
              </a:rPr>
              <a:t>Сайт </a:t>
            </a:r>
            <a:r>
              <a:rPr lang="en-US" sz="2000" b="1" dirty="0" err="1">
                <a:effectLst/>
              </a:rPr>
              <a:t>alexwolga</a:t>
            </a:r>
            <a:r>
              <a:rPr lang="ru-RU" sz="2000" b="1" dirty="0">
                <a:effectLst/>
              </a:rPr>
              <a:t> – </a:t>
            </a:r>
            <a:r>
              <a:rPr lang="en-US" sz="2000" b="1" dirty="0">
                <a:effectLst/>
              </a:rPr>
              <a:t>alexwolga.ru</a:t>
            </a:r>
            <a:r>
              <a:rPr lang="ru-RU" sz="2000" b="1" dirty="0">
                <a:effectLst/>
              </a:rPr>
              <a:t> – описание инфразвука</a:t>
            </a:r>
            <a:r>
              <a:rPr lang="en-US" sz="2000" b="1" dirty="0">
                <a:effectLst/>
              </a:rPr>
              <a:t/>
            </a:r>
            <a:br>
              <a:rPr lang="en-US" sz="2000" b="1" dirty="0">
                <a:effectLst/>
              </a:rPr>
            </a:br>
            <a:r>
              <a:rPr lang="ru-RU" sz="2000" b="1" dirty="0">
                <a:effectLst/>
              </a:rPr>
              <a:t>Сайт </a:t>
            </a:r>
            <a:r>
              <a:rPr lang="en-US" sz="2000" b="1" dirty="0" err="1">
                <a:effectLst/>
              </a:rPr>
              <a:t>psyera</a:t>
            </a:r>
            <a:r>
              <a:rPr lang="ru-RU" sz="2000" b="1" dirty="0"/>
              <a:t> - </a:t>
            </a:r>
            <a:r>
              <a:rPr lang="en-US" sz="2000" b="1" dirty="0"/>
              <a:t>psyera.ru</a:t>
            </a:r>
            <a:r>
              <a:rPr lang="ru-RU" sz="2000" b="1" dirty="0"/>
              <a:t> – описание инфразвука</a:t>
            </a:r>
          </a:p>
          <a:p>
            <a:r>
              <a:rPr lang="ru-RU" sz="2000" b="1" dirty="0"/>
              <a:t>Сайт </a:t>
            </a:r>
            <a:r>
              <a:rPr lang="en-US" sz="2000" b="1" dirty="0" err="1"/>
              <a:t>works.doklad</a:t>
            </a:r>
            <a:r>
              <a:rPr lang="ru-RU" sz="2000" b="1" dirty="0"/>
              <a:t> - </a:t>
            </a:r>
            <a:r>
              <a:rPr lang="en-US" sz="2000" b="1" dirty="0"/>
              <a:t>works.doklad.ru</a:t>
            </a:r>
            <a:r>
              <a:rPr lang="ru-RU" sz="2000" b="1" dirty="0"/>
              <a:t> – описание инфразвука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371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амаст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618_TF44600913.potx" id="{CFFB9D6F-F3B7-48FB-8EEF-275BDD630CB5}" vid="{4B774770-4E5E-4775-82F3-6D054E93DC6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A5B28-3D16-4621-8849-6D474A759E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53DAA06-94EB-4823-9E76-54CD605DE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98229-7B95-4B48-98C8-487C48B317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Дамаск</Template>
  <TotalTime>135</TotalTime>
  <Words>302</Words>
  <Application>Microsoft Office PowerPoint</Application>
  <PresentationFormat>Произвольный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Дамаст</vt:lpstr>
      <vt:lpstr>Влияние инфразвука на живой организм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инфразвука на живой организм</dc:title>
  <dc:creator>Данил Цилютин</dc:creator>
  <cp:lastModifiedBy>User</cp:lastModifiedBy>
  <cp:revision>18</cp:revision>
  <dcterms:created xsi:type="dcterms:W3CDTF">2021-01-26T18:31:30Z</dcterms:created>
  <dcterms:modified xsi:type="dcterms:W3CDTF">2021-02-11T18:54:28Z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