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1" r:id="rId4"/>
    <p:sldId id="262" r:id="rId5"/>
    <p:sldId id="263" r:id="rId6"/>
    <p:sldId id="267" r:id="rId7"/>
    <p:sldId id="270" r:id="rId8"/>
    <p:sldId id="271" r:id="rId9"/>
    <p:sldId id="272" r:id="rId10"/>
    <p:sldId id="275" r:id="rId11"/>
    <p:sldId id="276" r:id="rId12"/>
    <p:sldId id="309" r:id="rId13"/>
    <p:sldId id="277" r:id="rId14"/>
    <p:sldId id="278" r:id="rId15"/>
    <p:sldId id="279" r:id="rId16"/>
    <p:sldId id="280" r:id="rId17"/>
    <p:sldId id="281" r:id="rId18"/>
    <p:sldId id="287" r:id="rId19"/>
    <p:sldId id="290" r:id="rId20"/>
    <p:sldId id="292" r:id="rId21"/>
    <p:sldId id="296" r:id="rId22"/>
    <p:sldId id="297" r:id="rId23"/>
    <p:sldId id="307" r:id="rId24"/>
    <p:sldId id="300" r:id="rId25"/>
    <p:sldId id="301" r:id="rId26"/>
    <p:sldId id="302" r:id="rId27"/>
    <p:sldId id="303" r:id="rId28"/>
    <p:sldId id="304" r:id="rId29"/>
    <p:sldId id="305" r:id="rId30"/>
    <p:sldId id="310" r:id="rId31"/>
    <p:sldId id="311" r:id="rId32"/>
    <p:sldId id="312" r:id="rId33"/>
    <p:sldId id="313" r:id="rId34"/>
    <p:sldId id="314" r:id="rId35"/>
    <p:sldId id="315" r:id="rId36"/>
    <p:sldId id="317" r:id="rId37"/>
    <p:sldId id="316" r:id="rId38"/>
    <p:sldId id="319" r:id="rId39"/>
    <p:sldId id="318" r:id="rId40"/>
    <p:sldId id="308" r:id="rId41"/>
    <p:sldId id="320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>
        <p:scale>
          <a:sx n="76" d="100"/>
          <a:sy n="76" d="100"/>
        </p:scale>
        <p:origin x="-1194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E07C-CF6A-4000-87E4-D5DEFC531B02}" type="datetimeFigureOut">
              <a:rPr lang="ru-RU" smtClean="0"/>
              <a:t>12.01.2021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B4B2-BD10-40FC-9B42-04490465EAD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E07C-CF6A-4000-87E4-D5DEFC531B02}" type="datetimeFigureOut">
              <a:rPr lang="ru-RU" smtClean="0"/>
              <a:t>12.01.2021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B4B2-BD10-40FC-9B42-04490465EAD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E07C-CF6A-4000-87E4-D5DEFC531B02}" type="datetimeFigureOut">
              <a:rPr lang="ru-RU" smtClean="0"/>
              <a:t>12.01.2021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B4B2-BD10-40FC-9B42-04490465EAD1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E07C-CF6A-4000-87E4-D5DEFC531B02}" type="datetimeFigureOut">
              <a:rPr lang="ru-RU" smtClean="0"/>
              <a:t>12.01.2021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B4B2-BD10-40FC-9B42-04490465EAD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E07C-CF6A-4000-87E4-D5DEFC531B02}" type="datetimeFigureOut">
              <a:rPr lang="ru-RU" smtClean="0"/>
              <a:t>12.01.2021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B4B2-BD10-40FC-9B42-04490465EAD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E07C-CF6A-4000-87E4-D5DEFC531B02}" type="datetimeFigureOut">
              <a:rPr lang="ru-RU" smtClean="0"/>
              <a:t>12.01.2021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B4B2-BD10-40FC-9B42-04490465EAD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E07C-CF6A-4000-87E4-D5DEFC531B02}" type="datetimeFigureOut">
              <a:rPr lang="ru-RU" smtClean="0"/>
              <a:t>12.01.2021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B4B2-BD10-40FC-9B42-04490465EAD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E07C-CF6A-4000-87E4-D5DEFC531B02}" type="datetimeFigureOut">
              <a:rPr lang="ru-RU" smtClean="0"/>
              <a:t>12.01.2021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B4B2-BD10-40FC-9B42-04490465EAD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E07C-CF6A-4000-87E4-D5DEFC531B02}" type="datetimeFigureOut">
              <a:rPr lang="ru-RU" smtClean="0"/>
              <a:t>12.01.2021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B4B2-BD10-40FC-9B42-04490465EAD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E07C-CF6A-4000-87E4-D5DEFC531B02}" type="datetimeFigureOut">
              <a:rPr lang="ru-RU" smtClean="0"/>
              <a:t>12.01.2021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B4B2-BD10-40FC-9B42-04490465EAD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E07C-CF6A-4000-87E4-D5DEFC531B02}" type="datetimeFigureOut">
              <a:rPr lang="ru-RU" smtClean="0"/>
              <a:t>12.01.2021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B4B2-BD10-40FC-9B42-04490465EAD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A16E07C-CF6A-4000-87E4-D5DEFC531B02}" type="datetimeFigureOut">
              <a:rPr lang="ru-RU" smtClean="0"/>
              <a:t>12.01.2021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303B4B2-BD10-40FC-9B42-04490465EAD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517232"/>
            <a:ext cx="8496944" cy="864096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chemeClr val="tx2"/>
                </a:solidFill>
                <a:latin typeface="Segoe Print" pitchFamily="2" charset="0"/>
              </a:rPr>
              <a:t>ЧТО ТАКОЕ РОДИНА</a:t>
            </a:r>
            <a:r>
              <a:rPr lang="ru-RU" sz="5500" b="1" dirty="0" smtClean="0">
                <a:solidFill>
                  <a:schemeClr val="tx2"/>
                </a:solidFill>
                <a:latin typeface="Segoe Print" pitchFamily="2" charset="0"/>
              </a:rPr>
              <a:t>?</a:t>
            </a:r>
            <a:endParaRPr lang="ru-RU" sz="5500" b="1" dirty="0">
              <a:solidFill>
                <a:schemeClr val="tx2"/>
              </a:solidFill>
              <a:latin typeface="Segoe Print" pitchFamily="2" charset="0"/>
            </a:endParaRPr>
          </a:p>
        </p:txBody>
      </p:sp>
      <p:pic>
        <p:nvPicPr>
          <p:cNvPr id="6" name="Picture 2" descr="http://otvet.imgsmail.ru/download/e0bbb2f01233c529220e8748efbe381e_i-4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98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5877272"/>
            <a:ext cx="6400800" cy="792087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31B6FD"/>
              </a:buClr>
            </a:pPr>
            <a:r>
              <a:rPr lang="ru-RU" sz="2200" b="1" dirty="0" smtClean="0">
                <a:solidFill>
                  <a:srgbClr val="073E87"/>
                </a:solidFill>
                <a:latin typeface="Segoe Print" pitchFamily="2" charset="0"/>
              </a:rPr>
              <a:t>ЕЩЁ ТАЙГУ НАЗЫВАЮТ </a:t>
            </a:r>
          </a:p>
          <a:p>
            <a:pPr lvl="0">
              <a:buClr>
                <a:srgbClr val="31B6FD"/>
              </a:buClr>
            </a:pPr>
            <a:r>
              <a:rPr lang="ru-RU" sz="2200" b="1" dirty="0" smtClean="0">
                <a:solidFill>
                  <a:srgbClr val="073E87"/>
                </a:solidFill>
                <a:latin typeface="Segoe Print" pitchFamily="2" charset="0"/>
              </a:rPr>
              <a:t>ЗЕЛЁНЫМИ ЛЁГКИМИ ПЛАНЕТЫ.</a:t>
            </a:r>
          </a:p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2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8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subTitle" idx="1"/>
          </p:nvPr>
        </p:nvSpPr>
        <p:spPr>
          <a:xfrm>
            <a:off x="323528" y="5949279"/>
            <a:ext cx="4032448" cy="720079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solidFill>
                  <a:schemeClr val="tx2"/>
                </a:solidFill>
                <a:latin typeface="Segoe Print" pitchFamily="2" charset="0"/>
              </a:rPr>
              <a:t>ЕЛЬ</a:t>
            </a:r>
            <a:endParaRPr lang="ru-RU" sz="3500" b="1" dirty="0">
              <a:solidFill>
                <a:schemeClr val="tx2"/>
              </a:solidFill>
              <a:latin typeface="Segoe Print" pitchFamily="2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4294967295"/>
          </p:nvPr>
        </p:nvSpPr>
        <p:spPr>
          <a:xfrm>
            <a:off x="4499992" y="333375"/>
            <a:ext cx="4248472" cy="5746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500" b="1" dirty="0" smtClean="0">
                <a:latin typeface="Segoe Print" pitchFamily="2" charset="0"/>
              </a:rPr>
              <a:t>СОСНА</a:t>
            </a:r>
            <a:endParaRPr lang="ru-RU" sz="3500" b="1" dirty="0">
              <a:latin typeface="Segoe Print" pitchFamily="2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3312"/>
            <a:ext cx="403244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36712"/>
            <a:ext cx="424847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78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220072" y="332656"/>
            <a:ext cx="3528392" cy="648072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solidFill>
                  <a:schemeClr val="tx2"/>
                </a:solidFill>
                <a:latin typeface="Segoe Print" pitchFamily="2" charset="0"/>
              </a:rPr>
              <a:t>КЕДР</a:t>
            </a:r>
            <a:endParaRPr lang="ru-RU" sz="3500" b="1" dirty="0">
              <a:solidFill>
                <a:schemeClr val="tx2"/>
              </a:solidFill>
              <a:latin typeface="Segoe Print" pitchFamily="2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6021288"/>
            <a:ext cx="4248472" cy="576063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solidFill>
                  <a:schemeClr val="tx2"/>
                </a:solidFill>
                <a:latin typeface="Segoe Print" pitchFamily="2" charset="0"/>
              </a:rPr>
              <a:t>ЛИСТВЕННИЦА</a:t>
            </a:r>
            <a:endParaRPr lang="ru-RU" sz="3500" b="1" dirty="0">
              <a:solidFill>
                <a:schemeClr val="tx2"/>
              </a:solidFill>
              <a:latin typeface="Segoe Print" pitchFamily="2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24847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4104456" cy="553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53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701988"/>
            <a:ext cx="4248472" cy="10708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Segoe Print" pitchFamily="2" charset="0"/>
              </a:rPr>
              <a:t>БЕЛКА</a:t>
            </a:r>
            <a:endParaRPr lang="ru-RU" b="1" dirty="0">
              <a:solidFill>
                <a:schemeClr val="tx2"/>
              </a:solidFill>
              <a:latin typeface="Segoe Print" pitchFamily="2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76056" y="5229201"/>
            <a:ext cx="3888432" cy="100811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  <a:latin typeface="Segoe Print" pitchFamily="2" charset="0"/>
              </a:rPr>
              <a:t>СОБОЛЬ</a:t>
            </a:r>
            <a:endParaRPr lang="ru-RU" sz="4400" b="1" dirty="0">
              <a:solidFill>
                <a:schemeClr val="tx2"/>
              </a:solidFill>
              <a:latin typeface="Segoe Print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5184576" cy="399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720" y="332656"/>
            <a:ext cx="410445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41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2664296" cy="11521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Segoe Print" pitchFamily="2" charset="0"/>
              </a:rPr>
              <a:t>ЗАЯЦ</a:t>
            </a:r>
            <a:endParaRPr lang="ru-RU" b="1" dirty="0">
              <a:solidFill>
                <a:schemeClr val="tx2"/>
              </a:solidFill>
              <a:latin typeface="Segoe Print" pitchFamily="2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220071" y="4725145"/>
            <a:ext cx="3551585" cy="100811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Segoe Print" pitchFamily="2" charset="0"/>
              </a:rPr>
              <a:t>ЛОСЬ</a:t>
            </a:r>
            <a:endParaRPr lang="ru-RU" sz="4000" b="1" dirty="0">
              <a:solidFill>
                <a:schemeClr val="tx2"/>
              </a:solidFill>
              <a:latin typeface="Segoe Print" pitchFamily="2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50096"/>
            <a:ext cx="4746104" cy="393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4877"/>
            <a:ext cx="5279777" cy="381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2736304" cy="11521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Segoe Print" pitchFamily="2" charset="0"/>
              </a:rPr>
              <a:t>ВОЛК</a:t>
            </a:r>
            <a:endParaRPr lang="ru-RU" b="1" dirty="0">
              <a:solidFill>
                <a:schemeClr val="tx2"/>
              </a:solidFill>
              <a:latin typeface="Segoe Print" pitchFamily="2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508104" y="4293097"/>
            <a:ext cx="3240360" cy="100811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Segoe Print" pitchFamily="2" charset="0"/>
              </a:rPr>
              <a:t>ЛИСИЦА</a:t>
            </a:r>
            <a:endParaRPr lang="ru-RU" sz="4000" b="1" dirty="0">
              <a:solidFill>
                <a:schemeClr val="tx2"/>
              </a:solidFill>
              <a:latin typeface="Segoe Print" pitchFamily="2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5034136" cy="333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2657"/>
            <a:ext cx="551586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2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86216" y="4585902"/>
            <a:ext cx="3853736" cy="209300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Segoe Print" pitchFamily="2" charset="0"/>
                <a:ea typeface="Times New Roman"/>
              </a:rPr>
              <a:t>НЕДРА ТАЕЖНОЙ ЗОНЫ БОГАТЫ АЛМАЗАМИ И ЗОЛОТОМ, НЕФТЬЮ И ГАЗОМ, ЦЕННЫМИ МИНЕРАЛАМИ И РУДАМИ.</a:t>
            </a:r>
            <a:endParaRPr lang="ru-RU" sz="2000" b="1" dirty="0">
              <a:solidFill>
                <a:schemeClr val="tx2"/>
              </a:solidFill>
              <a:latin typeface="Segoe Print" pitchFamily="2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860032" y="260648"/>
            <a:ext cx="3888432" cy="273630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Segoe Print" pitchFamily="2" charset="0"/>
                <a:ea typeface="Times New Roman"/>
              </a:rPr>
              <a:t>ТАЙГА ДАЕТ ЛЮДЯМ </a:t>
            </a:r>
            <a:r>
              <a:rPr lang="ru-RU" b="1" dirty="0">
                <a:solidFill>
                  <a:srgbClr val="073E87"/>
                </a:solidFill>
                <a:latin typeface="Segoe Print" pitchFamily="2" charset="0"/>
                <a:ea typeface="Times New Roman"/>
              </a:rPr>
              <a:t>ЛЕКАРСТВЕННЫЕ </a:t>
            </a:r>
            <a:r>
              <a:rPr lang="ru-RU" b="1" dirty="0" smtClean="0">
                <a:solidFill>
                  <a:srgbClr val="073E87"/>
                </a:solidFill>
                <a:latin typeface="Segoe Print" pitchFamily="2" charset="0"/>
                <a:ea typeface="Times New Roman"/>
              </a:rPr>
              <a:t>РАСТЕНИЯ</a:t>
            </a:r>
            <a:r>
              <a:rPr lang="ru-RU" b="1" dirty="0">
                <a:solidFill>
                  <a:srgbClr val="073E87"/>
                </a:solidFill>
                <a:latin typeface="Segoe Print" pitchFamily="2" charset="0"/>
                <a:ea typeface="Times New Roman"/>
              </a:rPr>
              <a:t>,</a:t>
            </a:r>
            <a:r>
              <a:rPr lang="ru-RU" b="1" dirty="0" smtClean="0">
                <a:solidFill>
                  <a:srgbClr val="073E87"/>
                </a:solidFill>
                <a:latin typeface="Segoe Print" pitchFamily="2" charset="0"/>
                <a:ea typeface="Times New Roman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Segoe Print" pitchFamily="2" charset="0"/>
                <a:ea typeface="Times New Roman"/>
              </a:rPr>
              <a:t>ОРЕХИ, ЯГОДЫ И ГРИБЫ. В ЛЕСАХ МНОГО ПУШНОГО ЗВЕРЯ – ИЗДАВНА В ЭТИХ КРАЯХ ЛЮДИ ЗАНИМАЛИСЬ ОХОТОЙ.</a:t>
            </a:r>
            <a:endParaRPr lang="ru-RU" b="1" dirty="0">
              <a:solidFill>
                <a:schemeClr val="tx2"/>
              </a:solidFill>
              <a:latin typeface="Segoe Print" pitchFamily="2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96952"/>
            <a:ext cx="464820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4664"/>
            <a:ext cx="4392488" cy="418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23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58773" y="5733256"/>
            <a:ext cx="8424863" cy="100811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Segoe Print" pitchFamily="2" charset="0"/>
              </a:rPr>
              <a:t>КРУПНЕЙШИЕ ОЗЁРА РОССИИ.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Segoe Print" pitchFamily="2" charset="0"/>
              </a:rPr>
              <a:t>ВСЕГО НА ТЕРРИТОРИИ НАШЕЙ РОДИНЫ — СВЫШЕ ДВУХ МИЛЛИОНОВ ОЗЁР.</a:t>
            </a:r>
            <a:endParaRPr lang="ru-RU" b="1" dirty="0">
              <a:solidFill>
                <a:schemeClr val="tx2"/>
              </a:solidFill>
              <a:latin typeface="Segoe Print" pitchFamily="2" charset="0"/>
            </a:endParaRPr>
          </a:p>
        </p:txBody>
      </p:sp>
      <p:pic>
        <p:nvPicPr>
          <p:cNvPr id="7170" name="Picture 2" descr="C:\Users\1\Desktop\russia_natureО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65" y="273256"/>
            <a:ext cx="8531307" cy="531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64" y="289213"/>
            <a:ext cx="8531307" cy="530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84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2520280" cy="316835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Segoe Print" pitchFamily="2" charset="0"/>
              </a:rPr>
              <a:t>КАСПИЙСКОЕ МОРЕ – САМОЕ БОЛЬШОЕ ОЗЕРО НА ЗЕМЛЕ. ЕГО НАЗЫВАЮТ МОРЕМ ИЗ-ЗА РАЗМЕРОВ И СОЛЁНОЙ ВОДЫ.</a:t>
            </a:r>
            <a:endParaRPr lang="ru-RU" sz="2000" b="1" dirty="0">
              <a:solidFill>
                <a:schemeClr val="tx2"/>
              </a:solidFill>
              <a:latin typeface="Segoe Print" pitchFamily="2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868144" y="3789040"/>
            <a:ext cx="2944416" cy="2808312"/>
          </a:xfrm>
        </p:spPr>
        <p:txBody>
          <a:bodyPr/>
          <a:lstStyle/>
          <a:p>
            <a:r>
              <a:rPr lang="ru-RU" b="1" dirty="0" smtClean="0">
                <a:solidFill>
                  <a:srgbClr val="073E87"/>
                </a:solidFill>
                <a:latin typeface="Segoe Print" pitchFamily="2" charset="0"/>
              </a:rPr>
              <a:t>БАЙКАЛ - </a:t>
            </a:r>
            <a:r>
              <a:rPr lang="ru-RU" b="1" dirty="0" smtClean="0">
                <a:solidFill>
                  <a:schemeClr val="tx2"/>
                </a:solidFill>
                <a:latin typeface="Segoe Print" pitchFamily="2" charset="0"/>
              </a:rPr>
              <a:t>КРУПНЕЙШЕЕ ОЗЕРО СИБИРИ И РОССИИ. ЯВЛЯЕТСЯ И САМЫМ ГЛУБОКИМ В МИРЕ.</a:t>
            </a:r>
            <a:endParaRPr lang="ru-RU" b="1" dirty="0">
              <a:solidFill>
                <a:schemeClr val="tx2"/>
              </a:solidFill>
              <a:latin typeface="Segoe Print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656"/>
            <a:ext cx="609600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5424264" cy="3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1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084168" y="188640"/>
            <a:ext cx="2952328" cy="3384375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/>
                </a:solidFill>
                <a:latin typeface="Segoe Print" pitchFamily="2" charset="0"/>
              </a:rPr>
              <a:t>КРУПНЕЙШЕЕ ПРЕСНОВОДНОЕ ОЗЕРО В ЕВРОПЕ – ЛАДОЖСКОЕ. </a:t>
            </a:r>
            <a:br>
              <a:rPr lang="ru-RU" sz="1800" b="1" dirty="0" smtClean="0">
                <a:solidFill>
                  <a:schemeClr val="tx2"/>
                </a:solidFill>
                <a:latin typeface="Segoe Print" pitchFamily="2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Segoe Print" pitchFamily="2" charset="0"/>
              </a:rPr>
              <a:t>НА ЕГО САМОМ БОЛЬШОМ ОСТРОВЕ – ВАЛААМЕ - НАХОДИТСЯ СВЯТО-ПРЕОБРАЖЕНСКИЙ ВАЛААМСКИЙ МОНАСТЫРЬ.</a:t>
            </a:r>
            <a:endParaRPr lang="ru-RU" sz="1800" b="1" dirty="0">
              <a:solidFill>
                <a:schemeClr val="tx2"/>
              </a:solidFill>
              <a:latin typeface="Segoe Print" pitchFamily="2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3573016"/>
            <a:ext cx="2952328" cy="3284984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31B6FD"/>
              </a:buClr>
            </a:pPr>
            <a:r>
              <a:rPr lang="ru-RU" b="1" dirty="0" smtClean="0">
                <a:solidFill>
                  <a:schemeClr val="tx2"/>
                </a:solidFill>
                <a:latin typeface="Segoe Print" pitchFamily="2" charset="0"/>
              </a:rPr>
              <a:t>ВТОРОЕ ПО ВЕЛИЧИНЕ ПРЕСНОВОДНОЕ ОЗЕРО ЕВРОПЫ – ОНЕЖСКОЕ. НА ОДНОМ ИЗ ЕГО ОСТРОВОВ РАСПОЛОЖЕН ЗАПОВЕДНИК -</a:t>
            </a:r>
            <a:endParaRPr lang="ru-RU" b="1" dirty="0">
              <a:solidFill>
                <a:schemeClr val="tx2"/>
              </a:solidFill>
              <a:latin typeface="Segoe Print" pitchFamily="2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Segoe Print" pitchFamily="2" charset="0"/>
              </a:rPr>
              <a:t>МУЗЕЙ ДЕРЕВЯННОГО ЗОДЧЕСТВА «КИЖИ».</a:t>
            </a:r>
            <a:endParaRPr lang="ru-RU" b="1" dirty="0">
              <a:solidFill>
                <a:schemeClr val="tx2"/>
              </a:solidFill>
              <a:latin typeface="Segoe Print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7"/>
            <a:ext cx="576064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73016"/>
            <a:ext cx="5772919" cy="319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96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07504" y="5229200"/>
            <a:ext cx="8928992" cy="1224135"/>
          </a:xfrm>
        </p:spPr>
        <p:txBody>
          <a:bodyPr>
            <a:noAutofit/>
          </a:bodyPr>
          <a:lstStyle/>
          <a:p>
            <a:r>
              <a:rPr lang="ru-RU" sz="3300" b="1" dirty="0" smtClean="0">
                <a:solidFill>
                  <a:schemeClr val="tx2"/>
                </a:solidFill>
                <a:latin typeface="Segoe Print" pitchFamily="2" charset="0"/>
              </a:rPr>
              <a:t>САМАЯ БОЛЬШАЯ СТРАНА В МИРЕ</a:t>
            </a:r>
          </a:p>
          <a:p>
            <a:r>
              <a:rPr lang="ru-RU" sz="3300" b="1" dirty="0" smtClean="0">
                <a:solidFill>
                  <a:schemeClr val="tx2"/>
                </a:solidFill>
                <a:latin typeface="Segoe Print" pitchFamily="2" charset="0"/>
              </a:rPr>
              <a:t>НАША РОДИНА - РОССИЯ</a:t>
            </a:r>
            <a:endParaRPr lang="ru-RU" sz="3300" b="1" dirty="0">
              <a:solidFill>
                <a:schemeClr val="tx2"/>
              </a:solidFill>
              <a:latin typeface="Segoe Print" pitchFamily="2" charset="0"/>
            </a:endParaRPr>
          </a:p>
        </p:txBody>
      </p:sp>
      <p:pic>
        <p:nvPicPr>
          <p:cNvPr id="10" name="Picture 6" descr="http://pandia.ru/text/80/031/images/image004_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173" y="332806"/>
            <a:ext cx="8496944" cy="4658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72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8" y="5517232"/>
            <a:ext cx="8496944" cy="134076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Segoe Print" pitchFamily="2" charset="0"/>
              </a:rPr>
              <a:t>В РОССИИ ОГРОМНОЕ КОЛИЧЕСТВО РЕК. НЕКОТОРЫЕ ИЗ НИХ ТАКИЕ БОЛЬШИЕ, ЧТО ВЫХОДЯТ ЗА ПРЕДЕЛЫ СТРАНЫ. НЕКОТОРЫЕ, НАОБОРОТ, МАЛЕНЬКИЕ И ИХ РАЗМЕР НЕ ПРЕВЫШАЕТ НЕСКОЛЬКИХ МЕТРОВ.</a:t>
            </a:r>
            <a:r>
              <a:rPr lang="ru-RU" dirty="0" smtClean="0"/>
              <a:t>..</a:t>
            </a:r>
            <a:endParaRPr lang="ru-RU" dirty="0"/>
          </a:p>
        </p:txBody>
      </p:sp>
      <p:pic>
        <p:nvPicPr>
          <p:cNvPr id="4098" name="Picture 2" descr="C:\Users\1\Desktop\russia_na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34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3312368" cy="309634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73E87"/>
                </a:solidFill>
                <a:latin typeface="Segoe Print" pitchFamily="2" charset="0"/>
              </a:rPr>
              <a:t>СИБИРСКАЯ </a:t>
            </a:r>
            <a:r>
              <a:rPr lang="ru-RU" sz="2000" b="1" dirty="0" smtClean="0">
                <a:solidFill>
                  <a:schemeClr val="tx2"/>
                </a:solidFill>
                <a:latin typeface="Segoe Print" pitchFamily="2" charset="0"/>
              </a:rPr>
              <a:t>РЕКА ЛЕНА – ОДНА ИЗ ДЛИННЕЙШИХ В МИРЕ И САМАЯ ДЛИННАЯ РЕКА В РОССИИ (4400 КМ). ЛЕНА, В ПЕРЕВОДЕ С ЯКУТСКОГО, - «БОЛЬШАЯ РЕКА». </a:t>
            </a:r>
            <a:endParaRPr lang="ru-RU" sz="2000" b="1" dirty="0">
              <a:solidFill>
                <a:schemeClr val="tx2"/>
              </a:solidFill>
              <a:latin typeface="Segoe Print" pitchFamily="2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505252" y="3789040"/>
            <a:ext cx="2362920" cy="295232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Segoe Print" pitchFamily="2" charset="0"/>
              </a:rPr>
              <a:t>СИБИРСКАЯ РЕКА ОБЬ – ВТОРАЯ ПО ДЛИНЕ РЕКА В РОССИИ И САМАЯ ШИРОКАЯ.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Segoe Print" pitchFamily="2" charset="0"/>
              </a:rPr>
              <a:t>ЕЁ ШИРИНА ДОСТИГАЕТ 80 КМ.</a:t>
            </a:r>
            <a:endParaRPr lang="ru-RU" b="1" dirty="0">
              <a:solidFill>
                <a:schemeClr val="tx2"/>
              </a:solidFill>
              <a:latin typeface="Segoe Prin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6"/>
            <a:ext cx="5088260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76254"/>
            <a:ext cx="618172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33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5301208"/>
            <a:ext cx="8388424" cy="155679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</a:t>
            </a:r>
            <a:r>
              <a:rPr lang="ru-RU" sz="2200" b="1" dirty="0" smtClean="0">
                <a:solidFill>
                  <a:schemeClr val="tx2"/>
                </a:solidFill>
                <a:latin typeface="Segoe Print" pitchFamily="2" charset="0"/>
              </a:rPr>
              <a:t>ВОЛГА – ОДНА ИЗ КРУПНЕЙШИХ РЕК В МИРЕ, САМАЯ БОЛЬШАЯ И ДЛИННАЯ РЕКА В ЕВРОПЕ. </a:t>
            </a:r>
          </a:p>
          <a:p>
            <a:r>
              <a:rPr lang="ru-RU" sz="2200" b="1" dirty="0" smtClean="0">
                <a:solidFill>
                  <a:schemeClr val="tx2"/>
                </a:solidFill>
                <a:latin typeface="Segoe Print" pitchFamily="2" charset="0"/>
              </a:rPr>
              <a:t>В НАРОДЕ ЕЁ ЛАСКОВО НАЗЫВАЮТ «ВОЛГА-МАТУШКА». НЕМАЛО ПЕСЕН И СТИХОВ СЛОЖИЛИ ОБ ЭТОЙ КРАСИВЕЙШЕЙ И ВЕЛИКОЙ РУССКОЙ РЕКЕ.</a:t>
            </a:r>
            <a:endParaRPr lang="ru-RU" sz="2200" b="1" dirty="0">
              <a:solidFill>
                <a:schemeClr val="tx2"/>
              </a:solidFill>
              <a:latin typeface="Segoe Print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38842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62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6021288"/>
            <a:ext cx="8568952" cy="681112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 smtClean="0">
                <a:solidFill>
                  <a:schemeClr val="tx2"/>
                </a:solidFill>
                <a:latin typeface="Segoe Print" pitchFamily="2" charset="0"/>
              </a:rPr>
              <a:t>НА ТЕРРИТОРИИ РОССИИ РАСПОЛОЖЕНЫ КРУПНЕЙШИЕ НА ПЛАНЕТЕ РАВНИНЫ, ОБРАМЛЕННЫЕ ГОРНЫМИ СИСТЕМАМИ</a:t>
            </a:r>
            <a:r>
              <a:rPr lang="ru-RU" sz="7300" b="1" dirty="0" smtClean="0">
                <a:solidFill>
                  <a:schemeClr val="tx2"/>
                </a:solidFill>
                <a:latin typeface="Segoe Print" pitchFamily="2" charset="0"/>
              </a:rPr>
              <a:t>. </a:t>
            </a:r>
            <a:br>
              <a:rPr lang="ru-RU" sz="7300" b="1" dirty="0" smtClean="0">
                <a:solidFill>
                  <a:schemeClr val="tx2"/>
                </a:solidFill>
                <a:latin typeface="Segoe Print" pitchFamily="2" charset="0"/>
              </a:rPr>
            </a:b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endParaRPr lang="ru-RU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pic>
        <p:nvPicPr>
          <p:cNvPr id="3077" name="Picture 5" descr="C:\Users\1\Desktop\russia_na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574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41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4293096"/>
            <a:ext cx="4176464" cy="230425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Segoe Print" pitchFamily="2" charset="0"/>
              </a:rPr>
              <a:t>В ПОЛЯХ НА РАВНИНАХ РАСТУТ МАЛЕНЬКИЕ СОЛНЫШКИ ПОДСОЛНУХОВ, КОЛОСИТСЯ ЗОЛОТАЯ РОЖЬ, РАСПУСКАЮТСЯ НЕЖНО-ГОЛУБЫЕ ЦВЕТОЧКИ ЛЬНА.</a:t>
            </a:r>
            <a:endParaRPr lang="ru-RU" b="1" dirty="0">
              <a:solidFill>
                <a:schemeClr val="tx2"/>
              </a:solidFill>
              <a:latin typeface="Segoe Print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2672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17646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60"/>
            <a:ext cx="426720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95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5575" y="5733256"/>
            <a:ext cx="8737415" cy="122413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Segoe Print" pitchFamily="2" charset="0"/>
              </a:rPr>
              <a:t>НА ЛУГАХ ПАСУТСЯ КОЗЫ, КОНИ, КОРОВЫ, РАСТУТ РОМАШКИ, ОДУВАНЧИКИ, ВАСИЛЬКИ, ПОРХАЮТ БАБОЧКИ И СТРЕКОЗЫ,  ЖУЖЖАТ ПЧЁЛЫ. НА ЛУГАХ КОСЯТ ТРАВУ – ЗАГОТАВЛИВАЮТ СЕНО.</a:t>
            </a:r>
            <a:endParaRPr lang="ru-RU" b="1" dirty="0">
              <a:solidFill>
                <a:schemeClr val="tx2"/>
              </a:solidFill>
              <a:latin typeface="Segoe Print" pitchFamily="2" charset="0"/>
            </a:endParaRPr>
          </a:p>
        </p:txBody>
      </p:sp>
      <p:pic>
        <p:nvPicPr>
          <p:cNvPr id="9218" name="Picture 2" descr="http://www.playcast.ru/uploads/2017/05/18/226128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647"/>
            <a:ext cx="4200401" cy="278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40968"/>
            <a:ext cx="420040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C:\Users\1\Desktop\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7"/>
            <a:ext cx="4465340" cy="278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046412"/>
            <a:ext cx="4465007" cy="268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80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5937848"/>
            <a:ext cx="9144000" cy="9201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Segoe Print" pitchFamily="2" charset="0"/>
              </a:rPr>
              <a:t>НА СКЛОНАХ ГОР И В ДОЛИНАХ НЕМАЛО РАСТИТЕЛЬНОСТИ, ПОЭТОМУ ТАМ ТОЖЕ ЕСТЬ ПАСТБИЩА. В ГОРАХ ЛЮДИ ЗАНИМАЮТСЯ АЛЬПИНИЗМОМ.</a:t>
            </a:r>
            <a:endParaRPr lang="ru-RU" b="1" dirty="0">
              <a:solidFill>
                <a:schemeClr val="tx2"/>
              </a:solidFill>
              <a:latin typeface="Segoe Print" pitchFamily="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95900"/>
            <a:ext cx="4248472" cy="308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70798"/>
            <a:ext cx="4123184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4" y="304806"/>
            <a:ext cx="85156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90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9512" y="5811814"/>
            <a:ext cx="8712968" cy="114557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Segoe Print" pitchFamily="2" charset="0"/>
              </a:rPr>
              <a:t>КАВКАЗСКИЕ ГОРЫ СЛАВЯТСЯ ИСТОЧНИКАМИ МИНЕРАЛЬНОЙ ВОДЫ.  ДВУХГОЛОВЫЙ ЭЛЬБРУС, КАЗБЕК – САМЫЕ ВЫСОКИЕ ВЕРШИНЫ КАВКАЗА – ИХ ВЫСОТА БОЛЕЕ 5 КМ.</a:t>
            </a:r>
            <a:endParaRPr lang="ru-RU" b="1" dirty="0">
              <a:solidFill>
                <a:schemeClr val="tx2"/>
              </a:solidFill>
              <a:latin typeface="Segoe Prin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4636"/>
            <a:ext cx="7920880" cy="265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4" y="3068959"/>
            <a:ext cx="4104456" cy="274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59"/>
            <a:ext cx="4244730" cy="275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2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5301208"/>
            <a:ext cx="9144000" cy="155679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Segoe Print" pitchFamily="2" charset="0"/>
              </a:rPr>
              <a:t>УРАЛЬСКИЕ ГОРЫ НЕВЫСОКИЕ, ЗАТО САМЫЕ СТАРЫЕ, ИМ 280 МИЛЛИОНОВ ЛЕТ, ЗДЕСЬ УНИКАЛЬНАЯ ПО КРАСОТЕ ПРИРОДА, А НЕДРА ПОЛНЫ </a:t>
            </a:r>
            <a:r>
              <a:rPr lang="ru-RU" b="1" dirty="0">
                <a:solidFill>
                  <a:schemeClr val="tx2"/>
                </a:solidFill>
                <a:latin typeface="Segoe Print" pitchFamily="2" charset="0"/>
              </a:rPr>
              <a:t>СОКРОВИЩ! ПАРК ТАНГАЙ – ГРАНИЦА МЕЖДУ ЕВРОПОЙ И АЗИЕЙ. ГОРА </a:t>
            </a:r>
            <a:r>
              <a:rPr lang="ru-RU" b="1" dirty="0" smtClean="0">
                <a:solidFill>
                  <a:schemeClr val="tx2"/>
                </a:solidFill>
                <a:latin typeface="Segoe Print" pitchFamily="2" charset="0"/>
              </a:rPr>
              <a:t>НА</a:t>
            </a:r>
            <a:r>
              <a:rPr lang="ru-RU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ʹ</a:t>
            </a:r>
            <a:r>
              <a:rPr lang="ru-RU" b="1" dirty="0" smtClean="0">
                <a:solidFill>
                  <a:schemeClr val="tx2"/>
                </a:solidFill>
                <a:latin typeface="Segoe Print" pitchFamily="2" charset="0"/>
              </a:rPr>
              <a:t>РОДНАЯ </a:t>
            </a:r>
            <a:r>
              <a:rPr lang="ru-RU" b="1" dirty="0">
                <a:solidFill>
                  <a:schemeClr val="tx2"/>
                </a:solidFill>
                <a:latin typeface="Segoe Print" pitchFamily="2" charset="0"/>
              </a:rPr>
              <a:t>– САМАЯ ВЫСОКАЯ ТОЧКА УРАЛА, ВЫСОТОЙ В 2 КМ.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417646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424847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32" y="188640"/>
            <a:ext cx="717612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42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8458" y="5877272"/>
            <a:ext cx="8636030" cy="98072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Segoe Print" pitchFamily="2" charset="0"/>
              </a:rPr>
              <a:t>РОССИЯ – ОГРОМНАЯ СТРАНА. В ГОРАХ, НА РАВНИНАХ, ПО БЕРЕГАМ РЕК И ОЗЁР РАСПОЛОЖЕНО МНОГО ДЕРЕВЕНЬ И СЁЛ, МАЛЕНЬКИХ И БОЛЬШИХ ГОРОДОВ.</a:t>
            </a:r>
            <a:endParaRPr lang="ru-RU" b="1" dirty="0">
              <a:solidFill>
                <a:schemeClr val="tx2"/>
              </a:solidFill>
              <a:latin typeface="Segoe Print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8" y="260648"/>
            <a:ext cx="417153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1\Desktop\КРЮКОВ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6397"/>
            <a:ext cx="4210818" cy="292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8" y="3284984"/>
            <a:ext cx="417153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420117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9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395536" y="836712"/>
            <a:ext cx="8496944" cy="5688632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0" lvl="1" algn="ctr">
              <a:lnSpc>
                <a:spcPct val="120000"/>
              </a:lnSpc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КАК ВЕЛИКА НАША РОССИЯ! </a:t>
            </a:r>
          </a:p>
          <a:p>
            <a:pPr marL="0" lvl="1" algn="ctr">
              <a:lnSpc>
                <a:spcPct val="120000"/>
              </a:lnSpc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ПОЭТОМУ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И ПРИРОДА НАШЕЙ РОДИНЫ ОЧЕНЬ МНОГООБРАЗНА, НО ВЕЗДЕ ПРЕКРАСНА!</a:t>
            </a:r>
          </a:p>
          <a:p>
            <a:pPr marL="0" lvl="1" algn="ctr">
              <a:lnSpc>
                <a:spcPct val="120000"/>
              </a:lnSpc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РАЗНООБРАЗНЫ И ЗАНЯТИЯ ЛЮДЕЙ В РАЗНЫХ УГОЛКАХ НАШЕЙ СТРАНЫ. </a:t>
            </a:r>
          </a:p>
          <a:p>
            <a:pPr marL="0" lvl="1" algn="ctr">
              <a:lnSpc>
                <a:spcPct val="120000"/>
              </a:lnSpc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 СЕЙЧАС МЫ НАЧНЁМ ПУТЕШЕСТВИЕ ПО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НАШЕЙ НЕОБЪЯТНОЙ РОССИИ…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90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856984" cy="169364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Segoe Print" pitchFamily="2" charset="0"/>
              </a:rPr>
              <a:t>САМЫЙ БОЛЬШОЙ, САМЫЙ ГЛАВНЫЙ ГОРОД РОССИИ – МОСКВА. </a:t>
            </a:r>
            <a:r>
              <a:rPr lang="ru-RU" sz="2000" b="1" dirty="0" smtClean="0">
                <a:solidFill>
                  <a:schemeClr val="tx2"/>
                </a:solidFill>
                <a:latin typeface="Segoe Print" pitchFamily="2" charset="0"/>
                <a:ea typeface="Times New Roman"/>
              </a:rPr>
              <a:t>В МОСКВЕ МНОГО ПРЕДПРИЯТИЙ, НАУЧНЫХ ЦЕНТРОВ, УЧЕБНЫХ ЗАВЕДЕНИЙ, МУЗЕЕВ, ТЕАТРОВ, СПОРТИВНЫХ СООРУЖЕНИЙ.  В КРЕМЛЕ РАБОТАЮТ ПРЕЗИДЕНТ РОССИИ И ПРАВИТЕЛЬСТВО.</a:t>
            </a:r>
            <a:endParaRPr lang="ru-RU" sz="2000" b="1" dirty="0">
              <a:solidFill>
                <a:schemeClr val="tx2"/>
              </a:solidFill>
              <a:latin typeface="Segoe Print" pitchFamily="2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5157192"/>
            <a:ext cx="6400800" cy="1473200"/>
          </a:xfrm>
        </p:spPr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80" y="1882285"/>
            <a:ext cx="835292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669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16632"/>
            <a:ext cx="8999984" cy="187220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2"/>
                </a:solidFill>
                <a:latin typeface="Segoe Print" pitchFamily="2" charset="0"/>
                <a:ea typeface="Times New Roman"/>
              </a:rPr>
              <a:t>САНКТ-ПЕТЕРБУРГ. КОГДА-ТО ЭТОТ ГОРОД БЫЛ СТОЛИЦЕЙ РОССИИ. СЕЙЧАС ЭТУ СЕВЕРНУЮ СТОЛИЦУ НАЗЫВАЮТ ГОРОДОМ-МУЗЕЕМ. В НЁМ МНОГО ПАМЯТНИКОВ, МУЗЕЕВ, ВЫСТАВОЧНЫХ ЗАЛОВ, СТАРИННЫХ ЗДАНИЙ.</a:t>
            </a:r>
            <a:endParaRPr lang="ru-RU" sz="2200" b="1" dirty="0">
              <a:solidFill>
                <a:schemeClr val="tx2"/>
              </a:solidFill>
              <a:latin typeface="Segoe Print" pitchFamily="2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97860"/>
            <a:ext cx="8496944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0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8" cy="165618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Segoe Print" pitchFamily="2" charset="0"/>
                <a:ea typeface="Times New Roman"/>
              </a:rPr>
              <a:t>НАША РОДИНА - РОССИЙСКАЯ ФЕДЕРАЦИЯ. </a:t>
            </a:r>
            <a:br>
              <a:rPr lang="ru-RU" sz="2000" b="1" dirty="0" smtClean="0">
                <a:solidFill>
                  <a:schemeClr val="tx2"/>
                </a:solidFill>
                <a:latin typeface="Segoe Print" pitchFamily="2" charset="0"/>
                <a:ea typeface="Times New Roman"/>
              </a:rPr>
            </a:br>
            <a:r>
              <a:rPr lang="ru-RU" sz="2000" b="1" dirty="0" smtClean="0">
                <a:solidFill>
                  <a:schemeClr val="tx2"/>
                </a:solidFill>
                <a:latin typeface="Segoe Print" pitchFamily="2" charset="0"/>
                <a:ea typeface="Times New Roman"/>
              </a:rPr>
              <a:t>СЛОВО «ФЕДЕРАЦИЯ» ГОВОРИТ О ТОМ, ЧТО ГОСУДАРСТВО ОБЪЕДИНЕНО МНОГО РЕСПУБЛИК, КРАЁВ И ОБЛАСТЕЙ. В НИХ ЖИВУТ ЛЮДИ РАЗНЫХ НАЦИОНАЛЬНОСТЕЙ.</a:t>
            </a:r>
            <a:endParaRPr lang="ru-RU" sz="2000" b="1" dirty="0">
              <a:solidFill>
                <a:schemeClr val="tx2"/>
              </a:solidFill>
              <a:latin typeface="Segoe Print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00808"/>
            <a:ext cx="5943600" cy="503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328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02433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4664"/>
            <a:ext cx="310409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64904"/>
            <a:ext cx="2951163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793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2656"/>
            <a:ext cx="2977082" cy="453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3096344" cy="449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3674"/>
            <a:ext cx="3024187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7160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4664"/>
            <a:ext cx="3024336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4664"/>
            <a:ext cx="3024335" cy="467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3024336" cy="455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3324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5949280"/>
            <a:ext cx="8496944" cy="720079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Segoe Print" pitchFamily="2" charset="0"/>
              </a:rPr>
              <a:t>СЛОВО «СИМВОЛ» В ПЕРЕВОДЕ ОБОЗНАЧАЕТ «ЗНАК», «ПАРОЛЬ, «СИГНАЛ».</a:t>
            </a:r>
            <a:endParaRPr lang="ru-RU" b="1" dirty="0">
              <a:solidFill>
                <a:schemeClr val="tx2"/>
              </a:solidFill>
              <a:latin typeface="Segoe Print" pitchFamily="2" charset="0"/>
            </a:endParaRPr>
          </a:p>
        </p:txBody>
      </p:sp>
      <p:pic>
        <p:nvPicPr>
          <p:cNvPr id="11266" name="Picture 2" descr="C:\Users\1\Desktop\6c318d543bfd5afe68ce430b48f9f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2474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5661248"/>
            <a:ext cx="8712968" cy="1196751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Segoe Print" pitchFamily="2" charset="0"/>
              </a:rPr>
              <a:t>ГЕРБ – ЭТО ОТЛИЧИТЕЛЬНЫЙ ЗНАК ГОСУДАРСТВА. ЕГО ИЗОБРАЖАЮТ НА ФЛАГАХ, МОНЕТАХ, ПЕЧАТЯХ И ОФИЦИАЛЬНЫХ ДОКУМЕНТАХ. 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Segoe Print" pitchFamily="2" charset="0"/>
              </a:rPr>
              <a:t>СЛОВО «ГЕРБ» ОБОЗНАЧАЕТ В ПЕРЕВОДЕ «НАСЛЕДСТВО».</a:t>
            </a:r>
            <a:endParaRPr lang="ru-RU" b="1" dirty="0">
              <a:solidFill>
                <a:schemeClr val="tx2"/>
              </a:solidFill>
              <a:latin typeface="Segoe Print" pitchFamily="2" charset="0"/>
            </a:endParaRPr>
          </a:p>
        </p:txBody>
      </p:sp>
      <p:pic>
        <p:nvPicPr>
          <p:cNvPr id="10245" name="Picture 5" descr="C:\Users\1\Desktop\ГЕР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6" y="332656"/>
            <a:ext cx="8486775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92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5301208"/>
            <a:ext cx="9144000" cy="1556792"/>
          </a:xfrm>
        </p:spPr>
        <p:txBody>
          <a:bodyPr>
            <a:normAutofit lnSpcReduction="10000"/>
          </a:bodyPr>
          <a:lstStyle/>
          <a:p>
            <a:r>
              <a:rPr lang="ru-RU" b="1" cap="all" dirty="0">
                <a:solidFill>
                  <a:schemeClr val="tx2"/>
                </a:solidFill>
                <a:latin typeface="Segoe Print" pitchFamily="2" charset="0"/>
              </a:rPr>
              <a:t>В старину флаг </a:t>
            </a:r>
            <a:r>
              <a:rPr lang="ru-RU" b="1" cap="all" dirty="0" smtClean="0">
                <a:solidFill>
                  <a:schemeClr val="tx2"/>
                </a:solidFill>
                <a:latin typeface="Segoe Print" pitchFamily="2" charset="0"/>
              </a:rPr>
              <a:t>НАЗЫВАЛСЯ </a:t>
            </a:r>
            <a:r>
              <a:rPr lang="ru-RU" b="1" cap="all" dirty="0">
                <a:solidFill>
                  <a:schemeClr val="tx2"/>
                </a:solidFill>
                <a:latin typeface="Segoe Print" pitchFamily="2" charset="0"/>
              </a:rPr>
              <a:t>«стяг», от словосочетания «стягивать к себе</a:t>
            </a:r>
            <a:r>
              <a:rPr lang="ru-RU" b="1" cap="all" dirty="0" smtClean="0">
                <a:solidFill>
                  <a:schemeClr val="tx2"/>
                </a:solidFill>
                <a:latin typeface="Segoe Print" pitchFamily="2" charset="0"/>
              </a:rPr>
              <a:t>», ОН СТЯГИВАЛ ВОИНОВ ДЛЯ ЗАЩИТЫ РОДИНЫ. СОВРЕМЕННЫЙ флаг ТОЖЕ объединяет </a:t>
            </a:r>
            <a:r>
              <a:rPr lang="ru-RU" b="1" cap="all" dirty="0">
                <a:solidFill>
                  <a:schemeClr val="tx2"/>
                </a:solidFill>
                <a:latin typeface="Segoe Print" pitchFamily="2" charset="0"/>
              </a:rPr>
              <a:t>жителей страны, служит опознавательным знаком </a:t>
            </a:r>
            <a:r>
              <a:rPr lang="ru-RU" b="1" cap="all" dirty="0" smtClean="0">
                <a:solidFill>
                  <a:schemeClr val="tx2"/>
                </a:solidFill>
                <a:latin typeface="Segoe Print" pitchFamily="2" charset="0"/>
              </a:rPr>
              <a:t>государства.</a:t>
            </a:r>
            <a:endParaRPr lang="ru-RU" b="1" cap="all" dirty="0">
              <a:solidFill>
                <a:schemeClr val="tx2"/>
              </a:solidFill>
              <a:latin typeface="Segoe Print" pitchFamily="2" charset="0"/>
            </a:endParaRPr>
          </a:p>
        </p:txBody>
      </p:sp>
      <p:pic>
        <p:nvPicPr>
          <p:cNvPr id="13316" name="Picture 4" descr="C:\Users\1\Desktop\ФЛА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9344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5589240"/>
            <a:ext cx="8496944" cy="2160240"/>
          </a:xfrm>
        </p:spPr>
        <p:txBody>
          <a:bodyPr>
            <a:noAutofit/>
          </a:bodyPr>
          <a:lstStyle/>
          <a:p>
            <a:r>
              <a:rPr lang="ru-RU" b="1" cap="all" dirty="0">
                <a:solidFill>
                  <a:schemeClr val="tx2"/>
                </a:solidFill>
                <a:latin typeface="Segoe Print" pitchFamily="2" charset="0"/>
                <a:ea typeface="Times New Roman"/>
              </a:rPr>
              <a:t>Слово гимн образовано от греческого «</a:t>
            </a:r>
            <a:r>
              <a:rPr lang="ru-RU" b="1" cap="all" dirty="0" err="1">
                <a:solidFill>
                  <a:schemeClr val="tx2"/>
                </a:solidFill>
                <a:latin typeface="Segoe Print" pitchFamily="2" charset="0"/>
                <a:ea typeface="Times New Roman"/>
              </a:rPr>
              <a:t>гимнос</a:t>
            </a:r>
            <a:r>
              <a:rPr lang="ru-RU" b="1" cap="all" dirty="0">
                <a:solidFill>
                  <a:schemeClr val="tx2"/>
                </a:solidFill>
                <a:latin typeface="Segoe Print" pitchFamily="2" charset="0"/>
                <a:ea typeface="Times New Roman"/>
              </a:rPr>
              <a:t>» - восхваление, торжественная песня. Государственный гимн исполняется в особо торжественных </a:t>
            </a:r>
            <a:r>
              <a:rPr lang="ru-RU" b="1" cap="all" dirty="0" smtClean="0">
                <a:solidFill>
                  <a:schemeClr val="tx2"/>
                </a:solidFill>
                <a:latin typeface="Segoe Print" pitchFamily="2" charset="0"/>
                <a:ea typeface="Times New Roman"/>
              </a:rPr>
              <a:t>случаях. </a:t>
            </a:r>
            <a:r>
              <a:rPr lang="ru-RU" b="1" cap="all" dirty="0">
                <a:solidFill>
                  <a:schemeClr val="tx2"/>
                </a:solidFill>
                <a:latin typeface="Segoe Print" pitchFamily="2" charset="0"/>
                <a:ea typeface="Times New Roman"/>
              </a:rPr>
              <a:t>Его слушают стоя. </a:t>
            </a:r>
            <a:endParaRPr lang="ru-RU" b="1" cap="all" dirty="0">
              <a:solidFill>
                <a:schemeClr val="tx2"/>
              </a:solidFill>
              <a:latin typeface="Segoe Print" pitchFamily="2" charset="0"/>
            </a:endParaRPr>
          </a:p>
        </p:txBody>
      </p:sp>
      <p:pic>
        <p:nvPicPr>
          <p:cNvPr id="12290" name="Picture 2" descr="C:\Users\1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60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0" y="5661248"/>
            <a:ext cx="9144000" cy="1196752"/>
          </a:xfrm>
        </p:spPr>
        <p:txBody>
          <a:bodyPr>
            <a:normAutofit fontScale="70000" lnSpcReduction="20000"/>
          </a:bodyPr>
          <a:lstStyle/>
          <a:p>
            <a:pPr marL="132715" indent="179705">
              <a:lnSpc>
                <a:spcPct val="115000"/>
              </a:lnSpc>
              <a:spcAft>
                <a:spcPts val="1000"/>
              </a:spcAft>
            </a:pPr>
            <a:r>
              <a:rPr lang="ru-RU" sz="2700" b="1" dirty="0" smtClean="0">
                <a:solidFill>
                  <a:schemeClr val="tx2"/>
                </a:solidFill>
                <a:latin typeface="Segoe Print" pitchFamily="2" charset="0"/>
                <a:ea typeface="Times New Roman"/>
                <a:cs typeface="Times New Roman"/>
              </a:rPr>
              <a:t>СЕВЕРНЫЙ ЛЕДОВИТЫЙ ОКЕАН ВМЕСТЕ С ОСТРОВАМИ - КРАЙНИЙ СЕВЕР, ИЛИ АРКТИКА. АРКТИКА, В ПЕРЕВОДЕ С ГРЕЧЕСКОГО, -  «СЕВЕР» ИЛИ «МЕДВЕДИЦА» (СОЗВЕЗДИЯ).</a:t>
            </a:r>
            <a:endParaRPr lang="ru-RU" sz="2700" b="1" dirty="0">
              <a:solidFill>
                <a:schemeClr val="tx2"/>
              </a:solidFill>
              <a:latin typeface="Segoe Print" pitchFamily="2" charset="0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098" name="Picture 2" descr="C:\Users\1\Desktop\russia_natureАР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570"/>
            <a:ext cx="87129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3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47kolpino.caduk.ru/images/p227_hqmf8dm1k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59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7504" y="3556001"/>
            <a:ext cx="8928992" cy="1025127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31B6FD"/>
              </a:buClr>
            </a:pPr>
            <a:r>
              <a:rPr lang="ru-RU" b="1" dirty="0" smtClean="0">
                <a:solidFill>
                  <a:schemeClr val="tx2"/>
                </a:solidFill>
                <a:latin typeface="Segoe Print" pitchFamily="2" charset="0"/>
              </a:rPr>
              <a:t>Презентация создана </a:t>
            </a:r>
            <a:r>
              <a:rPr lang="ru-RU" b="1" dirty="0">
                <a:solidFill>
                  <a:srgbClr val="073E87"/>
                </a:solidFill>
                <a:latin typeface="Segoe Print" pitchFamily="2" charset="0"/>
              </a:rPr>
              <a:t>Ю.Б. </a:t>
            </a:r>
            <a:r>
              <a:rPr lang="ru-RU" b="1" dirty="0" smtClean="0">
                <a:solidFill>
                  <a:srgbClr val="073E87"/>
                </a:solidFill>
                <a:latin typeface="Segoe Print" pitchFamily="2" charset="0"/>
              </a:rPr>
              <a:t>Сальниковой,</a:t>
            </a:r>
            <a:endParaRPr lang="ru-RU" b="1" dirty="0">
              <a:solidFill>
                <a:srgbClr val="073E87"/>
              </a:solidFill>
              <a:latin typeface="Segoe Print" pitchFamily="2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Segoe Print" pitchFamily="2" charset="0"/>
              </a:rPr>
              <a:t>учителем начальных классов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Segoe Print" pitchFamily="2" charset="0"/>
              </a:rPr>
              <a:t>2018 г.</a:t>
            </a:r>
            <a:endParaRPr lang="ru-RU" b="1" dirty="0">
              <a:solidFill>
                <a:schemeClr val="tx2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948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916832"/>
            <a:ext cx="6624736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332657"/>
            <a:ext cx="6624737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24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5724127" y="332656"/>
            <a:ext cx="3100041" cy="2952328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73E87"/>
                </a:solidFill>
                <a:latin typeface="Segoe Print" pitchFamily="2" charset="0"/>
              </a:rPr>
              <a:t>СЕВЕРНЫЙ </a:t>
            </a:r>
            <a:r>
              <a:rPr lang="ru-RU" sz="2000" b="1" dirty="0" smtClean="0">
                <a:solidFill>
                  <a:srgbClr val="073E87"/>
                </a:solidFill>
                <a:latin typeface="Segoe Print" pitchFamily="2" charset="0"/>
              </a:rPr>
              <a:t>ОЛЕНЬ, КАК И </a:t>
            </a:r>
            <a:r>
              <a:rPr lang="ru-RU" sz="2000" b="1" dirty="0" smtClean="0">
                <a:solidFill>
                  <a:schemeClr val="tx2"/>
                </a:solidFill>
                <a:latin typeface="Segoe Print" pitchFamily="2" charset="0"/>
              </a:rPr>
              <a:t>БЕЛЫЙ МЕДВЕДЬ, ХОРОШО ПРИСПОСОБЛЕН К СУРОВЫМ МОРОЗАМ И ХОЛОДНЫМ ВЕТРАМ, У НЕГО ТОЛСТАЯ ШКУРА И ГУСТАЯ ДЛИННАЯ ШЕРСТЬ.</a:t>
            </a:r>
            <a:endParaRPr lang="ru-RU" sz="2000" b="1" dirty="0">
              <a:solidFill>
                <a:schemeClr val="tx2"/>
              </a:solidFill>
              <a:latin typeface="Segoe Print" pitchFamily="2" charset="0"/>
            </a:endParaRP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320580" y="4149080"/>
            <a:ext cx="2811260" cy="256946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Segoe Print" pitchFamily="2" charset="0"/>
                <a:ea typeface="Times New Roman"/>
              </a:rPr>
              <a:t>ЖИТЕЛИ КРАЙНЕГО СЕВЕРА ЛОВЯТ РЫБУ, ДОБЫВАЮТ ПОЛЕЗНЫЕ ИСКОПАЕМЫЕ, РАЗВОДЯТ ОЛЕНЕЙ. ИХ ТРАДИЦИОННОЕ ЖИЛИЩЕ – ЧУМ.</a:t>
            </a:r>
            <a:endParaRPr lang="ru-RU" b="1" dirty="0">
              <a:solidFill>
                <a:schemeClr val="tx2"/>
              </a:solidFill>
              <a:latin typeface="Segoe Print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5548313" cy="363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84984"/>
            <a:ext cx="5334096" cy="343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27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79512" y="5517232"/>
            <a:ext cx="8784976" cy="1224135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Segoe Print" pitchFamily="2" charset="0"/>
              </a:rPr>
              <a:t>ДАЛЬНИЙ ВОСТОК ОМЫВАЮТ ВОДЫ СЕВЕРНОГО ЛЕДОВИТОГО И ТИХОГО ОКЕАНОВ. ЭТОТ КРАЙ ОБЛАДАЕТ УДИВИТЕЛЬНОЙ КРАСОТОЙ ПРИРОДЫ.</a:t>
            </a:r>
            <a:endParaRPr lang="ru-RU" b="1" dirty="0">
              <a:solidFill>
                <a:schemeClr val="tx2"/>
              </a:solidFill>
              <a:latin typeface="Segoe Print" pitchFamily="2" charset="0"/>
            </a:endParaRPr>
          </a:p>
        </p:txBody>
      </p:sp>
      <p:pic>
        <p:nvPicPr>
          <p:cNvPr id="5122" name="Picture 2" descr="C:\Users\1\Desktop\russia_natureД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33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073"/>
            <a:ext cx="5282952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5743" y="3585868"/>
            <a:ext cx="3096344" cy="318945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Segoe Print" pitchFamily="2" charset="0"/>
                <a:ea typeface="Times New Roman"/>
              </a:rPr>
              <a:t>ПОЙМАННУЮ РЫБУ ПРИВОЗЯТ В МОРСКИЕ ПОРТЫ. ТУДА ЖЕ НА КОРАБЛЯХ ДОСТАВЛЯЮТ МНОГО ДРУГИХ ГРУЗОВ, А ЗАТЕМ РАЗВОЗЯТ В РАЗНЫЕ УГОЛКИ НАШЕЙ СТРАНЫ. </a:t>
            </a:r>
            <a:endParaRPr lang="ru-RU" sz="2000" b="1" dirty="0">
              <a:solidFill>
                <a:schemeClr val="tx2"/>
              </a:solidFill>
              <a:latin typeface="Segoe Print" pitchFamily="2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724128" y="188640"/>
            <a:ext cx="2952328" cy="3187516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73E87"/>
                </a:solidFill>
                <a:latin typeface="Segoe Print" pitchFamily="2" charset="0"/>
                <a:ea typeface="Times New Roman"/>
                <a:cs typeface="+mj-cs"/>
              </a:rPr>
              <a:t>В МОРЯХ ДАЛЬНЕГО ВОСТОКА МНОГО </a:t>
            </a:r>
            <a:r>
              <a:rPr lang="ru-RU" sz="1800" b="1" dirty="0" smtClean="0">
                <a:solidFill>
                  <a:srgbClr val="073E87"/>
                </a:solidFill>
                <a:latin typeface="Segoe Print" pitchFamily="2" charset="0"/>
                <a:ea typeface="Times New Roman"/>
                <a:cs typeface="+mj-cs"/>
              </a:rPr>
              <a:t>РЫБЫ, ПОЭТОМУ</a:t>
            </a:r>
            <a:r>
              <a:rPr lang="ru-RU" sz="1800" dirty="0" smtClean="0"/>
              <a:t> </a:t>
            </a:r>
            <a:r>
              <a:rPr lang="ru-RU" sz="1800" b="1" dirty="0" smtClean="0">
                <a:solidFill>
                  <a:schemeClr val="tx2"/>
                </a:solidFill>
                <a:latin typeface="Segoe Print" pitchFamily="2" charset="0"/>
              </a:rPr>
              <a:t>ОСНОВНОЕ ЗАНЯТИЕ ЛЮДЕЙ, ЖИВУЩИХ ТАМ – РЫБНАЯ ЛОВЛЯ. </a:t>
            </a:r>
          </a:p>
          <a:p>
            <a:r>
              <a:rPr lang="ru-RU" sz="1800" b="1" dirty="0" smtClean="0">
                <a:solidFill>
                  <a:schemeClr val="tx2"/>
                </a:solidFill>
                <a:latin typeface="Segoe Print" pitchFamily="2" charset="0"/>
              </a:rPr>
              <a:t>БУРЫЕ МЕДВЕДИ ТОЖЕ НЕ ПРОЧЬ ПОРЫБАЧИТЬ.</a:t>
            </a:r>
            <a:endParaRPr lang="ru-RU" sz="1800" b="1" dirty="0">
              <a:solidFill>
                <a:schemeClr val="tx2"/>
              </a:solidFill>
              <a:latin typeface="Segoe Print" pitchFamily="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56992"/>
            <a:ext cx="5213995" cy="341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74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07504" y="5805264"/>
            <a:ext cx="8928992" cy="88111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Segoe Print" pitchFamily="2" charset="0"/>
              </a:rPr>
              <a:t>ТАЙГА, В ПЕРЕВОДЕ С ЯКУТСКОГО, - «ДРЕМУЧИЙ ЛЕС». УЧЁНЫЕ НАЗЫВАЮТ ТАЙГОЙ ОГРОМНЫЕ ХВОЙНЫЕ ЛЕСА.</a:t>
            </a:r>
          </a:p>
        </p:txBody>
      </p:sp>
      <p:pic>
        <p:nvPicPr>
          <p:cNvPr id="2" name="Picture 2" descr="C:\Users\1\Desktop\russia_nature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4662</TotalTime>
  <Words>821</Words>
  <Application>Microsoft Office PowerPoint</Application>
  <PresentationFormat>Экран (4:3)</PresentationFormat>
  <Paragraphs>62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СЕВЕРНЫЙ ОЛЕНЬ, КАК И БЕЛЫЙ МЕДВЕДЬ, ХОРОШО ПРИСПОСОБЛЕН К СУРОВЫМ МОРОЗАМ И ХОЛОДНЫМ ВЕТРАМ, У НЕГО ТОЛСТАЯ ШКУРА И ГУСТАЯ ДЛИННАЯ ШЕРСТЬ.</vt:lpstr>
      <vt:lpstr>Презентация PowerPoint</vt:lpstr>
      <vt:lpstr>ПОЙМАННУЮ РЫБУ ПРИВОЗЯТ В МОРСКИЕ ПОРТЫ. ТУДА ЖЕ НА КОРАБЛЯХ ДОСТАВЛЯЮТ МНОГО ДРУГИХ ГРУЗОВ, А ЗАТЕМ РАЗВОЗЯТ В РАЗНЫЕ УГОЛКИ НАШЕЙ СТРАНЫ. </vt:lpstr>
      <vt:lpstr>Презентация PowerPoint</vt:lpstr>
      <vt:lpstr>Презентация PowerPoint</vt:lpstr>
      <vt:lpstr>Презентация PowerPoint</vt:lpstr>
      <vt:lpstr>КЕДР</vt:lpstr>
      <vt:lpstr>БЕЛКА</vt:lpstr>
      <vt:lpstr>ЗАЯЦ</vt:lpstr>
      <vt:lpstr>ВОЛК</vt:lpstr>
      <vt:lpstr>НЕДРА ТАЕЖНОЙ ЗОНЫ БОГАТЫ АЛМАЗАМИ И ЗОЛОТОМ, НЕФТЬЮ И ГАЗОМ, ЦЕННЫМИ МИНЕРАЛАМИ И РУДАМИ.</vt:lpstr>
      <vt:lpstr>Презентация PowerPoint</vt:lpstr>
      <vt:lpstr>КАСПИЙСКОЕ МОРЕ – САМОЕ БОЛЬШОЕ ОЗЕРО НА ЗЕМЛЕ. ЕГО НАЗЫВАЮТ МОРЕМ ИЗ-ЗА РАЗМЕРОВ И СОЛЁНОЙ ВОДЫ.</vt:lpstr>
      <vt:lpstr>КРУПНЕЙШЕЕ ПРЕСНОВОДНОЕ ОЗЕРО В ЕВРОПЕ – ЛАДОЖСКОЕ.  НА ЕГО САМОМ БОЛЬШОМ ОСТРОВЕ – ВАЛААМЕ - НАХОДИТСЯ СВЯТО-ПРЕОБРАЖЕНСКИЙ ВАЛААМСКИЙ МОНАСТЫРЬ.</vt:lpstr>
      <vt:lpstr>Презентация PowerPoint</vt:lpstr>
      <vt:lpstr>СИБИРСКАЯ РЕКА ЛЕНА – ОДНА ИЗ ДЛИННЕЙШИХ В МИРЕ И САМАЯ ДЛИННАЯ РЕКА В РОССИИ (4400 КМ). ЛЕНА, В ПЕРЕВОДЕ С ЯКУТСКОГО, - «БОЛЬШАЯ РЕКА».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САМЫЙ БОЛЬШОЙ, САМЫЙ ГЛАВНЫЙ ГОРОД РОССИИ – МОСКВА. В МОСКВЕ МНОГО ПРЕДПРИЯТИЙ, НАУЧНЫХ ЦЕНТРОВ, УЧЕБНЫХ ЗАВЕДЕНИЙ, МУЗЕЕВ, ТЕАТРОВ, СПОРТИВНЫХ СООРУЖЕНИЙ.  В КРЕМЛЕ РАБОТАЮТ ПРЕЗИДЕНТ РОССИИ И ПРАВИТЕЛЬСТВО.</vt:lpstr>
      <vt:lpstr>САНКТ-ПЕТЕРБУРГ. КОГДА-ТО ЭТОТ ГОРОД БЫЛ СТОЛИЦЕЙ РОССИИ. СЕЙЧАС ЭТУ СЕВЕРНУЮ СТОЛИЦУ НАЗЫВАЮТ ГОРОДОМ-МУЗЕЕМ. В НЁМ МНОГО ПАМЯТНИКОВ, МУЗЕЕВ, ВЫСТАВОЧНЫХ ЗАЛОВ, СТАРИННЫХ ЗДАНИЙ.</vt:lpstr>
      <vt:lpstr>НАША РОДИНА - РОССИЙСКАЯ ФЕДЕРАЦИЯ.  СЛОВО «ФЕДЕРАЦИЯ» ГОВОРИТ О ТОМ, ЧТО ГОСУДАРСТВО ОБЪЕДИНЕНО МНОГО РЕСПУБЛИК, КРАЁВ И ОБЛАСТЕЙ. В НИХ ЖИВУТ ЛЮДИ РАЗНЫХ НАЦИОНАЛЬНОСТЕЙ.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Юлия</cp:lastModifiedBy>
  <cp:revision>133</cp:revision>
  <dcterms:created xsi:type="dcterms:W3CDTF">2014-08-05T17:35:44Z</dcterms:created>
  <dcterms:modified xsi:type="dcterms:W3CDTF">2021-01-12T17:37:48Z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5448102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