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handoutMasterIdLst>
    <p:handoutMasterId r:id="rId15"/>
  </p:handoutMasterIdLst>
  <p:sldIdLst>
    <p:sldId id="256" r:id="rId5"/>
    <p:sldId id="260" r:id="rId6"/>
    <p:sldId id="261" r:id="rId7"/>
    <p:sldId id="262" r:id="rId8"/>
    <p:sldId id="264" r:id="rId9"/>
    <p:sldId id="266" r:id="rId10"/>
    <p:sldId id="274" r:id="rId11"/>
    <p:sldId id="270" r:id="rId12"/>
    <p:sldId id="271" r:id="rId13"/>
    <p:sldId id="27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EEFFC"/>
    <a:srgbClr val="97EAFB"/>
    <a:srgbClr val="97F1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5501" autoAdjust="0"/>
  </p:normalViewPr>
  <p:slideViewPr>
    <p:cSldViewPr snapToGrid="0" showGuides="1">
      <p:cViewPr varScale="1">
        <p:scale>
          <a:sx n="70" d="100"/>
          <a:sy n="70" d="100"/>
        </p:scale>
        <p:origin x="-744" y="-10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59" d="100"/>
          <a:sy n="59" d="100"/>
        </p:scale>
        <p:origin x="256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1043CB-B768-41E0-9FBE-91E76D71338D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8C7947-BB5E-4C61-BA50-1045C0442D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16689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slideMaster" Target="../slideMasters/slideMaster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audio" Target="../media/audio1.wav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746" y="669318"/>
            <a:ext cx="9934575" cy="394665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909666" y="1107661"/>
            <a:ext cx="8372671" cy="2967134"/>
          </a:xfrm>
        </p:spPr>
        <p:txBody>
          <a:bodyPr anchor="ctr">
            <a:normAutofit/>
          </a:bodyPr>
          <a:lstStyle>
            <a:lvl1pPr algn="ctr">
              <a:defRPr sz="4800">
                <a:latin typeface="Comic Sans MS" panose="030F0702030302020204" pitchFamily="66" charset="0"/>
              </a:defRPr>
            </a:lvl1pPr>
          </a:lstStyle>
          <a:p>
            <a:r>
              <a:rPr lang="ru-RU" dirty="0"/>
              <a:t>Введите сюда название презентации</a:t>
            </a:r>
            <a:endParaRPr lang="en-US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2" y="3994064"/>
            <a:ext cx="2580477" cy="275706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3426" y="4701021"/>
            <a:ext cx="2676525" cy="17526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3555" y="73078"/>
            <a:ext cx="1514475" cy="192405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3750" y="0"/>
            <a:ext cx="1247775" cy="120015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2363" y="5925827"/>
            <a:ext cx="962025" cy="59055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98" y="2305121"/>
            <a:ext cx="1335317" cy="90285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46981">
            <a:off x="2877094" y="5027739"/>
            <a:ext cx="1190625" cy="59055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47133">
            <a:off x="4857827" y="5583801"/>
            <a:ext cx="1038225" cy="104775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1725">
            <a:off x="11182911" y="2147012"/>
            <a:ext cx="971551" cy="12954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58" y="160446"/>
            <a:ext cx="1189375" cy="1413942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0978" y="4143435"/>
            <a:ext cx="1200151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641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>
        <p14:pan dir="u"/>
      </p:transition>
    </mc:Choice>
    <mc:Fallback xmlns="">
      <p:transition spd="slow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563312" y="889686"/>
            <a:ext cx="7065377" cy="1994055"/>
          </a:xfrm>
        </p:spPr>
        <p:txBody>
          <a:bodyPr/>
          <a:lstStyle>
            <a:lvl1pPr algn="ctr">
              <a:defRPr lang="ru-RU" sz="3600" kern="1200" baseline="0" dirty="0" smtClean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+mj-cs"/>
              </a:defRPr>
            </a:lvl1pPr>
          </a:lstStyle>
          <a:p>
            <a:r>
              <a:rPr lang="ru-RU" dirty="0"/>
              <a:t>Введите сюда вопрос</a:t>
            </a:r>
          </a:p>
        </p:txBody>
      </p:sp>
    </p:spTree>
    <p:extLst>
      <p:ext uri="{BB962C8B-B14F-4D97-AF65-F5344CB8AC3E}">
        <p14:creationId xmlns:p14="http://schemas.microsoft.com/office/powerpoint/2010/main" val="1248611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>
        <p14:pan dir="u"/>
      </p:transition>
    </mc:Choice>
    <mc:Fallback xmlns="">
      <p:transition spd="slow" advClick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ина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703" y="1148799"/>
            <a:ext cx="7520662" cy="298769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926866" y="1619854"/>
            <a:ext cx="6338272" cy="1942748"/>
          </a:xfrm>
        </p:spPr>
        <p:txBody>
          <a:bodyPr anchor="ctr">
            <a:normAutofit/>
          </a:bodyPr>
          <a:lstStyle>
            <a:lvl1pPr algn="ctr">
              <a:defRPr sz="4800">
                <a:latin typeface="Comic Sans MS" panose="030F0702030302020204" pitchFamily="66" charset="0"/>
              </a:defRPr>
            </a:lvl1pPr>
          </a:lstStyle>
          <a:p>
            <a:r>
              <a:rPr lang="ru-RU" dirty="0"/>
              <a:t>Молодец !</a:t>
            </a:r>
            <a:endParaRPr lang="en-US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3" y="3994064"/>
            <a:ext cx="2316132" cy="247463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986" y="4607546"/>
            <a:ext cx="1932896" cy="126566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7655" y="408441"/>
            <a:ext cx="1080658" cy="137291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277" y="250836"/>
            <a:ext cx="1247775" cy="120015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3307" y="5561242"/>
            <a:ext cx="808329" cy="49620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44" y="1619854"/>
            <a:ext cx="1442735" cy="97548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12733">
            <a:off x="3095022" y="5531869"/>
            <a:ext cx="1190625" cy="59055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67752">
            <a:off x="4870713" y="5547467"/>
            <a:ext cx="941707" cy="950347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1725">
            <a:off x="10178792" y="2153101"/>
            <a:ext cx="924327" cy="123243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831" y="157018"/>
            <a:ext cx="1088456" cy="129396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6356" y="4096790"/>
            <a:ext cx="781485" cy="99236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3787" y="5658514"/>
            <a:ext cx="821592" cy="81018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819884">
            <a:off x="2562843" y="4138241"/>
            <a:ext cx="334800" cy="1035983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5312" y="4106455"/>
            <a:ext cx="762106" cy="791047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59" y="2938641"/>
            <a:ext cx="913483" cy="776162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575" y="97483"/>
            <a:ext cx="1340567" cy="1051316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5327" y="166197"/>
            <a:ext cx="1342076" cy="1192957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9386">
            <a:off x="4786126" y="4446131"/>
            <a:ext cx="928595" cy="878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650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>
        <p14:pan dir="u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3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2.22222E-6 L 0 -0.03797 " pathEditMode="relative" rAng="0" ptsTypes="AA">
                                      <p:cBhvr>
                                        <p:cTn id="114" dur="7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898"/>
                                    </p:animMotion>
                                    <p:animRot by="1500000">
                                      <p:cBhvr>
                                        <p:cTn id="115" dur="3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6" dur="37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7" dur="375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18" dur="375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EEF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837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6" r:id="rId3"/>
  </p:sldLayoutIdLst>
  <mc:AlternateContent xmlns:mc="http://schemas.openxmlformats.org/markup-compatibility/2006" xmlns:p14="http://schemas.microsoft.com/office/powerpoint/2010/main">
    <mc:Choice Requires="p14">
      <p:transition spd="slow" p14:dur="2500" advClick="0">
        <p14:pan dir="u"/>
      </p:transition>
    </mc:Choice>
    <mc:Fallback xmlns="">
      <p:transition spd="slow" advClick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jpe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0.png"/><Relationship Id="rId7" Type="http://schemas.openxmlformats.org/officeDocument/2006/relationships/image" Target="../media/image1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3.wav"/><Relationship Id="rId5" Type="http://schemas.openxmlformats.org/officeDocument/2006/relationships/image" Target="../media/image22.png"/><Relationship Id="rId10" Type="http://schemas.openxmlformats.org/officeDocument/2006/relationships/image" Target="../media/image25.jpeg"/><Relationship Id="rId4" Type="http://schemas.openxmlformats.org/officeDocument/2006/relationships/image" Target="../media/image21.png"/><Relationship Id="rId9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0.png"/><Relationship Id="rId7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7%D0%BC%D0%B5%D0%B9_(%D0%BC%D0%B8%D1%84%D0%BE%D0%BB%D0%BE%D0%B3%D0%B8%D1%8F)" TargetMode="External"/><Relationship Id="rId3" Type="http://schemas.openxmlformats.org/officeDocument/2006/relationships/image" Target="../media/image28.jpeg"/><Relationship Id="rId7" Type="http://schemas.openxmlformats.org/officeDocument/2006/relationships/hyperlink" Target="https://ru.wikipedia.org/wiki/%D0%A0%D1%83%D1%81%D1%81%D0%BA%D0%B8%D0%B9_%D1%84%D0%BE%D0%BB%D1%8C%D0%BA%D0%BB%D0%BE%D1%80" TargetMode="Externa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2.png"/><Relationship Id="rId10" Type="http://schemas.openxmlformats.org/officeDocument/2006/relationships/image" Target="../media/image30.jpeg"/><Relationship Id="rId4" Type="http://schemas.openxmlformats.org/officeDocument/2006/relationships/image" Target="../media/image20.png"/><Relationship Id="rId9" Type="http://schemas.openxmlformats.org/officeDocument/2006/relationships/image" Target="../media/image2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1.jpeg"/><Relationship Id="rId7" Type="http://schemas.openxmlformats.org/officeDocument/2006/relationships/image" Target="../media/image2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audio" Target="../media/audio3.wav"/><Relationship Id="rId4" Type="http://schemas.openxmlformats.org/officeDocument/2006/relationships/image" Target="../media/image20.png"/><Relationship Id="rId9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3" Type="http://schemas.openxmlformats.org/officeDocument/2006/relationships/image" Target="../media/image32.jpeg"/><Relationship Id="rId7" Type="http://schemas.openxmlformats.org/officeDocument/2006/relationships/image" Target="../media/image2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35.jpeg"/><Relationship Id="rId5" Type="http://schemas.openxmlformats.org/officeDocument/2006/relationships/image" Target="../media/image21.png"/><Relationship Id="rId10" Type="http://schemas.openxmlformats.org/officeDocument/2006/relationships/image" Target="../media/image34.jpeg"/><Relationship Id="rId4" Type="http://schemas.openxmlformats.org/officeDocument/2006/relationships/image" Target="../media/image20.png"/><Relationship Id="rId9" Type="http://schemas.openxmlformats.org/officeDocument/2006/relationships/image" Target="../media/image3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13" Type="http://schemas.openxmlformats.org/officeDocument/2006/relationships/image" Target="../media/image41.png"/><Relationship Id="rId3" Type="http://schemas.openxmlformats.org/officeDocument/2006/relationships/image" Target="../media/image20.png"/><Relationship Id="rId7" Type="http://schemas.openxmlformats.org/officeDocument/2006/relationships/audio" Target="../media/audio3.wav"/><Relationship Id="rId12" Type="http://schemas.openxmlformats.org/officeDocument/2006/relationships/image" Target="../media/image4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9.jpeg"/><Relationship Id="rId5" Type="http://schemas.openxmlformats.org/officeDocument/2006/relationships/image" Target="../media/image22.png"/><Relationship Id="rId10" Type="http://schemas.openxmlformats.org/officeDocument/2006/relationships/image" Target="../media/image38.jpeg"/><Relationship Id="rId4" Type="http://schemas.openxmlformats.org/officeDocument/2006/relationships/image" Target="../media/image21.png"/><Relationship Id="rId9" Type="http://schemas.openxmlformats.org/officeDocument/2006/relationships/image" Target="../media/image3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13" Type="http://schemas.openxmlformats.org/officeDocument/2006/relationships/hyperlink" Target="https://ru.wikipedia.org/wiki/%D0%9F%D0%B5%D1%82%D1%80%D1%83%D1%88%D0%BA%D0%B0" TargetMode="External"/><Relationship Id="rId3" Type="http://schemas.openxmlformats.org/officeDocument/2006/relationships/image" Target="../media/image42.jpeg"/><Relationship Id="rId7" Type="http://schemas.openxmlformats.org/officeDocument/2006/relationships/image" Target="../media/image26.png"/><Relationship Id="rId12" Type="http://schemas.openxmlformats.org/officeDocument/2006/relationships/hyperlink" Target="https://ru.wikipedia.org/wiki/%D0%9A%D0%BE%D1%80%D0%B0" TargetMode="External"/><Relationship Id="rId17" Type="http://schemas.openxmlformats.org/officeDocument/2006/relationships/image" Target="../media/image44.jpeg"/><Relationship Id="rId2" Type="http://schemas.openxmlformats.org/officeDocument/2006/relationships/audio" Target="../media/audio2.wav"/><Relationship Id="rId16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hyperlink" Target="https://ru.wikipedia.org/wiki/%D0%9E%D0%B2%D0%BE%D1%89%D0%B8" TargetMode="External"/><Relationship Id="rId5" Type="http://schemas.openxmlformats.org/officeDocument/2006/relationships/image" Target="../media/image21.png"/><Relationship Id="rId15" Type="http://schemas.openxmlformats.org/officeDocument/2006/relationships/hyperlink" Target="https://ru.wikipedia.org/wiki/%D0%A0%D0%B5%D0%BF%D0%B0" TargetMode="External"/><Relationship Id="rId10" Type="http://schemas.openxmlformats.org/officeDocument/2006/relationships/hyperlink" Target="https://ru.wikipedia.org/wiki/%D0%A5%D0%BB%D0%B5%D0%B1%D0%BD%D1%8B%D0%B5_%D0%B7%D0%BB%D0%B0%D0%BA%D0%B8" TargetMode="External"/><Relationship Id="rId4" Type="http://schemas.openxmlformats.org/officeDocument/2006/relationships/image" Target="../media/image20.png"/><Relationship Id="rId9" Type="http://schemas.openxmlformats.org/officeDocument/2006/relationships/hyperlink" Target="https://ru.wikipedia.org/wiki/%D0%A2%D1%80%D0%B0%D0%B2%D0%B0" TargetMode="External"/><Relationship Id="rId14" Type="http://schemas.openxmlformats.org/officeDocument/2006/relationships/hyperlink" Target="https://ru.wikipedia.org/wiki/%D0%9A%D0%B0%D0%BF%D1%83%D1%81%D1%82%D0%B0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13" Type="http://schemas.openxmlformats.org/officeDocument/2006/relationships/image" Target="../media/image49.jpeg"/><Relationship Id="rId3" Type="http://schemas.openxmlformats.org/officeDocument/2006/relationships/image" Target="../media/image45.jpeg"/><Relationship Id="rId7" Type="http://schemas.openxmlformats.org/officeDocument/2006/relationships/image" Target="../media/image26.png"/><Relationship Id="rId12" Type="http://schemas.openxmlformats.org/officeDocument/2006/relationships/image" Target="../media/image4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47.jpeg"/><Relationship Id="rId5" Type="http://schemas.openxmlformats.org/officeDocument/2006/relationships/image" Target="../media/image21.png"/><Relationship Id="rId10" Type="http://schemas.openxmlformats.org/officeDocument/2006/relationships/image" Target="../media/image46.jpeg"/><Relationship Id="rId4" Type="http://schemas.openxmlformats.org/officeDocument/2006/relationships/image" Target="../media/image20.png"/><Relationship Id="rId9" Type="http://schemas.openxmlformats.org/officeDocument/2006/relationships/hyperlink" Target="https://ru.wikipedia.org/wiki/%D0%93%D1%80%D1%8B%D0%B7%D1%83%D0%B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665824" y="1111828"/>
            <a:ext cx="8372671" cy="161163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sz="6000" dirty="0" smtClean="0"/>
              <a:t>Русский фольклор!!!</a:t>
            </a:r>
            <a:br>
              <a:rPr lang="ru-RU" sz="6000" dirty="0" smtClean="0"/>
            </a:br>
            <a:r>
              <a:rPr lang="ru-RU" sz="3200" dirty="0" smtClean="0"/>
              <a:t>Персонажи русского фольклора</a:t>
            </a:r>
            <a:endParaRPr lang="en-US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3383280" y="3097530"/>
            <a:ext cx="49377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u="sng" dirty="0" smtClean="0"/>
              <a:t>Выполнила </a:t>
            </a:r>
            <a:r>
              <a:rPr lang="ru-RU" sz="2800" b="1" u="sng" dirty="0" smtClean="0"/>
              <a:t>Коломицева</a:t>
            </a:r>
            <a:r>
              <a:rPr lang="ru-RU" sz="2800" u="sng" dirty="0" smtClean="0"/>
              <a:t> </a:t>
            </a:r>
            <a:r>
              <a:rPr lang="ru-RU" sz="2800" b="1" u="sng" dirty="0" smtClean="0"/>
              <a:t>Юлия </a:t>
            </a:r>
          </a:p>
          <a:p>
            <a:pPr algn="ctr"/>
            <a:r>
              <a:rPr lang="ru-RU" sz="2800" u="sng" dirty="0" smtClean="0"/>
              <a:t>3В класс МОУ СОШ №24</a:t>
            </a:r>
            <a:endParaRPr lang="ru-RU" sz="2800" u="sng" dirty="0"/>
          </a:p>
        </p:txBody>
      </p:sp>
    </p:spTree>
    <p:extLst>
      <p:ext uri="{BB962C8B-B14F-4D97-AF65-F5344CB8AC3E}">
        <p14:creationId xmlns:p14="http://schemas.microsoft.com/office/powerpoint/2010/main" val="3582282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Объект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836" y="489691"/>
            <a:ext cx="2961410" cy="101699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25796" y="642165"/>
            <a:ext cx="2313489" cy="712041"/>
          </a:xfrm>
        </p:spPr>
        <p:txBody>
          <a:bodyPr/>
          <a:lstStyle/>
          <a:p>
            <a:r>
              <a:rPr lang="ru-RU" dirty="0" smtClean="0"/>
              <a:t>Колобок</a:t>
            </a:r>
            <a:endParaRPr lang="ru-RU" dirty="0"/>
          </a:p>
        </p:txBody>
      </p:sp>
      <p:pic>
        <p:nvPicPr>
          <p:cNvPr id="50" name="Рисунок 4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456" y="4667980"/>
            <a:ext cx="5249420" cy="1901738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01637">
            <a:off x="9914696" y="1215093"/>
            <a:ext cx="684008" cy="86858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119" y="1566072"/>
            <a:ext cx="3532841" cy="302057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655166" y="4873201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latin typeface="Comic Sans MS" panose="030F0702030302020204" pitchFamily="66" charset="0"/>
              </a:rPr>
              <a:t>Я от дедушки ушёл.</a:t>
            </a:r>
          </a:p>
          <a:p>
            <a:pPr algn="ctr"/>
            <a:r>
              <a:rPr lang="ru-RU" dirty="0">
                <a:latin typeface="Comic Sans MS" panose="030F0702030302020204" pitchFamily="66" charset="0"/>
              </a:rPr>
              <a:t>Я от бабушки ушёл.</a:t>
            </a:r>
          </a:p>
          <a:p>
            <a:pPr algn="ctr"/>
            <a:r>
              <a:rPr lang="ru-RU" dirty="0">
                <a:latin typeface="Comic Sans MS" panose="030F0702030302020204" pitchFamily="66" charset="0"/>
              </a:rPr>
              <a:t>И сейчас мне пора. </a:t>
            </a:r>
          </a:p>
          <a:p>
            <a:pPr algn="ctr"/>
            <a:r>
              <a:rPr lang="ru-RU" dirty="0">
                <a:latin typeface="Comic Sans MS" panose="030F0702030302020204" pitchFamily="66" charset="0"/>
              </a:rPr>
              <a:t>Спасибо за внимание!!!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1934042" y="3813435"/>
            <a:ext cx="932769" cy="95715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25512" y="1566072"/>
            <a:ext cx="932769" cy="95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398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>
        <p14:pan dir="u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Объект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716" y="522855"/>
            <a:ext cx="7133529" cy="283939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Русские народные </a:t>
            </a:r>
            <a:r>
              <a:rPr lang="ru-RU" dirty="0" smtClean="0"/>
              <a:t>сказки являются неотъемлемой частью русского фольклора.</a:t>
            </a:r>
            <a:endParaRPr lang="ru-RU" dirty="0"/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194" y="3531206"/>
            <a:ext cx="7785088" cy="871829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477" y="4605160"/>
            <a:ext cx="8305046" cy="897222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2415716" y="3737543"/>
            <a:ext cx="7657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- их </a:t>
            </a:r>
            <a:r>
              <a:rPr lang="ru-RU" dirty="0"/>
              <a:t>основная мысль - учение о добре и зле, о </a:t>
            </a:r>
            <a:r>
              <a:rPr lang="ru-RU" dirty="0" smtClean="0"/>
              <a:t>справедливости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41" name="TextBox 40">
            <a:hlinkClick r:id="" action="ppaction://hlinkshowjump?jump=nextslide">
              <a:snd r:embed="rId6" name="chimes.wav"/>
            </a:hlinkClick>
          </p:cNvPr>
          <p:cNvSpPr txBox="1"/>
          <p:nvPr/>
        </p:nvSpPr>
        <p:spPr>
          <a:xfrm>
            <a:off x="2845904" y="4734868"/>
            <a:ext cx="70678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Знакомые </a:t>
            </a:r>
            <a:r>
              <a:rPr lang="ru-RU" dirty="0"/>
              <a:t>с детства персонажи на собственном примере учат нас важным ценностям с самого </a:t>
            </a:r>
            <a:r>
              <a:rPr lang="ru-RU" dirty="0" smtClean="0"/>
              <a:t>детства.</a:t>
            </a: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324297">
            <a:off x="1185218" y="4369813"/>
            <a:ext cx="617511" cy="78414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69843">
            <a:off x="1198944" y="3641274"/>
            <a:ext cx="590056" cy="63146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41" y="73380"/>
            <a:ext cx="2314575" cy="304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9245" y="239255"/>
            <a:ext cx="2612024" cy="3682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17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>
        <p14:pan dir="u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20000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B305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40" grpId="0"/>
      <p:bldP spid="4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Объект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359" y="489691"/>
            <a:ext cx="10336168" cy="283939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41136" y="889686"/>
            <a:ext cx="10254574" cy="1994055"/>
          </a:xfrm>
        </p:spPr>
        <p:txBody>
          <a:bodyPr>
            <a:normAutofit fontScale="90000"/>
          </a:bodyPr>
          <a:lstStyle/>
          <a:p>
            <a:r>
              <a:rPr lang="ru-RU" dirty="0"/>
              <a:t>Сказка играет в жизни человека значительную роль. Это то, что он слышит одним из первых после рождения; она же сопровождает его на следующих этапах взросления. Сказки любят не только дети, но и взрослые. </a:t>
            </a: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890" y="3425984"/>
            <a:ext cx="9638392" cy="1060910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137" y="4605160"/>
            <a:ext cx="10234390" cy="897222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106" y="5704508"/>
            <a:ext cx="4443789" cy="931080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1917089" y="3634497"/>
            <a:ext cx="85807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Сказка дает </a:t>
            </a:r>
            <a:r>
              <a:rPr lang="ru-RU" dirty="0"/>
              <a:t>возможность по другому взглянуть на обычные вещи; понять принципы добра и зла; научиться верить в чудо и не забывать о собственной </a:t>
            </a:r>
            <a:r>
              <a:rPr lang="ru-RU" dirty="0" smtClean="0"/>
              <a:t>роли.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44" name="TextBox 43">
            <a:hlinkClick r:id="" action="ppaction://hlinkshowjump?jump=nextslide">
              <a:snd r:embed="rId7" name="chimes.wav"/>
            </a:hlinkClick>
          </p:cNvPr>
          <p:cNvSpPr txBox="1"/>
          <p:nvPr/>
        </p:nvSpPr>
        <p:spPr>
          <a:xfrm>
            <a:off x="4119326" y="5985382"/>
            <a:ext cx="3953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Comic Sans MS" panose="030F0702030302020204" pitchFamily="66" charset="0"/>
              </a:rPr>
              <a:t>Давайте рассмотрим основные:</a:t>
            </a: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23738">
            <a:off x="391813" y="3724776"/>
            <a:ext cx="684581" cy="732622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1735282" y="4869105"/>
            <a:ext cx="8645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Comic Sans MS" panose="030F0702030302020204" pitchFamily="66" charset="0"/>
              </a:rPr>
              <a:t>Во всех сказках очень много различных персонажей. </a:t>
            </a: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98266">
            <a:off x="2980494" y="5622623"/>
            <a:ext cx="308253" cy="95383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26330">
            <a:off x="391812" y="4396682"/>
            <a:ext cx="684581" cy="732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667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>
        <p14:pan dir="u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20000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B305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6" dur="indefinite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20000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5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43" y="-1"/>
            <a:ext cx="12209443" cy="7606264"/>
          </a:xfrm>
          <a:prstGeom prst="rect">
            <a:avLst/>
          </a:prstGeom>
        </p:spPr>
      </p:pic>
      <p:pic>
        <p:nvPicPr>
          <p:cNvPr id="36" name="Объект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05" y="574627"/>
            <a:ext cx="3028281" cy="237547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72020" y="748067"/>
            <a:ext cx="4084175" cy="2035071"/>
          </a:xfrm>
        </p:spPr>
        <p:txBody>
          <a:bodyPr/>
          <a:lstStyle/>
          <a:p>
            <a:r>
              <a:rPr lang="ru-RU" i="1" u="sng" dirty="0" smtClean="0">
                <a:solidFill>
                  <a:srgbClr val="FF0000"/>
                </a:solidFill>
              </a:rPr>
              <a:t>Змей</a:t>
            </a:r>
            <a:br>
              <a:rPr lang="ru-RU" i="1" u="sng" dirty="0" smtClean="0">
                <a:solidFill>
                  <a:srgbClr val="FF0000"/>
                </a:solidFill>
              </a:rPr>
            </a:br>
            <a:r>
              <a:rPr lang="ru-RU" i="1" u="sng" dirty="0" smtClean="0">
                <a:solidFill>
                  <a:srgbClr val="FF0000"/>
                </a:solidFill>
              </a:rPr>
              <a:t>Горыныч</a:t>
            </a:r>
            <a:endParaRPr lang="ru-RU" i="1" u="sng" dirty="0">
              <a:solidFill>
                <a:srgbClr val="FF0000"/>
              </a:solidFill>
            </a:endParaRP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8672" y="3990822"/>
            <a:ext cx="7721720" cy="897222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093" y="4999780"/>
            <a:ext cx="11112131" cy="2569421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4270676" y="4265065"/>
            <a:ext cx="5839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u="sng" dirty="0" smtClean="0">
                <a:hlinkClick r:id="rId7" tooltip="Русский фольклор"/>
              </a:rPr>
              <a:t>Русский</a:t>
            </a:r>
            <a:r>
              <a:rPr lang="ru-RU" u="sng" dirty="0"/>
              <a:t> фольклорный </a:t>
            </a:r>
            <a:r>
              <a:rPr lang="ru-RU" u="sng" dirty="0">
                <a:hlinkClick r:id="rId8" tooltip="Змей (мифология)"/>
              </a:rPr>
              <a:t>змей</a:t>
            </a:r>
            <a:r>
              <a:rPr lang="ru-RU" u="sng" dirty="0"/>
              <a:t>, похищающий </a:t>
            </a:r>
            <a:r>
              <a:rPr lang="ru-RU" u="sng" dirty="0" smtClean="0"/>
              <a:t>женщин</a:t>
            </a:r>
            <a:endParaRPr lang="en-US" u="sng" dirty="0">
              <a:latin typeface="Comic Sans MS" panose="030F0702030302020204" pitchFamily="66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870067" y="5495842"/>
            <a:ext cx="105363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Характерные </a:t>
            </a:r>
            <a:r>
              <a:rPr lang="ru-RU" dirty="0"/>
              <a:t>особенности </a:t>
            </a:r>
            <a:r>
              <a:rPr lang="ru-RU" dirty="0" smtClean="0"/>
              <a:t>Змея:</a:t>
            </a:r>
            <a:endParaRPr lang="ru-RU" dirty="0"/>
          </a:p>
          <a:p>
            <a:r>
              <a:rPr lang="ru-RU" dirty="0" smtClean="0"/>
              <a:t>-</a:t>
            </a:r>
            <a:r>
              <a:rPr lang="ru-RU" dirty="0" err="1" smtClean="0"/>
              <a:t>Многоголовость</a:t>
            </a:r>
            <a:r>
              <a:rPr lang="ru-RU" dirty="0" smtClean="0"/>
              <a:t> </a:t>
            </a:r>
            <a:r>
              <a:rPr lang="ru-RU" dirty="0"/>
              <a:t>змея — непременная его черта. </a:t>
            </a:r>
            <a:endParaRPr lang="ru-RU" dirty="0" smtClean="0"/>
          </a:p>
          <a:p>
            <a:r>
              <a:rPr lang="ru-RU" dirty="0" smtClean="0"/>
              <a:t>-Число </a:t>
            </a:r>
            <a:r>
              <a:rPr lang="ru-RU" dirty="0"/>
              <a:t>голов обычно кратно трём, чаще всего их бывает 3, 6, 9 или 12, но также бывает 5 или 7. Чаще всего змей предстаёт трёхглавым</a:t>
            </a:r>
            <a:r>
              <a:rPr lang="ru-RU" dirty="0" smtClean="0"/>
              <a:t>.</a:t>
            </a:r>
          </a:p>
          <a:p>
            <a:r>
              <a:rPr lang="ru-RU" dirty="0" smtClean="0"/>
              <a:t>- Ещё </a:t>
            </a:r>
            <a:r>
              <a:rPr lang="ru-RU" dirty="0"/>
              <a:t>одной важной особенностью </a:t>
            </a:r>
            <a:r>
              <a:rPr lang="ru-RU" dirty="0" smtClean="0"/>
              <a:t>змея является извержение огня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4137" y="6388335"/>
            <a:ext cx="591481" cy="59148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016019" y="4102558"/>
            <a:ext cx="803564" cy="803564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8203" y="5791348"/>
            <a:ext cx="803564" cy="803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290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>
        <p14:pan dir="u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20000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20000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41" grpId="0"/>
      <p:bldP spid="4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14" y="0"/>
            <a:ext cx="4800600" cy="6858000"/>
          </a:xfrm>
          <a:prstGeom prst="rect">
            <a:avLst/>
          </a:prstGeom>
        </p:spPr>
      </p:pic>
      <p:pic>
        <p:nvPicPr>
          <p:cNvPr id="40" name="Объект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9775">
            <a:off x="5117539" y="549651"/>
            <a:ext cx="3977368" cy="119741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0070908">
            <a:off x="4925973" y="685678"/>
            <a:ext cx="4360498" cy="835341"/>
          </a:xfrm>
        </p:spPr>
        <p:txBody>
          <a:bodyPr>
            <a:normAutofit/>
          </a:bodyPr>
          <a:lstStyle/>
          <a:p>
            <a:r>
              <a:rPr lang="ru-RU" sz="4800" dirty="0" smtClean="0"/>
              <a:t>ЛИСА!!!</a:t>
            </a:r>
            <a:endParaRPr lang="ru-RU" sz="4800" dirty="0"/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43955">
            <a:off x="5434445" y="1266273"/>
            <a:ext cx="6598227" cy="871829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11108">
            <a:off x="5330537" y="2289690"/>
            <a:ext cx="6629400" cy="1620269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64225">
            <a:off x="5231448" y="3966325"/>
            <a:ext cx="6702135" cy="240108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910578">
            <a:off x="4944968" y="2133642"/>
            <a:ext cx="617511" cy="78414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69843">
            <a:off x="4646829" y="1479083"/>
            <a:ext cx="590056" cy="631464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710666">
            <a:off x="4879100" y="5431642"/>
            <a:ext cx="684008" cy="868582"/>
          </a:xfrm>
          <a:prstGeom prst="rect">
            <a:avLst/>
          </a:prstGeom>
        </p:spPr>
      </p:pic>
      <p:sp>
        <p:nvSpPr>
          <p:cNvPr id="29" name="TextBox 28">
            <a:hlinkClick r:id="" action="ppaction://hlinkshowjump?jump=nextslide">
              <a:snd r:embed="rId10" name="chimes.wav"/>
            </a:hlinkClick>
          </p:cNvPr>
          <p:cNvSpPr txBox="1"/>
          <p:nvPr/>
        </p:nvSpPr>
        <p:spPr>
          <a:xfrm rot="20643160">
            <a:off x="5894180" y="4244029"/>
            <a:ext cx="542595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В образе животного воплощена хитрость. Народным прототипом можно считать нечестного, вороватого, но в то же время умного человека. Лису боятся, презирают и одновременно уважают. Об этом свидетельствует обращение к ней в сказках как Лиса Патрикеевна, Лисичка-Сестричка.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 rot="20231682">
            <a:off x="5829299" y="2491817"/>
            <a:ext cx="58812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Какими чертами только не наделяют лису в сказках. Она обманывает зверей, ищет всюду выгоду, не боится людей.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20446623">
            <a:off x="5642264" y="1417862"/>
            <a:ext cx="63176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1E1E1E"/>
                </a:solidFill>
                <a:latin typeface="Lato"/>
              </a:rPr>
              <a:t>Хитрая, изворотливая, умная, коварная, злопамятная...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0631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>
        <p14:pan dir="u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B305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20000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29" grpId="0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490" y="27216"/>
            <a:ext cx="5827512" cy="6830784"/>
          </a:xfrm>
          <a:prstGeom prst="rect">
            <a:avLst/>
          </a:prstGeom>
        </p:spPr>
      </p:pic>
      <p:pic>
        <p:nvPicPr>
          <p:cNvPr id="37" name="Объект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144" y="44351"/>
            <a:ext cx="4263359" cy="152369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7712" y="22837"/>
            <a:ext cx="3053002" cy="1489832"/>
          </a:xfrm>
        </p:spPr>
        <p:txBody>
          <a:bodyPr>
            <a:noAutofit/>
          </a:bodyPr>
          <a:lstStyle/>
          <a:p>
            <a:r>
              <a:rPr lang="ru-RU" sz="5400" dirty="0" smtClean="0"/>
              <a:t>Медведь</a:t>
            </a:r>
            <a:endParaRPr lang="ru-RU" sz="5400" dirty="0"/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144" y="1466027"/>
            <a:ext cx="5932856" cy="973846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337" y="2515595"/>
            <a:ext cx="6052930" cy="2722841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74" y="5000920"/>
            <a:ext cx="11897590" cy="1917545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7392462" y="3167565"/>
            <a:ext cx="39533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Comic Sans MS" panose="030F0702030302020204" pitchFamily="66" charset="0"/>
              </a:rPr>
              <a:t>Медведя в сказках представляют косолапым, неуклюжим, немного глуповатым.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29" name="TextBox 28">
            <a:hlinkClick r:id="" action="ppaction://hlinkshowjump?jump=nextslide">
              <a:snd r:embed="rId8" name="chimes.wav"/>
            </a:hlinkClick>
          </p:cNvPr>
          <p:cNvSpPr txBox="1"/>
          <p:nvPr/>
        </p:nvSpPr>
        <p:spPr>
          <a:xfrm>
            <a:off x="6232941" y="1607180"/>
            <a:ext cx="58101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Сказочный медведь — это хозяин леса. Он сильный, грубый, неповоротливый и не совсем умный. 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34845" y="5254781"/>
            <a:ext cx="920711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Comic Sans MS" panose="030F0702030302020204" pitchFamily="66" charset="0"/>
              </a:rPr>
              <a:t>Но на самом деле медведь совсем не такой, а, наоборот, умный, быстрый, хитрый, ловкий зверь.</a:t>
            </a:r>
          </a:p>
          <a:p>
            <a:pPr algn="ctr"/>
            <a:r>
              <a:rPr lang="ru-RU" dirty="0" smtClean="0">
                <a:latin typeface="Comic Sans MS" panose="030F0702030302020204" pitchFamily="66" charset="0"/>
              </a:rPr>
              <a:t>Еще издавна люди со страхом и уважением относились к медведям, и поэтому придумывали ему разные имена: Михаил, </a:t>
            </a:r>
            <a:r>
              <a:rPr lang="ru-RU" dirty="0" err="1" smtClean="0">
                <a:latin typeface="Comic Sans MS" panose="030F0702030302020204" pitchFamily="66" charset="0"/>
              </a:rPr>
              <a:t>Потапыч</a:t>
            </a:r>
            <a:r>
              <a:rPr lang="ru-RU" dirty="0" smtClean="0">
                <a:latin typeface="Comic Sans MS" panose="030F0702030302020204" pitchFamily="66" charset="0"/>
              </a:rPr>
              <a:t>, Косолапый и др.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smtClean="0">
                <a:latin typeface="Comic Sans MS" panose="030F0702030302020204" pitchFamily="66" charset="0"/>
              </a:rPr>
              <a:t>Даже по имени-отчеству его величали </a:t>
            </a:r>
            <a:r>
              <a:rPr lang="ru-RU" dirty="0" err="1" smtClean="0">
                <a:latin typeface="Comic Sans MS" panose="030F0702030302020204" pitchFamily="66" charset="0"/>
              </a:rPr>
              <a:t>Михайлом</a:t>
            </a:r>
            <a:r>
              <a:rPr lang="ru-RU" dirty="0" smtClean="0">
                <a:latin typeface="Comic Sans MS" panose="030F0702030302020204" pitchFamily="66" charset="0"/>
              </a:rPr>
              <a:t> </a:t>
            </a:r>
            <a:r>
              <a:rPr lang="ru-RU" dirty="0" err="1" smtClean="0">
                <a:latin typeface="Comic Sans MS" panose="030F0702030302020204" pitchFamily="66" charset="0"/>
              </a:rPr>
              <a:t>Потапычем</a:t>
            </a:r>
            <a:endParaRPr lang="ru-RU" dirty="0" smtClean="0">
              <a:latin typeface="Comic Sans MS" panose="030F0702030302020204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1366" y="198542"/>
            <a:ext cx="1295832" cy="11465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7270" y="1466027"/>
            <a:ext cx="980829" cy="10027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9282" y="3780364"/>
            <a:ext cx="1714500" cy="3048000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846" y="2991420"/>
            <a:ext cx="1262101" cy="1290326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737" y="5331412"/>
            <a:ext cx="1147632" cy="1173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365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>
        <p14:pan dir="u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20000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B305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6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20000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25" grpId="0"/>
      <p:bldP spid="29" grpId="0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Объект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246" y="56215"/>
            <a:ext cx="5845924" cy="103909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63311" y="56215"/>
            <a:ext cx="7065377" cy="1039091"/>
          </a:xfrm>
        </p:spPr>
        <p:txBody>
          <a:bodyPr/>
          <a:lstStyle/>
          <a:p>
            <a:r>
              <a:rPr lang="ru-RU" dirty="0" smtClean="0"/>
              <a:t>ВОЛК</a:t>
            </a:r>
            <a:endParaRPr lang="ru-RU" dirty="0"/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112" y="1095306"/>
            <a:ext cx="6077455" cy="1055612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5666" y="2023522"/>
            <a:ext cx="6131083" cy="3279658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483" y="5028756"/>
            <a:ext cx="6131084" cy="1829244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3214971" y="1374748"/>
            <a:ext cx="5534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Волк </a:t>
            </a:r>
            <a:r>
              <a:rPr lang="ru-RU" dirty="0"/>
              <a:t>в русских сказках воплощает злость.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50" name="TextBox 49">
            <a:hlinkClick r:id="" action="ppaction://hlinkshowjump?jump=nextslide">
              <a:snd r:embed="rId7" name="chimes.wav"/>
            </a:hlinkClick>
          </p:cNvPr>
          <p:cNvSpPr txBox="1"/>
          <p:nvPr/>
        </p:nvSpPr>
        <p:spPr>
          <a:xfrm>
            <a:off x="3378901" y="2552246"/>
            <a:ext cx="572121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Он </a:t>
            </a:r>
            <a:r>
              <a:rPr lang="ru-RU" dirty="0"/>
              <a:t>охотится на более слабых животных; не всегда поступает хитро. Недальновидностью волка пользуются другие персонажи. В сказке «Лисичка сестричка и серый волк» грозного хищника обманула рыжая плутовка, а в «Трех поросятах»</a:t>
            </a:r>
          </a:p>
          <a:p>
            <a:r>
              <a:rPr lang="ru-RU" dirty="0"/>
              <a:t>его смогли обвести вокруг пальца безобидные свинки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1" name="TextBox 50"/>
          <p:cNvSpPr txBox="1"/>
          <p:nvPr/>
        </p:nvSpPr>
        <p:spPr>
          <a:xfrm>
            <a:off x="2974116" y="5271860"/>
            <a:ext cx="58800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Наши предки ассоциировали волка также со смертью. Ведь в природе этот хищник считается своеобразным санитаром леса, который охотиться на слабых и больных животных. </a:t>
            </a: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966484" cy="41005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2657" y="-20155"/>
            <a:ext cx="3085874" cy="412069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6" y="3605645"/>
            <a:ext cx="2969029" cy="325235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5201" y="3605645"/>
            <a:ext cx="3083329" cy="325235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828" y="1489382"/>
            <a:ext cx="430382" cy="36255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483" y="3079133"/>
            <a:ext cx="480725" cy="40495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092" y="6165901"/>
            <a:ext cx="480725" cy="404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528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>
        <p14:pan dir="u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20000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B305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6" dur="indefinite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20000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5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16" y="1"/>
            <a:ext cx="12200915" cy="3531205"/>
          </a:xfrm>
          <a:prstGeom prst="rect">
            <a:avLst/>
          </a:prstGeom>
        </p:spPr>
      </p:pic>
      <p:pic>
        <p:nvPicPr>
          <p:cNvPr id="41" name="Объект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5182" y="85930"/>
            <a:ext cx="4021282" cy="173248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28242" y="250822"/>
            <a:ext cx="3240610" cy="1379348"/>
          </a:xfrm>
        </p:spPr>
        <p:txBody>
          <a:bodyPr>
            <a:normAutofit/>
          </a:bodyPr>
          <a:lstStyle/>
          <a:p>
            <a:r>
              <a:rPr lang="ru-RU" sz="5400" dirty="0" smtClean="0"/>
              <a:t>ЗАЯЦ</a:t>
            </a:r>
            <a:endParaRPr lang="ru-RU" sz="5400" dirty="0"/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186" y="3528496"/>
            <a:ext cx="7371141" cy="871829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058" y="4256818"/>
            <a:ext cx="7219622" cy="1150209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186" y="5241293"/>
            <a:ext cx="7371141" cy="1899736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3355406" y="3302469"/>
            <a:ext cx="60729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 smtClean="0">
              <a:latin typeface="Comic Sans MS" panose="030F0702030302020204" pitchFamily="66" charset="0"/>
            </a:endParaRPr>
          </a:p>
          <a:p>
            <a:pPr algn="ctr"/>
            <a:r>
              <a:rPr lang="ru-RU" dirty="0"/>
              <a:t>Зайчик-</a:t>
            </a:r>
            <a:r>
              <a:rPr lang="ru-RU" dirty="0" err="1"/>
              <a:t>побегайчик</a:t>
            </a:r>
            <a:r>
              <a:rPr lang="ru-RU" dirty="0"/>
              <a:t>, зайчишка серенький, косой — как только не называют зверька в русских народных сказках.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47" name="TextBox 46">
            <a:hlinkClick r:id="" action="ppaction://hlinkshowjump?jump=nextslide">
              <a:snd r:embed="rId8" name="chimes.wav"/>
            </a:hlinkClick>
          </p:cNvPr>
          <p:cNvSpPr txBox="1"/>
          <p:nvPr/>
        </p:nvSpPr>
        <p:spPr>
          <a:xfrm>
            <a:off x="3289541" y="4357793"/>
            <a:ext cx="60729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Его наделяют трусливым, но в то же время дружелюбным характером. Сказочный заяц обладает хитростью, ловкостью и изворотливостью. 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420996" y="5335720"/>
            <a:ext cx="704245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Зайцы </a:t>
            </a:r>
            <a:r>
              <a:rPr lang="ru-RU" dirty="0"/>
              <a:t>не роют нор, а сооружают гнёзда в небольших ямках</a:t>
            </a:r>
            <a:r>
              <a:rPr lang="ru-RU" dirty="0" smtClean="0"/>
              <a:t>.</a:t>
            </a:r>
            <a:r>
              <a:rPr lang="ru-RU" dirty="0"/>
              <a:t> </a:t>
            </a:r>
            <a:r>
              <a:rPr lang="ru-RU" dirty="0" smtClean="0"/>
              <a:t>Питаются </a:t>
            </a:r>
            <a:r>
              <a:rPr lang="ru-RU" dirty="0"/>
              <a:t>различными растительными </a:t>
            </a:r>
            <a:r>
              <a:rPr lang="ru-RU" dirty="0" smtClean="0"/>
              <a:t>веществами</a:t>
            </a:r>
            <a:r>
              <a:rPr lang="ru-RU" dirty="0"/>
              <a:t>: </a:t>
            </a:r>
            <a:r>
              <a:rPr lang="ru-RU" dirty="0">
                <a:hlinkClick r:id="rId9" tooltip="Трава"/>
              </a:rPr>
              <a:t>травой</a:t>
            </a:r>
            <a:r>
              <a:rPr lang="ru-RU" dirty="0"/>
              <a:t>, </a:t>
            </a:r>
            <a:r>
              <a:rPr lang="ru-RU" dirty="0">
                <a:hlinkClick r:id="rId10" tooltip="Хлебные злаки"/>
              </a:rPr>
              <a:t>хлебными растениями</a:t>
            </a:r>
            <a:r>
              <a:rPr lang="ru-RU" dirty="0"/>
              <a:t>, </a:t>
            </a:r>
            <a:r>
              <a:rPr lang="ru-RU" dirty="0">
                <a:hlinkClick r:id="rId11" tooltip="Овощи"/>
              </a:rPr>
              <a:t>овощами</a:t>
            </a:r>
            <a:r>
              <a:rPr lang="ru-RU" dirty="0"/>
              <a:t>, </a:t>
            </a:r>
            <a:r>
              <a:rPr lang="ru-RU" dirty="0">
                <a:hlinkClick r:id="rId12" tooltip="Кора"/>
              </a:rPr>
              <a:t>древесной корой</a:t>
            </a:r>
            <a:r>
              <a:rPr lang="ru-RU" dirty="0"/>
              <a:t>, и может приносить значительный вред; особенно любит </a:t>
            </a:r>
            <a:r>
              <a:rPr lang="ru-RU" dirty="0">
                <a:hlinkClick r:id="rId13" tooltip="Петрушка"/>
              </a:rPr>
              <a:t>петрушку</a:t>
            </a:r>
            <a:r>
              <a:rPr lang="ru-RU" dirty="0"/>
              <a:t>, </a:t>
            </a:r>
            <a:r>
              <a:rPr lang="ru-RU" dirty="0">
                <a:hlinkClick r:id="rId14" tooltip="Капуста"/>
              </a:rPr>
              <a:t>капусту</a:t>
            </a:r>
            <a:r>
              <a:rPr lang="ru-RU" dirty="0"/>
              <a:t>, </a:t>
            </a:r>
            <a:r>
              <a:rPr lang="ru-RU" dirty="0">
                <a:hlinkClick r:id="rId15" tooltip="Репа"/>
              </a:rPr>
              <a:t>репу</a:t>
            </a:r>
            <a:r>
              <a:rPr lang="ru-RU" dirty="0"/>
              <a:t> и т. д.</a:t>
            </a: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15" y="3528496"/>
            <a:ext cx="2322102" cy="332679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7160" y="3528496"/>
            <a:ext cx="2684840" cy="3329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586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>
        <p14:pan dir="u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20000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B305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6" dur="indefinite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20000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857"/>
            <a:ext cx="12192000" cy="6876857"/>
          </a:xfrm>
          <a:prstGeom prst="rect">
            <a:avLst/>
          </a:prstGeom>
        </p:spPr>
      </p:pic>
      <p:pic>
        <p:nvPicPr>
          <p:cNvPr id="44" name="Объект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7601" y="103017"/>
            <a:ext cx="4262715" cy="145736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8709" y="249244"/>
            <a:ext cx="3190009" cy="1018000"/>
          </a:xfrm>
        </p:spPr>
        <p:txBody>
          <a:bodyPr/>
          <a:lstStyle/>
          <a:p>
            <a:r>
              <a:rPr lang="ru-RU" dirty="0" smtClean="0"/>
              <a:t>МЫШКА</a:t>
            </a:r>
            <a:endParaRPr lang="ru-RU" dirty="0"/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00" y="1490599"/>
            <a:ext cx="5019365" cy="1366683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808" y="571500"/>
            <a:ext cx="4773899" cy="3644265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417" y="3069841"/>
            <a:ext cx="4443789" cy="3529472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482507" y="1630170"/>
            <a:ext cx="45981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Роль мышки в русских народных сказках огромна. Ее появление в сказке знаменует либо начало истории, либо ее завершение.</a:t>
            </a:r>
            <a:br>
              <a:rPr lang="ru-RU" dirty="0"/>
            </a:b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28" name="TextBox 27">
            <a:hlinkClick r:id="" action="ppaction://hlinkshowjump?jump=nextslide">
              <a:snd r:embed="rId8" name="chimes.wav"/>
            </a:hlinkClick>
          </p:cNvPr>
          <p:cNvSpPr txBox="1"/>
          <p:nvPr/>
        </p:nvSpPr>
        <p:spPr>
          <a:xfrm>
            <a:off x="1281185" y="3319125"/>
            <a:ext cx="395334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Мышь - мелкий длиннохвостый</a:t>
            </a:r>
            <a:r>
              <a:rPr lang="ru-RU" dirty="0"/>
              <a:t> </a:t>
            </a:r>
            <a:r>
              <a:rPr lang="ru-RU" dirty="0">
                <a:hlinkClick r:id="rId9" tooltip="Грызун"/>
              </a:rPr>
              <a:t>грызун</a:t>
            </a:r>
            <a:r>
              <a:rPr lang="ru-RU" dirty="0"/>
              <a:t>: длина тела от 6,5 до 9,5 см. Хвост составляет не менее 60 % по отношению к длине </a:t>
            </a:r>
            <a:r>
              <a:rPr lang="ru-RU" dirty="0" smtClean="0"/>
              <a:t>тела. </a:t>
            </a:r>
          </a:p>
          <a:p>
            <a:pPr algn="ctr"/>
            <a:r>
              <a:rPr lang="ru-RU" dirty="0"/>
              <a:t>Масса — 12—30 г. Уши округлые, небольшие. Шкурка тёмная или </a:t>
            </a:r>
            <a:r>
              <a:rPr lang="ru-RU" dirty="0" err="1"/>
              <a:t>буровато</a:t>
            </a:r>
            <a:r>
              <a:rPr lang="ru-RU" dirty="0"/>
              <a:t>-серая; брюшко — от пепельно-серого до белого. 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067956" y="1309173"/>
            <a:ext cx="39533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В части сюжетов мышка выступает в качестве магического помощника, оказывающего неоценимую поддержку положительному герою. Таковы сюжеты сказок "Репка", "Чудесный колокольчик" и "Курочка-ряба".</a:t>
            </a:r>
            <a:br>
              <a:rPr lang="ru-RU" dirty="0"/>
            </a:b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272" y="222971"/>
            <a:ext cx="974107" cy="974107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754" y="2000864"/>
            <a:ext cx="591724" cy="591724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4" y="1688802"/>
            <a:ext cx="591724" cy="591724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16" y="3190009"/>
            <a:ext cx="1292501" cy="246264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1015" y="4215765"/>
            <a:ext cx="3582692" cy="2642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205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>
        <p14:pan dir="u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20000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B305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6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20000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26" grpId="0"/>
      <p:bldP spid="28" grpId="0"/>
      <p:bldP spid="32" grpId="0"/>
    </p:bldLst>
  </p:timing>
</p:sld>
</file>

<file path=ppt/theme/theme1.xml><?xml version="1.0" encoding="utf-8"?>
<a:theme xmlns:a="http://schemas.openxmlformats.org/drawingml/2006/main" name="Тема Office">
  <a:themeElements>
    <a:clrScheme name="MS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00"/>
      </a:hlink>
      <a:folHlink>
        <a:srgbClr val="00A800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Презентация1" id="{6CA68992-FB01-46EC-96E7-BA7DDB88A2F3}" vid="{769D90C4-29B9-4898-92B2-6141D005D6B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AC5EAA778EFE4AB81F53BA0C48C9BB" ma:contentTypeVersion="" ma:contentTypeDescription="Create a new document." ma:contentTypeScope="" ma:versionID="84a7b908d236d3feec5cdc52fe85ba7c">
  <xsd:schema xmlns:xsd="http://www.w3.org/2001/XMLSchema" xmlns:xs="http://www.w3.org/2001/XMLSchema" xmlns:p="http://schemas.microsoft.com/office/2006/metadata/properties" xmlns:ns1="http://schemas.microsoft.com/sharepoint/v3" xmlns:ns2="6ee78bd2-4339-4042-adc0-bcc646419980" xmlns:ns3="2547570a-e5f4-4946-a4c3-82580e42479e" targetNamespace="http://schemas.microsoft.com/office/2006/metadata/properties" ma:root="true" ma:fieldsID="af74c33d54415a86935cc44ad597ec52" ns1:_="" ns2:_="" ns3:_="">
    <xsd:import namespace="http://schemas.microsoft.com/sharepoint/v3"/>
    <xsd:import namespace="6ee78bd2-4339-4042-adc0-bcc646419980"/>
    <xsd:import namespace="2547570a-e5f4-4946-a4c3-82580e42479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e78bd2-4339-4042-adc0-bcc64641998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47570a-e5f4-4946-a4c3-82580e42479e" elementFormDefault="qualified">
    <xsd:import namespace="http://schemas.microsoft.com/office/2006/documentManagement/types"/>
    <xsd:import namespace="http://schemas.microsoft.com/office/infopath/2007/PartnerControls"/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2231DFE-ADDA-40FD-A6A5-EFD850C1BD29}">
  <ds:schemaRefs>
    <ds:schemaRef ds:uri="http://purl.org/dc/terms/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schemas.microsoft.com/office/2006/metadata/properties"/>
    <ds:schemaRef ds:uri="http://purl.org/dc/dcmitype/"/>
    <ds:schemaRef ds:uri="http://purl.org/dc/elements/1.1/"/>
    <ds:schemaRef ds:uri="http://schemas.openxmlformats.org/package/2006/metadata/core-properties"/>
    <ds:schemaRef ds:uri="2547570a-e5f4-4946-a4c3-82580e42479e"/>
    <ds:schemaRef ds:uri="6ee78bd2-4339-4042-adc0-bcc646419980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88437E90-8AFE-4137-B07C-618C80369B6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ee78bd2-4339-4042-adc0-bcc646419980"/>
    <ds:schemaRef ds:uri="2547570a-e5f4-4946-a4c3-82580e4247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BE33EC6-7D6C-4AA5-A9D5-3E5B46E49B8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 теста со школьными принадлежностями</Template>
  <TotalTime>0</TotalTime>
  <Words>511</Words>
  <Application>Microsoft Office PowerPoint</Application>
  <PresentationFormat>Произвольный</PresentationFormat>
  <Paragraphs>45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Русский фольклор!!! Персонажи русского фольклора</vt:lpstr>
      <vt:lpstr>Русские народные сказки являются неотъемлемой частью русского фольклора.</vt:lpstr>
      <vt:lpstr>Сказка играет в жизни человека значительную роль. Это то, что он слышит одним из первых после рождения; она же сопровождает его на следующих этапах взросления. Сказки любят не только дети, но и взрослые. </vt:lpstr>
      <vt:lpstr>Змей Горыныч</vt:lpstr>
      <vt:lpstr>ЛИСА!!!</vt:lpstr>
      <vt:lpstr>Медведь</vt:lpstr>
      <vt:lpstr>ВОЛК</vt:lpstr>
      <vt:lpstr>ЗАЯЦ</vt:lpstr>
      <vt:lpstr>МЫШКА</vt:lpstr>
      <vt:lpstr>Колобок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2020-11-15T17:27:43Z</dcterms:created>
  <dcterms:modified xsi:type="dcterms:W3CDTF">2021-01-12T17:12:28Z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0x01010019AC5EAA778EFE4AB81F53BA0C48C9BB</vt:lpwstr>
  </property>
</Properties>
</file>