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94" r:id="rId4"/>
    <p:sldId id="293" r:id="rId5"/>
    <p:sldId id="295" r:id="rId6"/>
    <p:sldId id="296" r:id="rId7"/>
    <p:sldId id="28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6" r:id="rId16"/>
    <p:sldId id="297" r:id="rId17"/>
    <p:sldId id="291" r:id="rId18"/>
    <p:sldId id="261" r:id="rId19"/>
    <p:sldId id="262" r:id="rId20"/>
    <p:sldId id="265" r:id="rId21"/>
    <p:sldId id="271" r:id="rId22"/>
    <p:sldId id="272" r:id="rId23"/>
    <p:sldId id="26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2654"/>
    <a:srgbClr val="4EED23"/>
    <a:srgbClr val="D3CF31"/>
    <a:srgbClr val="C5E61E"/>
    <a:srgbClr val="FFFFFF"/>
    <a:srgbClr val="C5E020"/>
    <a:srgbClr val="66FF66"/>
    <a:srgbClr val="739F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35" autoAdjust="0"/>
    <p:restoredTop sz="86275" autoAdjust="0"/>
  </p:normalViewPr>
  <p:slideViewPr>
    <p:cSldViewPr>
      <p:cViewPr varScale="1">
        <p:scale>
          <a:sx n="48" d="100"/>
          <a:sy n="48" d="100"/>
        </p:scale>
        <p:origin x="792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65B4-6911-4A7E-A59B-5E024067A618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E1CC-42AD-4DF2-BE3E-8590483434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65B4-6911-4A7E-A59B-5E024067A618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E1CC-42AD-4DF2-BE3E-8590483434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65B4-6911-4A7E-A59B-5E024067A618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E1CC-42AD-4DF2-BE3E-8590483434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65B4-6911-4A7E-A59B-5E024067A618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E1CC-42AD-4DF2-BE3E-8590483434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65B4-6911-4A7E-A59B-5E024067A618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E1CC-42AD-4DF2-BE3E-8590483434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65B4-6911-4A7E-A59B-5E024067A618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E1CC-42AD-4DF2-BE3E-8590483434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65B4-6911-4A7E-A59B-5E024067A618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E1CC-42AD-4DF2-BE3E-8590483434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65B4-6911-4A7E-A59B-5E024067A618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E1CC-42AD-4DF2-BE3E-8590483434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65B4-6911-4A7E-A59B-5E024067A618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E1CC-42AD-4DF2-BE3E-8590483434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65B4-6911-4A7E-A59B-5E024067A618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E1CC-42AD-4DF2-BE3E-8590483434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65B4-6911-4A7E-A59B-5E024067A618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E1CC-42AD-4DF2-BE3E-8590483434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EED23">
                <a:alpha val="89020"/>
              </a:srgbClr>
            </a:gs>
            <a:gs pos="73000">
              <a:srgbClr val="FFFF00"/>
            </a:gs>
            <a:gs pos="27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365B4-6911-4A7E-A59B-5E024067A618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2E1CC-42AD-4DF2-BE3E-8590483434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5.jpeg"/><Relationship Id="rId7" Type="http://schemas.openxmlformats.org/officeDocument/2006/relationships/image" Target="../media/image42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6.jpeg"/><Relationship Id="rId7" Type="http://schemas.openxmlformats.org/officeDocument/2006/relationships/image" Target="../media/image35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9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0"/>
            <a:ext cx="8496944" cy="75737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</a:t>
            </a:r>
            <a:endParaRPr lang="ru-RU" sz="2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  <a:tabLst>
                <a:tab pos="4127500" algn="l"/>
                <a:tab pos="4241800" algn="l"/>
              </a:tabLst>
            </a:pPr>
            <a:r>
              <a:rPr lang="sr-Cyrl-C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sr-Cyrl-C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бразовательное учреждение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  <a:tabLst>
                <a:tab pos="4127500" algn="l"/>
                <a:tab pos="4241800" algn="l"/>
              </a:tabLst>
            </a:pPr>
            <a:r>
              <a:rPr lang="sr-Cyrl-C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ДЕТСКИЙ </a:t>
            </a:r>
            <a:r>
              <a:rPr lang="sr-Cyrl-C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САД  КОМБИНИРОВАННОГО ВИДА</a:t>
            </a:r>
            <a:endParaRPr lang="ru-RU" sz="2000" dirty="0"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  <a:tabLst>
                <a:tab pos="4127500" algn="l"/>
                <a:tab pos="4241800" algn="l"/>
              </a:tabLst>
            </a:pPr>
            <a:r>
              <a:rPr lang="sr-Cyrl-C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 12  „ДЮЙМОВОЧКА“</a:t>
            </a:r>
            <a:endParaRPr lang="ru-RU" sz="2000" dirty="0"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3943350" algn="l"/>
              </a:tabLst>
            </a:pPr>
            <a:r>
              <a:rPr lang="sr-Cyrl-C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познавательно-творческого проекта по речевому развитию</a:t>
            </a:r>
            <a:endParaRPr lang="ru-RU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торая младшая группа  с 3-4 лет</a:t>
            </a:r>
            <a:endParaRPr lang="ru-RU" sz="5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4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 : «Домашние животные»</a:t>
            </a:r>
          </a:p>
          <a:p>
            <a:pPr algn="ctr"/>
            <a:endParaRPr lang="ru-RU" sz="2400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0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Авторы проекта: воспитатели: </a:t>
            </a:r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lang="ru-RU" sz="24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Шостова</a:t>
            </a:r>
            <a:r>
              <a:rPr 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С.Л</a:t>
            </a:r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0855" y="2967335"/>
            <a:ext cx="18473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107153" y="188640"/>
            <a:ext cx="7272808" cy="119675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словесных, дидактических  и сюжетно-ролевых игр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555" y="3654099"/>
            <a:ext cx="4088248" cy="32329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385392"/>
            <a:ext cx="3869366" cy="31957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481" y="1385392"/>
            <a:ext cx="3854220" cy="31957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780002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03648" y="332656"/>
            <a:ext cx="6840760" cy="914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иллюстраций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132856"/>
            <a:ext cx="3099513" cy="41326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004" y="2132856"/>
            <a:ext cx="3000147" cy="41326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986293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4800534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284984"/>
            <a:ext cx="5520613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6322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899592" y="188640"/>
            <a:ext cx="7632848" cy="115212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Продуктивная деятельность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Лепка «Собачки», Аппликация «Конура для Шарика»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800"/>
            <a:ext cx="4091947" cy="24551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429000"/>
            <a:ext cx="4187957" cy="31409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37145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267" r="2060"/>
          <a:stretch/>
        </p:blipFill>
        <p:spPr>
          <a:xfrm>
            <a:off x="971600" y="908720"/>
            <a:ext cx="7747272" cy="55446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219129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15616" y="260648"/>
            <a:ext cx="7128792" cy="151216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этап: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макета «Домашние животные» с      </a:t>
            </a:r>
          </a:p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участием родителей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988840"/>
            <a:ext cx="6120680" cy="459051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bg1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599731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242" name="AutoShape 2"/>
          <p:cNvSpPr>
            <a:spLocks noChangeArrowheads="1"/>
          </p:cNvSpPr>
          <p:nvPr/>
        </p:nvSpPr>
        <p:spPr bwMode="gray">
          <a:xfrm>
            <a:off x="1970088" y="1205512"/>
            <a:ext cx="6994400" cy="3177277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rgbClr val="F3DA47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62243" name="Text Box 3"/>
          <p:cNvSpPr txBox="1">
            <a:spLocks noChangeArrowheads="1"/>
          </p:cNvSpPr>
          <p:nvPr/>
        </p:nvSpPr>
        <p:spPr bwMode="black">
          <a:xfrm>
            <a:off x="3018904" y="1285816"/>
            <a:ext cx="5945584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сформировалось и обогатилось представление о домашних животных.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стали узнавать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животное по внешнему виду,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говорят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они живут, чем питаются, как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называются детеныши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животных и как за ними ухаживать. </a:t>
            </a:r>
            <a:endParaRPr lang="ru-RU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Пополнился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словарный запас детей. </a:t>
            </a:r>
            <a:endParaRPr lang="ru-RU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Появился 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и любознательность, стали бережно относиться к животным, проявляют заботливое отношение к ним.</a:t>
            </a:r>
          </a:p>
        </p:txBody>
      </p:sp>
      <p:sp>
        <p:nvSpPr>
          <p:cNvPr id="1162244" name="AutoShape 4"/>
          <p:cNvSpPr>
            <a:spLocks noChangeArrowheads="1"/>
          </p:cNvSpPr>
          <p:nvPr/>
        </p:nvSpPr>
        <p:spPr bwMode="gray">
          <a:xfrm>
            <a:off x="2782888" y="2638425"/>
            <a:ext cx="533400" cy="3810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162245" name="Picture 5" descr="DO_circl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198755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224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проекта</a:t>
            </a:r>
          </a:p>
        </p:txBody>
      </p:sp>
      <p:sp>
        <p:nvSpPr>
          <p:cNvPr id="1162247" name="Text Box 7"/>
          <p:cNvSpPr txBox="1">
            <a:spLocks noChangeArrowheads="1"/>
          </p:cNvSpPr>
          <p:nvPr/>
        </p:nvSpPr>
        <p:spPr bwMode="black">
          <a:xfrm>
            <a:off x="1595438" y="2610644"/>
            <a:ext cx="5889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33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 dirty="0" smtClean="0">
                <a:latin typeface="Arial" panose="020B0604020202020204" pitchFamily="34" charset="0"/>
              </a:rPr>
              <a:t>1.</a:t>
            </a:r>
            <a:endParaRPr lang="en-US" altLang="ru-RU" sz="2000" b="1" dirty="0">
              <a:latin typeface="Arial" panose="020B0604020202020204" pitchFamily="34" charset="0"/>
            </a:endParaRPr>
          </a:p>
        </p:txBody>
      </p:sp>
      <p:sp>
        <p:nvSpPr>
          <p:cNvPr id="1162248" name="AutoShape 8"/>
          <p:cNvSpPr>
            <a:spLocks noChangeArrowheads="1"/>
          </p:cNvSpPr>
          <p:nvPr/>
        </p:nvSpPr>
        <p:spPr bwMode="gray">
          <a:xfrm>
            <a:off x="2054146" y="4795730"/>
            <a:ext cx="6994400" cy="1447800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rgbClr val="6699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62249" name="Text Box 9"/>
          <p:cNvSpPr txBox="1">
            <a:spLocks noChangeArrowheads="1"/>
          </p:cNvSpPr>
          <p:nvPr/>
        </p:nvSpPr>
        <p:spPr bwMode="black">
          <a:xfrm>
            <a:off x="3097700" y="4907260"/>
            <a:ext cx="509587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ru-RU" b="1" dirty="0">
                <a:latin typeface="Arial" panose="020B0604020202020204" pitchFamily="34" charset="0"/>
              </a:rPr>
              <a:t>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макета позволило наглядно представить среду обитания домашних животных</a:t>
            </a:r>
          </a:p>
        </p:txBody>
      </p:sp>
      <p:sp>
        <p:nvSpPr>
          <p:cNvPr id="1162250" name="AutoShape 10"/>
          <p:cNvSpPr>
            <a:spLocks noChangeArrowheads="1"/>
          </p:cNvSpPr>
          <p:nvPr/>
        </p:nvSpPr>
        <p:spPr bwMode="gray">
          <a:xfrm>
            <a:off x="2800350" y="5239487"/>
            <a:ext cx="533400" cy="3810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162251" name="Picture 11" descr="DP_circl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88" y="4566387"/>
            <a:ext cx="1727200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2252" name="Text Box 12"/>
          <p:cNvSpPr txBox="1">
            <a:spLocks noChangeArrowheads="1"/>
          </p:cNvSpPr>
          <p:nvPr/>
        </p:nvSpPr>
        <p:spPr bwMode="black">
          <a:xfrm>
            <a:off x="1604197" y="5239487"/>
            <a:ext cx="875724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33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 dirty="0" smtClean="0">
                <a:latin typeface="Arial" panose="020B0604020202020204" pitchFamily="34" charset="0"/>
              </a:rPr>
              <a:t>2.</a:t>
            </a:r>
            <a:endParaRPr lang="en-US" altLang="ru-RU" sz="20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10605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41080" y="5949280"/>
            <a:ext cx="45719" cy="176883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9130" y="1572304"/>
            <a:ext cx="466226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2800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2400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10" descr="http://loveanimal.ru/_bl/7/213448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9379" y="3333648"/>
            <a:ext cx="3566770" cy="26156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8" descr="http://mislko.narod.ru/508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0072" y="1549020"/>
            <a:ext cx="3796545" cy="24389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8390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3050"/>
            <a:ext cx="2143141" cy="65562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642654"/>
                </a:solidFill>
              </a:rPr>
              <a:t>ЛОШАДЬ</a:t>
            </a:r>
            <a:endParaRPr lang="ru-RU" sz="3600" dirty="0">
              <a:solidFill>
                <a:srgbClr val="642654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642918"/>
            <a:ext cx="3286148" cy="5214974"/>
          </a:xfrm>
        </p:spPr>
        <p:txBody>
          <a:bodyPr>
            <a:normAutofit/>
          </a:bodyPr>
          <a:lstStyle/>
          <a:p>
            <a:endParaRPr lang="ru-RU" sz="2400" dirty="0" smtClean="0"/>
          </a:p>
          <a:p>
            <a:r>
              <a:rPr lang="ru-RU" sz="2400" dirty="0" smtClean="0"/>
              <a:t>Не пахарь,</a:t>
            </a:r>
          </a:p>
          <a:p>
            <a:r>
              <a:rPr lang="ru-RU" sz="2400" dirty="0" smtClean="0"/>
              <a:t>Не кузнец.</a:t>
            </a:r>
          </a:p>
          <a:p>
            <a:r>
              <a:rPr lang="ru-RU" sz="2400" dirty="0" smtClean="0"/>
              <a:t>Не плотник, а </a:t>
            </a:r>
          </a:p>
          <a:p>
            <a:r>
              <a:rPr lang="ru-RU" sz="2400" dirty="0" smtClean="0"/>
              <a:t>Первый на селе</a:t>
            </a:r>
          </a:p>
          <a:p>
            <a:r>
              <a:rPr lang="ru-RU" sz="2400" dirty="0" smtClean="0"/>
              <a:t>Работник.</a:t>
            </a:r>
            <a:endParaRPr lang="ru-RU" sz="2400" dirty="0"/>
          </a:p>
        </p:txBody>
      </p:sp>
      <p:sp>
        <p:nvSpPr>
          <p:cNvPr id="10242" name="AutoShape 2" descr="http://img-fotki.yandex.ru/get/4304/mackey.55/0_33b03_e191b6ce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http://img-fotki.yandex.ru/get/4304/mackey.55/0_33b03_e191b6ce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6" name="Picture 6" descr="http://img-fotki.yandex.ru/get/4304/mackey.55/0_33b03_e191b6ce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214290"/>
            <a:ext cx="5130837" cy="3418420"/>
          </a:xfrm>
          <a:prstGeom prst="rect">
            <a:avLst/>
          </a:prstGeom>
          <a:noFill/>
        </p:spPr>
      </p:pic>
      <p:pic>
        <p:nvPicPr>
          <p:cNvPr id="10248" name="Picture 8" descr="http://mislko.narod.ru/508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3540143"/>
            <a:ext cx="5164697" cy="3317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3008313" cy="78579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642654"/>
                </a:solidFill>
              </a:rPr>
              <a:t>     КОРОВА</a:t>
            </a:r>
            <a:endParaRPr lang="ru-RU" sz="3600" dirty="0">
              <a:solidFill>
                <a:srgbClr val="642654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714356"/>
            <a:ext cx="3008313" cy="5411807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Живет корова без забот. Жует траву себе, жует.</a:t>
            </a:r>
          </a:p>
          <a:p>
            <a:r>
              <a:rPr lang="ru-RU" sz="2400" dirty="0" smtClean="0"/>
              <a:t>И так идет за годом год.</a:t>
            </a:r>
          </a:p>
          <a:p>
            <a:r>
              <a:rPr lang="ru-RU" sz="2400" dirty="0" smtClean="0"/>
              <a:t>На луг пастись она идет.</a:t>
            </a:r>
          </a:p>
          <a:p>
            <a:r>
              <a:rPr lang="ru-RU" sz="2400" dirty="0" smtClean="0"/>
              <a:t>Какой же от коровы толк?</a:t>
            </a:r>
          </a:p>
          <a:p>
            <a:r>
              <a:rPr lang="ru-RU" sz="2400" dirty="0" smtClean="0"/>
              <a:t>А молоко она дает!</a:t>
            </a:r>
          </a:p>
          <a:p>
            <a:r>
              <a:rPr lang="ru-RU" sz="2400" dirty="0" smtClean="0"/>
              <a:t>Сама пестрая, ест зеленое, дает белое.</a:t>
            </a:r>
          </a:p>
          <a:p>
            <a:endParaRPr lang="ru-RU" sz="2400" dirty="0"/>
          </a:p>
        </p:txBody>
      </p:sp>
      <p:pic>
        <p:nvPicPr>
          <p:cNvPr id="9218" name="Picture 2" descr="http://megabook.ru/stream/mediapreview?Key=%D0%91%D0%B0%D0%BD%D1%82%D0%B5%D0%BD%D0%B3&amp;Width=654&amp;Height=65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8962" y="214290"/>
            <a:ext cx="5400713" cy="3429024"/>
          </a:xfrm>
          <a:prstGeom prst="rect">
            <a:avLst/>
          </a:prstGeom>
          <a:noFill/>
        </p:spPr>
      </p:pic>
      <p:pic>
        <p:nvPicPr>
          <p:cNvPr id="9220" name="Picture 4" descr="http://naukanews.com/wp-content/uploads/2016/09/01-09-2015-n-066-768x5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3571876"/>
            <a:ext cx="5643570" cy="344443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177724" y="2780928"/>
            <a:ext cx="6912768" cy="1584176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77724" y="2780928"/>
            <a:ext cx="621863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 :</a:t>
            </a:r>
          </a:p>
          <a:p>
            <a:pPr lvl="0" algn="ctr"/>
            <a:r>
              <a:rPr lang="ru-RU" sz="28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оспитатели, родители и дети 3-4 лет</a:t>
            </a:r>
          </a:p>
          <a:p>
            <a:pPr lvl="0" algn="ctr"/>
            <a:r>
              <a:rPr lang="ru-RU" sz="28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родолжительность -2 недели</a:t>
            </a:r>
            <a:endParaRPr lang="ru-RU" sz="2800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75889">
            <a:off x="409294" y="432653"/>
            <a:ext cx="3036071" cy="20240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89728">
            <a:off x="6550934" y="516105"/>
            <a:ext cx="1853345" cy="18594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4776868"/>
            <a:ext cx="2072820" cy="15485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6217" y="4776868"/>
            <a:ext cx="2095146" cy="15779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051059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642654"/>
                </a:solidFill>
              </a:rPr>
              <a:t>    СОБАКА</a:t>
            </a:r>
            <a:endParaRPr lang="ru-RU" sz="3600" dirty="0">
              <a:solidFill>
                <a:srgbClr val="642654"/>
              </a:solidFill>
            </a:endParaRPr>
          </a:p>
        </p:txBody>
      </p:sp>
      <p:pic>
        <p:nvPicPr>
          <p:cNvPr id="5" name="Содержимое 4" descr="пес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14612" y="3718548"/>
            <a:ext cx="4568850" cy="313945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sz="2400" dirty="0" smtClean="0"/>
          </a:p>
          <a:p>
            <a:r>
              <a:rPr lang="ru-RU" sz="2400" dirty="0" smtClean="0"/>
              <a:t>Заворчал  живой замок.</a:t>
            </a:r>
          </a:p>
          <a:p>
            <a:r>
              <a:rPr lang="ru-RU" sz="2400" dirty="0" smtClean="0"/>
              <a:t>Лег у двери  поперёк.</a:t>
            </a:r>
          </a:p>
          <a:p>
            <a:r>
              <a:rPr lang="ru-RU" sz="2400" dirty="0" smtClean="0"/>
              <a:t>Две медали на груди.</a:t>
            </a:r>
          </a:p>
          <a:p>
            <a:r>
              <a:rPr lang="ru-RU" sz="2400" dirty="0" smtClean="0"/>
              <a:t>Лучше в дом не заходи!</a:t>
            </a:r>
            <a:endParaRPr lang="ru-RU" sz="2400" dirty="0"/>
          </a:p>
        </p:txBody>
      </p:sp>
      <p:pic>
        <p:nvPicPr>
          <p:cNvPr id="6146" name="Picture 2" descr="https://ru4.anyfad.com/items/t1@41818810-e6ca-44b4-89c5-0f521d385118/Nemeckaya-ovchar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35" y="0"/>
            <a:ext cx="3929065" cy="3929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86050" y="571480"/>
            <a:ext cx="4857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642654"/>
                </a:solidFill>
                <a:latin typeface="Times New Roman" pitchFamily="18" charset="0"/>
                <a:cs typeface="Times New Roman" pitchFamily="18" charset="0"/>
              </a:rPr>
              <a:t>Кто что ест?</a:t>
            </a:r>
            <a:endParaRPr lang="ru-RU" sz="4400" dirty="0">
              <a:solidFill>
                <a:srgbClr val="64265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s://ru4.anyfad.com/items/t1@41818810-e6ca-44b4-89c5-0f521d385118/Nemeckaya-ovchar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642918"/>
            <a:ext cx="1857387" cy="1857388"/>
          </a:xfrm>
          <a:prstGeom prst="rect">
            <a:avLst/>
          </a:prstGeom>
          <a:noFill/>
        </p:spPr>
      </p:pic>
      <p:pic>
        <p:nvPicPr>
          <p:cNvPr id="7" name="Picture 2" descr="http://megabook.ru/stream/mediapreview?Key=%D0%91%D0%B0%D0%BD%D1%82%D0%B5%D0%BD%D0%B3&amp;Width=654&amp;Height=6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2500306"/>
            <a:ext cx="2714644" cy="2025964"/>
          </a:xfrm>
          <a:prstGeom prst="rect">
            <a:avLst/>
          </a:prstGeom>
          <a:noFill/>
        </p:spPr>
      </p:pic>
      <p:pic>
        <p:nvPicPr>
          <p:cNvPr id="8" name="Picture 6" descr="http://img-fotki.yandex.ru/get/4304/mackey.55/0_33b03_e191b6ce_X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1214422"/>
            <a:ext cx="3036450" cy="2023035"/>
          </a:xfrm>
          <a:prstGeom prst="rect">
            <a:avLst/>
          </a:prstGeom>
          <a:noFill/>
        </p:spPr>
      </p:pic>
      <p:pic>
        <p:nvPicPr>
          <p:cNvPr id="9" name="Picture 2" descr="https://im0-tub-ru.yandex.net/i?id=dbd77f52555b848cc58a467b8e950f03&amp;n=33&amp;h=215&amp;w=29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670" y="2714620"/>
            <a:ext cx="2500330" cy="1885927"/>
          </a:xfrm>
          <a:prstGeom prst="rect">
            <a:avLst/>
          </a:prstGeom>
          <a:noFill/>
        </p:spPr>
      </p:pic>
      <p:pic>
        <p:nvPicPr>
          <p:cNvPr id="30722" name="Picture 2" descr="http://imxo-sborka.narod.ru/carrot/morko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5000636"/>
            <a:ext cx="1785918" cy="1290085"/>
          </a:xfrm>
          <a:prstGeom prst="rect">
            <a:avLst/>
          </a:prstGeom>
          <a:noFill/>
        </p:spPr>
      </p:pic>
      <p:pic>
        <p:nvPicPr>
          <p:cNvPr id="30724" name="Picture 4" descr="http://www.lenagold.ru/fon/clipart/p/pred/pred10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71736" y="5143512"/>
            <a:ext cx="1905000" cy="1238250"/>
          </a:xfrm>
          <a:prstGeom prst="rect">
            <a:avLst/>
          </a:prstGeom>
          <a:noFill/>
        </p:spPr>
      </p:pic>
      <p:pic>
        <p:nvPicPr>
          <p:cNvPr id="30726" name="Picture 6" descr="http://static3.depositphotos.com/1000723/243/i/950/depositphotos_2435262-stock-photo-wheat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5072074"/>
            <a:ext cx="1846691" cy="1236997"/>
          </a:xfrm>
          <a:prstGeom prst="rect">
            <a:avLst/>
          </a:prstGeom>
          <a:noFill/>
        </p:spPr>
      </p:pic>
      <p:pic>
        <p:nvPicPr>
          <p:cNvPr id="30728" name="Picture 8" descr="https://www.thehayexperts.co.uk/media/catalog/product/cache/1/image/960x/9df78eab33525d08d6e5fb8d27136e95/t/i/timothy-meadow-seed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72264" y="5000636"/>
            <a:ext cx="2143140" cy="13923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8.15029E-6 L -0.2441 -0.36717 " pathEditMode="relative" ptsTypes="AA">
                                      <p:cBhvr>
                                        <p:cTn id="6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04624E-6 L -0.01858 -0.330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0" y="-1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8.67052E-6 L -0.44097 -0.09434 " pathEditMode="relative" ptsTypes="AA">
                                      <p:cBhvr>
                                        <p:cTn id="14" dur="2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-7.97688E-6 L 0.67725 -0.07353 " pathEditMode="relative" ptsTypes="AA">
                                      <p:cBhvr>
                                        <p:cTn id="18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72066" y="0"/>
            <a:ext cx="40719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642654"/>
                </a:solidFill>
              </a:rPr>
              <a:t>Кто где живет?</a:t>
            </a:r>
          </a:p>
        </p:txBody>
      </p:sp>
      <p:pic>
        <p:nvPicPr>
          <p:cNvPr id="31748" name="Picture 4" descr="http://www.classifieds365.net/_content/items/images/2/6614602/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2786082" cy="1904990"/>
          </a:xfrm>
          <a:prstGeom prst="rect">
            <a:avLst/>
          </a:prstGeom>
          <a:noFill/>
        </p:spPr>
      </p:pic>
      <p:pic>
        <p:nvPicPr>
          <p:cNvPr id="31750" name="Picture 6" descr="http://static3.depositphotos.com/1007113/222/i/950/depositphotos_2220723-The-Doghouse-isolat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714620"/>
            <a:ext cx="2714644" cy="2173262"/>
          </a:xfrm>
          <a:prstGeom prst="rect">
            <a:avLst/>
          </a:prstGeom>
          <a:noFill/>
        </p:spPr>
      </p:pic>
      <p:pic>
        <p:nvPicPr>
          <p:cNvPr id="31752" name="Picture 8" descr="http://karmomax.pt/images/caval%20(1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785794"/>
            <a:ext cx="3214710" cy="2143140"/>
          </a:xfrm>
          <a:prstGeom prst="rect">
            <a:avLst/>
          </a:prstGeom>
          <a:noFill/>
        </p:spPr>
      </p:pic>
      <p:pic>
        <p:nvPicPr>
          <p:cNvPr id="31754" name="Picture 10" descr="http://steel-construction.ru/assets/images/cs/213_b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16538" y="3143248"/>
            <a:ext cx="4127462" cy="1857358"/>
          </a:xfrm>
          <a:prstGeom prst="rect">
            <a:avLst/>
          </a:prstGeom>
          <a:noFill/>
        </p:spPr>
      </p:pic>
      <p:pic>
        <p:nvPicPr>
          <p:cNvPr id="16" name="Picture 2" descr="https://ru4.anyfad.com/items/t1@41818810-e6ca-44b4-89c5-0f521d385118/Nemeckaya-ovchark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5000612"/>
            <a:ext cx="1857387" cy="1857388"/>
          </a:xfrm>
          <a:prstGeom prst="rect">
            <a:avLst/>
          </a:prstGeom>
          <a:noFill/>
        </p:spPr>
      </p:pic>
      <p:pic>
        <p:nvPicPr>
          <p:cNvPr id="17" name="Picture 2" descr="http://megabook.ru/stream/mediapreview?Key=%D0%91%D0%B0%D0%BD%D1%82%D0%B5%D0%BD%D0%B3&amp;Width=654&amp;Height=65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5984" y="5072074"/>
            <a:ext cx="2071702" cy="1546130"/>
          </a:xfrm>
          <a:prstGeom prst="rect">
            <a:avLst/>
          </a:prstGeom>
          <a:noFill/>
        </p:spPr>
      </p:pic>
      <p:pic>
        <p:nvPicPr>
          <p:cNvPr id="18" name="Picture 6" descr="http://img-fotki.yandex.ru/get/4304/mackey.55/0_33b03_e191b6ce_X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29124" y="5143512"/>
            <a:ext cx="2214578" cy="1475463"/>
          </a:xfrm>
          <a:prstGeom prst="rect">
            <a:avLst/>
          </a:prstGeom>
          <a:noFill/>
        </p:spPr>
      </p:pic>
      <p:pic>
        <p:nvPicPr>
          <p:cNvPr id="19" name="Picture 2" descr="https://im0-tub-ru.yandex.net/i?id=dbd77f52555b848cc58a467b8e950f03&amp;n=33&amp;h=215&amp;w=29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29454" y="5143512"/>
            <a:ext cx="1928858" cy="14548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5.31792E-6 L 0.10243 -0.07352 " pathEditMode="relative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8889E-6 8.09249E-7 L 0.15747 -0.14682 " pathEditMode="relative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39884E-6 L -0.03941 -0.40902 " pathEditMode="relative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6.93642E-7 L -0.5276 -0.5348 " pathEditMode="relative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571480"/>
            <a:ext cx="86439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642654"/>
                </a:solidFill>
                <a:latin typeface="Times New Roman" pitchFamily="18" charset="0"/>
                <a:cs typeface="Times New Roman" pitchFamily="18" charset="0"/>
              </a:rPr>
              <a:t>Кто какую пользу приносит ?</a:t>
            </a:r>
            <a:endParaRPr lang="ru-RU" sz="4400" dirty="0">
              <a:solidFill>
                <a:srgbClr val="64265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http://kievpravda.com/media/images/42994/raw/71a76141d2cb8e76df956cd604d1d1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14422"/>
            <a:ext cx="5024210" cy="2143140"/>
          </a:xfrm>
          <a:prstGeom prst="rect">
            <a:avLst/>
          </a:prstGeom>
          <a:noFill/>
        </p:spPr>
      </p:pic>
      <p:pic>
        <p:nvPicPr>
          <p:cNvPr id="2056" name="Picture 8" descr="http://www.infpol.ru/upload/iblock/8fc/8fc14aea59bf13ceca487904c85f51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214422"/>
            <a:ext cx="3857651" cy="2565681"/>
          </a:xfrm>
          <a:prstGeom prst="rect">
            <a:avLst/>
          </a:prstGeom>
          <a:noFill/>
        </p:spPr>
      </p:pic>
      <p:pic>
        <p:nvPicPr>
          <p:cNvPr id="2058" name="Picture 10" descr="http://loveanimal.ru/_bl/7/2134489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00438"/>
            <a:ext cx="4214842" cy="3090885"/>
          </a:xfrm>
          <a:prstGeom prst="rect">
            <a:avLst/>
          </a:prstGeom>
          <a:noFill/>
        </p:spPr>
      </p:pic>
      <p:pic>
        <p:nvPicPr>
          <p:cNvPr id="2060" name="Picture 12" descr="http://www.petsell.ru/user/images/7074/ad_86896_imag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3857628"/>
            <a:ext cx="3714744" cy="2786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11" name="AutoShape 19"/>
          <p:cNvSpPr>
            <a:spLocks noChangeArrowheads="1"/>
          </p:cNvSpPr>
          <p:nvPr/>
        </p:nvSpPr>
        <p:spPr bwMode="ltGray">
          <a:xfrm>
            <a:off x="3455876" y="260649"/>
            <a:ext cx="5292588" cy="61926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pic>
        <p:nvPicPr>
          <p:cNvPr id="110615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803" y="1935147"/>
            <a:ext cx="4104456" cy="2709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0612" name="Rectangle 20"/>
          <p:cNvSpPr>
            <a:spLocks noChangeArrowheads="1"/>
          </p:cNvSpPr>
          <p:nvPr/>
        </p:nvSpPr>
        <p:spPr bwMode="auto">
          <a:xfrm>
            <a:off x="179512" y="1916832"/>
            <a:ext cx="2358108" cy="2466915"/>
          </a:xfrm>
          <a:prstGeom prst="flowChartConnector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endParaRPr lang="ru-RU" b="1" dirty="0" smtClean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b="1" dirty="0" smtClean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</a:t>
            </a:r>
          </a:p>
          <a:p>
            <a:pPr lvl="0" algn="ctr"/>
            <a:endParaRPr lang="ru-RU" b="1" dirty="0" smtClean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3635896" y="610041"/>
            <a:ext cx="4897760" cy="5265658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endParaRPr lang="ru-RU" b="1" dirty="0" smtClean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b="1" dirty="0" smtClean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не все имеют возможность держать домашних животных в доме. А любовь к животным у детей нужно воспитывать с раннего возраста. Проект позволяет обогатить , расширить знания детей о животных, за которыми ухаживают и растят в домашних условиях и о их содержании.</a:t>
            </a:r>
          </a:p>
          <a:p>
            <a:pPr lvl="0" algn="ctr"/>
            <a:r>
              <a:rPr lang="ru-RU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Животные –это первый источник знаний о природе.</a:t>
            </a:r>
          </a:p>
          <a:p>
            <a:pPr lvl="0" algn="ctr"/>
            <a:r>
              <a:rPr lang="ru-RU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представлений о животных, ребенок учится видеть взаимосвязь в природе и соответствующе действовать.</a:t>
            </a:r>
          </a:p>
          <a:p>
            <a:pPr lvl="0" algn="ctr"/>
            <a:endParaRPr lang="ru-RU" b="1" dirty="0" smtClean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8721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5" name="Freeform 3"/>
          <p:cNvSpPr>
            <a:spLocks/>
          </p:cNvSpPr>
          <p:nvPr/>
        </p:nvSpPr>
        <p:spPr bwMode="gray">
          <a:xfrm flipH="1">
            <a:off x="2555776" y="1412776"/>
            <a:ext cx="1238400" cy="1347346"/>
          </a:xfrm>
          <a:custGeom>
            <a:avLst/>
            <a:gdLst>
              <a:gd name="T0" fmla="*/ 0 w 735"/>
              <a:gd name="T1" fmla="*/ 0 h 532"/>
              <a:gd name="T2" fmla="*/ 382 w 735"/>
              <a:gd name="T3" fmla="*/ 202 h 532"/>
              <a:gd name="T4" fmla="*/ 577 w 735"/>
              <a:gd name="T5" fmla="*/ 202 h 532"/>
              <a:gd name="T6" fmla="*/ 637 w 735"/>
              <a:gd name="T7" fmla="*/ 249 h 532"/>
              <a:gd name="T8" fmla="*/ 639 w 735"/>
              <a:gd name="T9" fmla="*/ 402 h 532"/>
              <a:gd name="T10" fmla="*/ 598 w 735"/>
              <a:gd name="T11" fmla="*/ 400 h 532"/>
              <a:gd name="T12" fmla="*/ 669 w 735"/>
              <a:gd name="T13" fmla="*/ 532 h 532"/>
              <a:gd name="T14" fmla="*/ 735 w 735"/>
              <a:gd name="T15" fmla="*/ 402 h 532"/>
              <a:gd name="T16" fmla="*/ 696 w 735"/>
              <a:gd name="T17" fmla="*/ 402 h 532"/>
              <a:gd name="T18" fmla="*/ 694 w 735"/>
              <a:gd name="T19" fmla="*/ 226 h 532"/>
              <a:gd name="T20" fmla="*/ 616 w 735"/>
              <a:gd name="T21" fmla="*/ 150 h 532"/>
              <a:gd name="T22" fmla="*/ 335 w 735"/>
              <a:gd name="T23" fmla="*/ 149 h 532"/>
              <a:gd name="T24" fmla="*/ 69 w 735"/>
              <a:gd name="T25" fmla="*/ 0 h 532"/>
              <a:gd name="T26" fmla="*/ 0 w 735"/>
              <a:gd name="T27" fmla="*/ 0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60196" name="Freeform 4"/>
          <p:cNvSpPr>
            <a:spLocks/>
          </p:cNvSpPr>
          <p:nvPr/>
        </p:nvSpPr>
        <p:spPr bwMode="gray">
          <a:xfrm>
            <a:off x="4322932" y="1217574"/>
            <a:ext cx="366712" cy="1562100"/>
          </a:xfrm>
          <a:custGeom>
            <a:avLst/>
            <a:gdLst>
              <a:gd name="T0" fmla="*/ 37 w 142"/>
              <a:gd name="T1" fmla="*/ 1 h 604"/>
              <a:gd name="T2" fmla="*/ 45 w 142"/>
              <a:gd name="T3" fmla="*/ 472 h 604"/>
              <a:gd name="T4" fmla="*/ 0 w 142"/>
              <a:gd name="T5" fmla="*/ 474 h 604"/>
              <a:gd name="T6" fmla="*/ 72 w 142"/>
              <a:gd name="T7" fmla="*/ 604 h 604"/>
              <a:gd name="T8" fmla="*/ 142 w 142"/>
              <a:gd name="T9" fmla="*/ 474 h 604"/>
              <a:gd name="T10" fmla="*/ 100 w 142"/>
              <a:gd name="T11" fmla="*/ 474 h 604"/>
              <a:gd name="T12" fmla="*/ 99 w 142"/>
              <a:gd name="T13" fmla="*/ 0 h 604"/>
              <a:gd name="T14" fmla="*/ 37 w 142"/>
              <a:gd name="T15" fmla="*/ 1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60197" name="Freeform 5"/>
          <p:cNvSpPr>
            <a:spLocks/>
          </p:cNvSpPr>
          <p:nvPr/>
        </p:nvSpPr>
        <p:spPr bwMode="gray">
          <a:xfrm>
            <a:off x="5076055" y="1512272"/>
            <a:ext cx="1488346" cy="1239565"/>
          </a:xfrm>
          <a:custGeom>
            <a:avLst/>
            <a:gdLst>
              <a:gd name="T0" fmla="*/ 0 w 735"/>
              <a:gd name="T1" fmla="*/ 0 h 532"/>
              <a:gd name="T2" fmla="*/ 382 w 735"/>
              <a:gd name="T3" fmla="*/ 202 h 532"/>
              <a:gd name="T4" fmla="*/ 577 w 735"/>
              <a:gd name="T5" fmla="*/ 202 h 532"/>
              <a:gd name="T6" fmla="*/ 637 w 735"/>
              <a:gd name="T7" fmla="*/ 249 h 532"/>
              <a:gd name="T8" fmla="*/ 639 w 735"/>
              <a:gd name="T9" fmla="*/ 402 h 532"/>
              <a:gd name="T10" fmla="*/ 598 w 735"/>
              <a:gd name="T11" fmla="*/ 400 h 532"/>
              <a:gd name="T12" fmla="*/ 669 w 735"/>
              <a:gd name="T13" fmla="*/ 532 h 532"/>
              <a:gd name="T14" fmla="*/ 735 w 735"/>
              <a:gd name="T15" fmla="*/ 402 h 532"/>
              <a:gd name="T16" fmla="*/ 696 w 735"/>
              <a:gd name="T17" fmla="*/ 402 h 532"/>
              <a:gd name="T18" fmla="*/ 694 w 735"/>
              <a:gd name="T19" fmla="*/ 226 h 532"/>
              <a:gd name="T20" fmla="*/ 616 w 735"/>
              <a:gd name="T21" fmla="*/ 150 h 532"/>
              <a:gd name="T22" fmla="*/ 335 w 735"/>
              <a:gd name="T23" fmla="*/ 149 h 532"/>
              <a:gd name="T24" fmla="*/ 69 w 735"/>
              <a:gd name="T25" fmla="*/ 0 h 532"/>
              <a:gd name="T26" fmla="*/ 0 w 735"/>
              <a:gd name="T27" fmla="*/ 0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160198" name="Group 6"/>
          <p:cNvGrpSpPr>
            <a:grpSpLocks/>
          </p:cNvGrpSpPr>
          <p:nvPr/>
        </p:nvGrpSpPr>
        <p:grpSpPr bwMode="auto">
          <a:xfrm>
            <a:off x="395536" y="2751837"/>
            <a:ext cx="2941389" cy="3966170"/>
            <a:chOff x="4320" y="1152"/>
            <a:chExt cx="414" cy="402"/>
          </a:xfrm>
        </p:grpSpPr>
        <p:sp>
          <p:nvSpPr>
            <p:cNvPr id="1160199" name="AutoShape 7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60200" name="Freeform 8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48627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60201" name="Rectangle 9"/>
          <p:cNvSpPr>
            <a:spLocks noChangeArrowheads="1"/>
          </p:cNvSpPr>
          <p:nvPr/>
        </p:nvSpPr>
        <p:spPr bwMode="gray">
          <a:xfrm>
            <a:off x="394250" y="2789545"/>
            <a:ext cx="2942675" cy="31393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C0C0C0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shade val="72549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умение слушать художественные произведения о животных, </a:t>
            </a:r>
            <a:endParaRPr lang="ru-RU" dirty="0" smtClean="0">
              <a:ln w="0"/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dirty="0" smtClean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запоминать </a:t>
            </a:r>
            <a:r>
              <a:rPr lang="ru-RU" dirty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небольшие стихотворения, </a:t>
            </a:r>
            <a:endParaRPr lang="ru-RU" dirty="0" smtClean="0">
              <a:ln w="0"/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dirty="0" smtClean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отгадывать </a:t>
            </a:r>
            <a:r>
              <a:rPr lang="ru-RU" dirty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загадки, </a:t>
            </a:r>
            <a:endParaRPr lang="ru-RU" dirty="0" smtClean="0">
              <a:ln w="0"/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dirty="0" smtClean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dirty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к устному народному творчеству, </a:t>
            </a:r>
            <a:endParaRPr lang="ru-RU" dirty="0" smtClean="0">
              <a:ln w="0"/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dirty="0" smtClean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русским </a:t>
            </a:r>
            <a:r>
              <a:rPr lang="ru-RU" dirty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народным сказкам о домашних животных.</a:t>
            </a:r>
          </a:p>
        </p:txBody>
      </p:sp>
      <p:grpSp>
        <p:nvGrpSpPr>
          <p:cNvPr id="1160202" name="Group 10"/>
          <p:cNvGrpSpPr>
            <a:grpSpLocks/>
          </p:cNvGrpSpPr>
          <p:nvPr/>
        </p:nvGrpSpPr>
        <p:grpSpPr bwMode="auto">
          <a:xfrm>
            <a:off x="3515688" y="2751837"/>
            <a:ext cx="2236126" cy="3966170"/>
            <a:chOff x="4320" y="1152"/>
            <a:chExt cx="414" cy="402"/>
          </a:xfrm>
        </p:grpSpPr>
        <p:sp>
          <p:nvSpPr>
            <p:cNvPr id="1160203" name="AutoShape 11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endParaRPr>
            </a:p>
          </p:txBody>
        </p:sp>
        <p:sp>
          <p:nvSpPr>
            <p:cNvPr id="1160204" name="Freeform 12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50000">
                  <a:schemeClr val="accent2">
                    <a:alpha val="0"/>
                  </a:schemeClr>
                </a:gs>
                <a:gs pos="100000">
                  <a:schemeClr val="accent2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endParaRPr>
            </a:p>
          </p:txBody>
        </p:sp>
      </p:grpSp>
      <p:grpSp>
        <p:nvGrpSpPr>
          <p:cNvPr id="1160205" name="Group 13"/>
          <p:cNvGrpSpPr>
            <a:grpSpLocks/>
          </p:cNvGrpSpPr>
          <p:nvPr/>
        </p:nvGrpSpPr>
        <p:grpSpPr bwMode="auto">
          <a:xfrm>
            <a:off x="6001272" y="2640712"/>
            <a:ext cx="2846461" cy="4077295"/>
            <a:chOff x="4320" y="1152"/>
            <a:chExt cx="414" cy="402"/>
          </a:xfrm>
        </p:grpSpPr>
        <p:sp>
          <p:nvSpPr>
            <p:cNvPr id="1160206" name="AutoShape 14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60207" name="Freeform 15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8627"/>
                    <a:invGamma/>
                  </a:schemeClr>
                </a:gs>
                <a:gs pos="50000">
                  <a:schemeClr val="hlink">
                    <a:alpha val="0"/>
                  </a:schemeClr>
                </a:gs>
                <a:gs pos="100000">
                  <a:schemeClr val="hlink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60208" name="Rectangle 16"/>
          <p:cNvSpPr>
            <a:spLocks noChangeArrowheads="1"/>
          </p:cNvSpPr>
          <p:nvPr/>
        </p:nvSpPr>
        <p:spPr bwMode="gray">
          <a:xfrm>
            <a:off x="3770673" y="2848639"/>
            <a:ext cx="1707370" cy="1754326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C0C0C0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shade val="72549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dirty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навык действовать сообща, умение играть в коллективе.</a:t>
            </a:r>
            <a:endParaRPr lang="en-US" altLang="ru-RU" dirty="0">
              <a:ln w="0"/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160209" name="Rectangle 17"/>
          <p:cNvSpPr>
            <a:spLocks noChangeArrowheads="1"/>
          </p:cNvSpPr>
          <p:nvPr/>
        </p:nvSpPr>
        <p:spPr bwMode="gray">
          <a:xfrm>
            <a:off x="6180034" y="2848639"/>
            <a:ext cx="2341573" cy="147732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C0C0C0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shade val="72549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у детей любознательность и чувство сопереживания к  живым существам.</a:t>
            </a:r>
          </a:p>
        </p:txBody>
      </p:sp>
      <p:sp>
        <p:nvSpPr>
          <p:cNvPr id="1160211" name="AutoShape 19"/>
          <p:cNvSpPr>
            <a:spLocks noChangeArrowheads="1"/>
          </p:cNvSpPr>
          <p:nvPr/>
        </p:nvSpPr>
        <p:spPr bwMode="ltGray">
          <a:xfrm>
            <a:off x="179513" y="348494"/>
            <a:ext cx="8784976" cy="106428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algn="ctr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60212" name="Rectangle 20"/>
          <p:cNvSpPr>
            <a:spLocks noChangeArrowheads="1"/>
          </p:cNvSpPr>
          <p:nvPr/>
        </p:nvSpPr>
        <p:spPr bwMode="auto">
          <a:xfrm>
            <a:off x="395536" y="579059"/>
            <a:ext cx="8424935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0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       </a:t>
            </a:r>
            <a:r>
              <a:rPr lang="ru-RU" sz="20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  <a:r>
              <a:rPr lang="ru-RU" sz="20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детей о домашних животных</a:t>
            </a:r>
          </a:p>
          <a:p>
            <a:pPr eaLnBrk="0" hangingPunct="0">
              <a:buClr>
                <a:srgbClr val="D7181F"/>
              </a:buClr>
              <a:buFont typeface="Wingdings" pitchFamily="2" charset="2"/>
              <a:buNone/>
            </a:pPr>
            <a:r>
              <a:rPr lang="en-US" altLang="ru-RU" b="1" dirty="0" smtClean="0">
                <a:latin typeface="Arial" panose="020B0604020202020204" pitchFamily="34" charset="0"/>
              </a:rPr>
              <a:t>.</a:t>
            </a:r>
            <a:endParaRPr lang="en-US" altLang="ru-RU" b="1" dirty="0">
              <a:latin typeface="Arial" panose="020B06040202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00044" y="1509911"/>
            <a:ext cx="4012488" cy="48871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629958" y="1532818"/>
            <a:ext cx="15704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/>
                <a:solidFill>
                  <a:schemeClr val="accent3"/>
                </a:solidFill>
                <a:effectLst/>
              </a:rPr>
              <a:t>ЗАДАЧИ:</a:t>
            </a:r>
            <a:endParaRPr lang="ru-RU" sz="2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126707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  этап</a:t>
            </a:r>
            <a:endParaRPr lang="ru-RU" dirty="0"/>
          </a:p>
        </p:txBody>
      </p:sp>
      <p:sp>
        <p:nvSpPr>
          <p:cNvPr id="100355" name="Freeform 3"/>
          <p:cNvSpPr>
            <a:spLocks/>
          </p:cNvSpPr>
          <p:nvPr/>
        </p:nvSpPr>
        <p:spPr bwMode="gray">
          <a:xfrm>
            <a:off x="615950" y="2057400"/>
            <a:ext cx="3659188" cy="1879600"/>
          </a:xfrm>
          <a:custGeom>
            <a:avLst/>
            <a:gdLst>
              <a:gd name="T0" fmla="*/ 2304 w 2305"/>
              <a:gd name="T1" fmla="*/ 691 h 1184"/>
              <a:gd name="T2" fmla="*/ 1991 w 2305"/>
              <a:gd name="T3" fmla="*/ 833 h 1184"/>
              <a:gd name="T4" fmla="*/ 1817 w 2305"/>
              <a:gd name="T5" fmla="*/ 1184 h 1184"/>
              <a:gd name="T6" fmla="*/ 0 w 2305"/>
              <a:gd name="T7" fmla="*/ 1184 h 1184"/>
              <a:gd name="T8" fmla="*/ 0 w 2305"/>
              <a:gd name="T9" fmla="*/ 1 h 1184"/>
              <a:gd name="T10" fmla="*/ 2305 w 2305"/>
              <a:gd name="T11" fmla="*/ 0 h 1184"/>
              <a:gd name="T12" fmla="*/ 2304 w 2305"/>
              <a:gd name="T13" fmla="*/ 691 h 1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05" h="1184">
                <a:moveTo>
                  <a:pt x="2304" y="691"/>
                </a:moveTo>
                <a:cubicBezTo>
                  <a:pt x="2183" y="700"/>
                  <a:pt x="2056" y="766"/>
                  <a:pt x="1991" y="833"/>
                </a:cubicBezTo>
                <a:cubicBezTo>
                  <a:pt x="1926" y="900"/>
                  <a:pt x="1835" y="1007"/>
                  <a:pt x="1817" y="1184"/>
                </a:cubicBezTo>
                <a:lnTo>
                  <a:pt x="0" y="1184"/>
                </a:lnTo>
                <a:lnTo>
                  <a:pt x="0" y="1"/>
                </a:lnTo>
                <a:lnTo>
                  <a:pt x="2305" y="0"/>
                </a:lnTo>
                <a:lnTo>
                  <a:pt x="2304" y="691"/>
                </a:lnTo>
                <a:close/>
              </a:path>
            </a:pathLst>
          </a:custGeom>
          <a:solidFill>
            <a:schemeClr val="accent2">
              <a:alpha val="14999"/>
            </a:schemeClr>
          </a:solidFill>
          <a:ln w="9525" cap="flat" cmpd="sng">
            <a:prstDash val="solid"/>
            <a:round/>
            <a:headEnd/>
            <a:tailEnd/>
          </a:ln>
          <a:effectLst/>
          <a:scene3d>
            <a:camera prst="legacyPerspectiveFront"/>
            <a:lightRig rig="legacyFlat3" dir="b"/>
          </a:scene3d>
          <a:sp3d extrusionH="176200" prstMaterial="legacyMatte">
            <a:bevelT w="13500" h="13500" prst="angle"/>
            <a:bevelB w="13500" h="13500" prst="angle"/>
            <a:extrusionClr>
              <a:srgbClr val="B2B2B2"/>
            </a:extrusionClr>
            <a:contourClr>
              <a:schemeClr val="accent2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gray">
          <a:xfrm>
            <a:off x="615950" y="2176463"/>
            <a:ext cx="3652838" cy="422275"/>
          </a:xfrm>
          <a:prstGeom prst="rect">
            <a:avLst/>
          </a:prstGeom>
          <a:gradFill rotWithShape="1">
            <a:gsLst>
              <a:gs pos="0">
                <a:schemeClr val="accent2">
                  <a:alpha val="80000"/>
                </a:schemeClr>
              </a:gs>
              <a:gs pos="50000">
                <a:schemeClr val="accent2">
                  <a:gamma/>
                  <a:shade val="89020"/>
                  <a:invGamma/>
                </a:schemeClr>
              </a:gs>
              <a:gs pos="100000">
                <a:schemeClr val="accent2">
                  <a:alpha val="8000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0357" name="Freeform 5"/>
          <p:cNvSpPr>
            <a:spLocks/>
          </p:cNvSpPr>
          <p:nvPr/>
        </p:nvSpPr>
        <p:spPr bwMode="gray">
          <a:xfrm>
            <a:off x="4418013" y="2060575"/>
            <a:ext cx="3659187" cy="1879600"/>
          </a:xfrm>
          <a:custGeom>
            <a:avLst/>
            <a:gdLst>
              <a:gd name="T0" fmla="*/ 1 w 2305"/>
              <a:gd name="T1" fmla="*/ 691 h 1184"/>
              <a:gd name="T2" fmla="*/ 314 w 2305"/>
              <a:gd name="T3" fmla="*/ 833 h 1184"/>
              <a:gd name="T4" fmla="*/ 481 w 2305"/>
              <a:gd name="T5" fmla="*/ 1182 h 1184"/>
              <a:gd name="T6" fmla="*/ 2305 w 2305"/>
              <a:gd name="T7" fmla="*/ 1184 h 1184"/>
              <a:gd name="T8" fmla="*/ 2305 w 2305"/>
              <a:gd name="T9" fmla="*/ 1 h 1184"/>
              <a:gd name="T10" fmla="*/ 0 w 2305"/>
              <a:gd name="T11" fmla="*/ 0 h 1184"/>
              <a:gd name="T12" fmla="*/ 1 w 2305"/>
              <a:gd name="T13" fmla="*/ 691 h 1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05" h="1184">
                <a:moveTo>
                  <a:pt x="1" y="691"/>
                </a:moveTo>
                <a:cubicBezTo>
                  <a:pt x="122" y="700"/>
                  <a:pt x="249" y="766"/>
                  <a:pt x="314" y="833"/>
                </a:cubicBezTo>
                <a:cubicBezTo>
                  <a:pt x="379" y="900"/>
                  <a:pt x="463" y="1005"/>
                  <a:pt x="481" y="1182"/>
                </a:cubicBezTo>
                <a:lnTo>
                  <a:pt x="2305" y="1184"/>
                </a:lnTo>
                <a:lnTo>
                  <a:pt x="2305" y="1"/>
                </a:lnTo>
                <a:lnTo>
                  <a:pt x="0" y="0"/>
                </a:lnTo>
                <a:lnTo>
                  <a:pt x="1" y="691"/>
                </a:lnTo>
                <a:close/>
              </a:path>
            </a:pathLst>
          </a:custGeom>
          <a:solidFill>
            <a:schemeClr val="folHlink">
              <a:alpha val="14999"/>
            </a:schemeClr>
          </a:solidFill>
          <a:ln w="9525" cap="flat" cmpd="sng">
            <a:prstDash val="solid"/>
            <a:round/>
            <a:headEnd/>
            <a:tailEnd/>
          </a:ln>
          <a:effectLst/>
          <a:scene3d>
            <a:camera prst="legacyPerspectiveFront"/>
            <a:lightRig rig="legacyFlat3" dir="b"/>
          </a:scene3d>
          <a:sp3d extrusionH="176200" prstMaterial="legacyMatte">
            <a:bevelT w="13500" h="13500" prst="angle"/>
            <a:bevelB w="13500" h="13500" prst="angle"/>
            <a:extrusionClr>
              <a:srgbClr val="B2B2B2"/>
            </a:extrusionClr>
            <a:contourClr>
              <a:schemeClr val="folHlink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00358" name="Rectangle 6"/>
          <p:cNvSpPr>
            <a:spLocks noChangeArrowheads="1"/>
          </p:cNvSpPr>
          <p:nvPr/>
        </p:nvSpPr>
        <p:spPr bwMode="gray">
          <a:xfrm flipH="1">
            <a:off x="4410075" y="2179638"/>
            <a:ext cx="3663950" cy="422275"/>
          </a:xfrm>
          <a:prstGeom prst="rect">
            <a:avLst/>
          </a:prstGeom>
          <a:gradFill rotWithShape="1">
            <a:gsLst>
              <a:gs pos="0">
                <a:schemeClr val="folHlink">
                  <a:alpha val="80000"/>
                </a:schemeClr>
              </a:gs>
              <a:gs pos="50000">
                <a:schemeClr val="folHlink">
                  <a:gamma/>
                  <a:shade val="89020"/>
                  <a:invGamma/>
                </a:schemeClr>
              </a:gs>
              <a:gs pos="100000">
                <a:schemeClr val="folHlink">
                  <a:alpha val="8000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0359" name="Freeform 7"/>
          <p:cNvSpPr>
            <a:spLocks/>
          </p:cNvSpPr>
          <p:nvPr/>
        </p:nvSpPr>
        <p:spPr bwMode="blackGray">
          <a:xfrm>
            <a:off x="612775" y="4067175"/>
            <a:ext cx="3659188" cy="1879600"/>
          </a:xfrm>
          <a:custGeom>
            <a:avLst/>
            <a:gdLst>
              <a:gd name="T0" fmla="*/ 2304 w 2305"/>
              <a:gd name="T1" fmla="*/ 493 h 1184"/>
              <a:gd name="T2" fmla="*/ 1991 w 2305"/>
              <a:gd name="T3" fmla="*/ 351 h 1184"/>
              <a:gd name="T4" fmla="*/ 1813 w 2305"/>
              <a:gd name="T5" fmla="*/ 1 h 1184"/>
              <a:gd name="T6" fmla="*/ 0 w 2305"/>
              <a:gd name="T7" fmla="*/ 0 h 1184"/>
              <a:gd name="T8" fmla="*/ 0 w 2305"/>
              <a:gd name="T9" fmla="*/ 1183 h 1184"/>
              <a:gd name="T10" fmla="*/ 2305 w 2305"/>
              <a:gd name="T11" fmla="*/ 1184 h 1184"/>
              <a:gd name="T12" fmla="*/ 2304 w 2305"/>
              <a:gd name="T13" fmla="*/ 493 h 1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05" h="1184">
                <a:moveTo>
                  <a:pt x="2304" y="493"/>
                </a:moveTo>
                <a:cubicBezTo>
                  <a:pt x="2183" y="484"/>
                  <a:pt x="2056" y="418"/>
                  <a:pt x="1991" y="351"/>
                </a:cubicBezTo>
                <a:cubicBezTo>
                  <a:pt x="1926" y="284"/>
                  <a:pt x="1831" y="178"/>
                  <a:pt x="1813" y="1"/>
                </a:cubicBezTo>
                <a:lnTo>
                  <a:pt x="0" y="0"/>
                </a:lnTo>
                <a:lnTo>
                  <a:pt x="0" y="1183"/>
                </a:lnTo>
                <a:lnTo>
                  <a:pt x="2305" y="1184"/>
                </a:lnTo>
                <a:lnTo>
                  <a:pt x="2304" y="493"/>
                </a:lnTo>
                <a:close/>
              </a:path>
            </a:pathLst>
          </a:custGeom>
          <a:solidFill>
            <a:schemeClr val="accent1">
              <a:alpha val="14999"/>
            </a:schemeClr>
          </a:solidFill>
          <a:ln w="9525" cap="flat" cmpd="sng">
            <a:prstDash val="solid"/>
            <a:round/>
            <a:headEnd/>
            <a:tailEnd/>
          </a:ln>
          <a:effectLst/>
          <a:scene3d>
            <a:camera prst="legacyPerspectiveFront"/>
            <a:lightRig rig="legacyFlat3" dir="b"/>
          </a:scene3d>
          <a:sp3d extrusionH="176200" prstMaterial="legacyMatte">
            <a:bevelT w="13500" h="13500" prst="angle"/>
            <a:bevelB w="13500" h="13500" prst="angle"/>
            <a:extrusionClr>
              <a:srgbClr val="B2B2B2"/>
            </a:extrusionClr>
            <a:contourClr>
              <a:schemeClr val="accent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00360" name="Freeform 8"/>
          <p:cNvSpPr>
            <a:spLocks/>
          </p:cNvSpPr>
          <p:nvPr/>
        </p:nvSpPr>
        <p:spPr bwMode="gray">
          <a:xfrm>
            <a:off x="4414838" y="4057650"/>
            <a:ext cx="3659187" cy="1881188"/>
          </a:xfrm>
          <a:custGeom>
            <a:avLst/>
            <a:gdLst>
              <a:gd name="T0" fmla="*/ 1 w 2305"/>
              <a:gd name="T1" fmla="*/ 494 h 1185"/>
              <a:gd name="T2" fmla="*/ 314 w 2305"/>
              <a:gd name="T3" fmla="*/ 352 h 1185"/>
              <a:gd name="T4" fmla="*/ 483 w 2305"/>
              <a:gd name="T5" fmla="*/ 0 h 1185"/>
              <a:gd name="T6" fmla="*/ 2305 w 2305"/>
              <a:gd name="T7" fmla="*/ 1 h 1185"/>
              <a:gd name="T8" fmla="*/ 2305 w 2305"/>
              <a:gd name="T9" fmla="*/ 1184 h 1185"/>
              <a:gd name="T10" fmla="*/ 0 w 2305"/>
              <a:gd name="T11" fmla="*/ 1185 h 1185"/>
              <a:gd name="T12" fmla="*/ 1 w 2305"/>
              <a:gd name="T13" fmla="*/ 494 h 1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05" h="1185">
                <a:moveTo>
                  <a:pt x="1" y="494"/>
                </a:moveTo>
                <a:cubicBezTo>
                  <a:pt x="122" y="485"/>
                  <a:pt x="249" y="419"/>
                  <a:pt x="314" y="352"/>
                </a:cubicBezTo>
                <a:cubicBezTo>
                  <a:pt x="379" y="285"/>
                  <a:pt x="465" y="177"/>
                  <a:pt x="483" y="0"/>
                </a:cubicBezTo>
                <a:lnTo>
                  <a:pt x="2305" y="1"/>
                </a:lnTo>
                <a:lnTo>
                  <a:pt x="2305" y="1184"/>
                </a:lnTo>
                <a:lnTo>
                  <a:pt x="0" y="1185"/>
                </a:lnTo>
                <a:lnTo>
                  <a:pt x="1" y="494"/>
                </a:lnTo>
                <a:close/>
              </a:path>
            </a:pathLst>
          </a:custGeom>
          <a:solidFill>
            <a:schemeClr val="hlink">
              <a:alpha val="14999"/>
            </a:schemeClr>
          </a:solidFill>
          <a:ln w="9525" cap="flat" cmpd="sng">
            <a:prstDash val="solid"/>
            <a:round/>
            <a:headEnd/>
            <a:tailEnd/>
          </a:ln>
          <a:effectLst/>
          <a:scene3d>
            <a:camera prst="legacyPerspectiveFront"/>
            <a:lightRig rig="legacyFlat3" dir="b"/>
          </a:scene3d>
          <a:sp3d extrusionH="176200" prstMaterial="legacyMatte">
            <a:bevelT w="13500" h="13500" prst="angle"/>
            <a:bevelB w="13500" h="13500" prst="angle"/>
            <a:extrusionClr>
              <a:srgbClr val="B2B2B2"/>
            </a:extrusionClr>
            <a:contourClr>
              <a:schemeClr val="hlink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00361" name="Freeform 9"/>
          <p:cNvSpPr>
            <a:spLocks/>
          </p:cNvSpPr>
          <p:nvPr/>
        </p:nvSpPr>
        <p:spPr bwMode="gray">
          <a:xfrm>
            <a:off x="4876800" y="4197350"/>
            <a:ext cx="3186113" cy="461963"/>
          </a:xfrm>
          <a:custGeom>
            <a:avLst/>
            <a:gdLst>
              <a:gd name="T0" fmla="*/ 176 w 2007"/>
              <a:gd name="T1" fmla="*/ 3 h 291"/>
              <a:gd name="T2" fmla="*/ 0 w 2007"/>
              <a:gd name="T3" fmla="*/ 291 h 291"/>
              <a:gd name="T4" fmla="*/ 2007 w 2007"/>
              <a:gd name="T5" fmla="*/ 291 h 291"/>
              <a:gd name="T6" fmla="*/ 2007 w 2007"/>
              <a:gd name="T7" fmla="*/ 0 h 291"/>
              <a:gd name="T8" fmla="*/ 176 w 2007"/>
              <a:gd name="T9" fmla="*/ 3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07" h="291">
                <a:moveTo>
                  <a:pt x="176" y="3"/>
                </a:moveTo>
                <a:cubicBezTo>
                  <a:pt x="133" y="163"/>
                  <a:pt x="72" y="214"/>
                  <a:pt x="0" y="291"/>
                </a:cubicBezTo>
                <a:lnTo>
                  <a:pt x="2007" y="291"/>
                </a:lnTo>
                <a:lnTo>
                  <a:pt x="2007" y="0"/>
                </a:lnTo>
                <a:lnTo>
                  <a:pt x="176" y="3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alpha val="80000"/>
                </a:schemeClr>
              </a:gs>
              <a:gs pos="50000">
                <a:schemeClr val="hlink">
                  <a:gamma/>
                  <a:shade val="89020"/>
                  <a:invGamma/>
                </a:schemeClr>
              </a:gs>
              <a:gs pos="100000">
                <a:schemeClr val="hlink">
                  <a:alpha val="8000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0362" name="Freeform 10"/>
          <p:cNvSpPr>
            <a:spLocks/>
          </p:cNvSpPr>
          <p:nvPr/>
        </p:nvSpPr>
        <p:spPr bwMode="gray">
          <a:xfrm flipH="1">
            <a:off x="612775" y="4173538"/>
            <a:ext cx="3165475" cy="461962"/>
          </a:xfrm>
          <a:custGeom>
            <a:avLst/>
            <a:gdLst>
              <a:gd name="T0" fmla="*/ 176 w 2007"/>
              <a:gd name="T1" fmla="*/ 3 h 291"/>
              <a:gd name="T2" fmla="*/ 0 w 2007"/>
              <a:gd name="T3" fmla="*/ 291 h 291"/>
              <a:gd name="T4" fmla="*/ 2007 w 2007"/>
              <a:gd name="T5" fmla="*/ 291 h 291"/>
              <a:gd name="T6" fmla="*/ 2007 w 2007"/>
              <a:gd name="T7" fmla="*/ 0 h 291"/>
              <a:gd name="T8" fmla="*/ 176 w 2007"/>
              <a:gd name="T9" fmla="*/ 3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07" h="291">
                <a:moveTo>
                  <a:pt x="176" y="3"/>
                </a:moveTo>
                <a:cubicBezTo>
                  <a:pt x="133" y="163"/>
                  <a:pt x="72" y="214"/>
                  <a:pt x="0" y="291"/>
                </a:cubicBezTo>
                <a:lnTo>
                  <a:pt x="2007" y="291"/>
                </a:lnTo>
                <a:lnTo>
                  <a:pt x="2007" y="0"/>
                </a:lnTo>
                <a:lnTo>
                  <a:pt x="176" y="3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80000"/>
                </a:schemeClr>
              </a:gs>
              <a:gs pos="50000">
                <a:schemeClr val="accent1">
                  <a:gamma/>
                  <a:shade val="89020"/>
                  <a:invGamma/>
                </a:schemeClr>
              </a:gs>
              <a:gs pos="100000">
                <a:schemeClr val="accent1">
                  <a:alpha val="8000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0363" name="Rectangle 11"/>
          <p:cNvSpPr>
            <a:spLocks noChangeArrowheads="1"/>
          </p:cNvSpPr>
          <p:nvPr/>
        </p:nvSpPr>
        <p:spPr bwMode="gray">
          <a:xfrm>
            <a:off x="762000" y="2179638"/>
            <a:ext cx="2257425" cy="3968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000" dirty="0" smtClean="0">
                <a:solidFill>
                  <a:srgbClr val="FFFFFF"/>
                </a:solidFill>
              </a:rPr>
              <a:t>1.</a:t>
            </a:r>
            <a:endParaRPr lang="en-US" altLang="ru-RU" sz="2000" dirty="0">
              <a:solidFill>
                <a:srgbClr val="FFFFFF"/>
              </a:solidFill>
            </a:endParaRPr>
          </a:p>
        </p:txBody>
      </p:sp>
      <p:sp>
        <p:nvSpPr>
          <p:cNvPr id="100364" name="Rectangle 12"/>
          <p:cNvSpPr>
            <a:spLocks noChangeArrowheads="1"/>
          </p:cNvSpPr>
          <p:nvPr/>
        </p:nvSpPr>
        <p:spPr bwMode="gray">
          <a:xfrm>
            <a:off x="762000" y="4202113"/>
            <a:ext cx="2257425" cy="3968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000" dirty="0" smtClean="0">
                <a:solidFill>
                  <a:srgbClr val="FFFFFF"/>
                </a:solidFill>
              </a:rPr>
              <a:t>2.</a:t>
            </a:r>
            <a:endParaRPr lang="en-US" altLang="ru-RU" sz="2000" dirty="0">
              <a:solidFill>
                <a:srgbClr val="FFFFFF"/>
              </a:solidFill>
            </a:endParaRPr>
          </a:p>
        </p:txBody>
      </p:sp>
      <p:sp>
        <p:nvSpPr>
          <p:cNvPr id="100365" name="Rectangle 13"/>
          <p:cNvSpPr>
            <a:spLocks noChangeArrowheads="1"/>
          </p:cNvSpPr>
          <p:nvPr/>
        </p:nvSpPr>
        <p:spPr bwMode="gray">
          <a:xfrm>
            <a:off x="5667375" y="2190750"/>
            <a:ext cx="2257425" cy="3968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ru-RU" altLang="ru-RU" sz="2000" dirty="0" smtClean="0">
                <a:solidFill>
                  <a:srgbClr val="FFFFFF"/>
                </a:solidFill>
              </a:rPr>
              <a:t>3.</a:t>
            </a:r>
            <a:endParaRPr lang="en-US" altLang="ru-RU" sz="2000" dirty="0">
              <a:solidFill>
                <a:srgbClr val="FFFFFF"/>
              </a:solidFill>
            </a:endParaRPr>
          </a:p>
        </p:txBody>
      </p:sp>
      <p:sp>
        <p:nvSpPr>
          <p:cNvPr id="100366" name="Rectangle 14"/>
          <p:cNvSpPr>
            <a:spLocks noChangeArrowheads="1"/>
          </p:cNvSpPr>
          <p:nvPr/>
        </p:nvSpPr>
        <p:spPr bwMode="gray">
          <a:xfrm>
            <a:off x="5667375" y="4225925"/>
            <a:ext cx="2257425" cy="3968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ru-RU" altLang="ru-RU" sz="2000" dirty="0" smtClean="0">
                <a:solidFill>
                  <a:srgbClr val="FFFFFF"/>
                </a:solidFill>
              </a:rPr>
              <a:t>4.</a:t>
            </a:r>
            <a:endParaRPr lang="en-US" altLang="ru-RU" sz="2000" dirty="0">
              <a:solidFill>
                <a:srgbClr val="FFFFFF"/>
              </a:solidFill>
            </a:endParaRPr>
          </a:p>
        </p:txBody>
      </p:sp>
      <p:sp>
        <p:nvSpPr>
          <p:cNvPr id="100369" name="Rectangle 17"/>
          <p:cNvSpPr>
            <a:spLocks noChangeArrowheads="1"/>
          </p:cNvSpPr>
          <p:nvPr/>
        </p:nvSpPr>
        <p:spPr bwMode="gray">
          <a:xfrm>
            <a:off x="671747" y="2567273"/>
            <a:ext cx="30972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наглядно-дидактического материала</a:t>
            </a:r>
          </a:p>
          <a:p>
            <a:pPr lvl="0"/>
            <a:r>
              <a:rPr lang="ru-RU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игрушек домашних животных</a:t>
            </a:r>
          </a:p>
        </p:txBody>
      </p:sp>
      <p:sp>
        <p:nvSpPr>
          <p:cNvPr id="100370" name="Rectangle 18"/>
          <p:cNvSpPr>
            <a:spLocks noChangeArrowheads="1"/>
          </p:cNvSpPr>
          <p:nvPr/>
        </p:nvSpPr>
        <p:spPr bwMode="gray">
          <a:xfrm>
            <a:off x="5067301" y="2678234"/>
            <a:ext cx="2989262" cy="1348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6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  художественной </a:t>
            </a:r>
            <a:r>
              <a:rPr lang="ru-RU" sz="16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литературы </a:t>
            </a:r>
            <a:endParaRPr lang="ru-RU" sz="1600" b="1" dirty="0" smtClean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загадок, стихов, </a:t>
            </a:r>
            <a:r>
              <a:rPr lang="ru-RU" sz="1600" b="1" dirty="0" err="1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потешек</a:t>
            </a:r>
            <a:r>
              <a:rPr lang="ru-RU" sz="16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про</a:t>
            </a:r>
            <a:endParaRPr lang="ru-RU" sz="1600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6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омашних животных)</a:t>
            </a:r>
            <a:endParaRPr lang="ru-RU" sz="1600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10000"/>
              </a:lnSpc>
            </a:pPr>
            <a:r>
              <a:rPr lang="en-US" altLang="ru-RU" sz="1600" b="0" dirty="0" smtClean="0">
                <a:latin typeface="Calibri" pitchFamily="34" charset="0"/>
              </a:rPr>
              <a:t>.</a:t>
            </a:r>
            <a:endParaRPr lang="en-US" altLang="ru-RU" sz="1600" b="0" dirty="0">
              <a:latin typeface="Calibri" pitchFamily="34" charset="0"/>
            </a:endParaRPr>
          </a:p>
        </p:txBody>
      </p:sp>
      <p:sp>
        <p:nvSpPr>
          <p:cNvPr id="100378" name="Text Box 26"/>
          <p:cNvSpPr txBox="1">
            <a:spLocks noChangeArrowheads="1"/>
          </p:cNvSpPr>
          <p:nvPr/>
        </p:nvSpPr>
        <p:spPr bwMode="gray">
          <a:xfrm>
            <a:off x="685800" y="4983163"/>
            <a:ext cx="3352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методической литературы по теме</a:t>
            </a:r>
          </a:p>
        </p:txBody>
      </p:sp>
      <p:sp>
        <p:nvSpPr>
          <p:cNvPr id="100379" name="Text Box 27"/>
          <p:cNvSpPr txBox="1">
            <a:spLocks noChangeArrowheads="1"/>
          </p:cNvSpPr>
          <p:nvPr/>
        </p:nvSpPr>
        <p:spPr bwMode="gray">
          <a:xfrm>
            <a:off x="4583113" y="4983163"/>
            <a:ext cx="33528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0" algn="ctr"/>
            <a:r>
              <a:rPr lang="ru-RU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</a:t>
            </a:r>
            <a:r>
              <a:rPr lang="ru-RU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к изготовлению макета</a:t>
            </a:r>
          </a:p>
          <a:p>
            <a:pPr lvl="0" algn="ctr"/>
            <a:r>
              <a:rPr lang="ru-RU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«Домашние животные»</a:t>
            </a:r>
          </a:p>
        </p:txBody>
      </p:sp>
      <p:grpSp>
        <p:nvGrpSpPr>
          <p:cNvPr id="100387" name="Group 35"/>
          <p:cNvGrpSpPr>
            <a:grpSpLocks/>
          </p:cNvGrpSpPr>
          <p:nvPr/>
        </p:nvGrpSpPr>
        <p:grpSpPr bwMode="auto">
          <a:xfrm>
            <a:off x="3502025" y="3157538"/>
            <a:ext cx="1682750" cy="1682750"/>
            <a:chOff x="2350" y="2010"/>
            <a:chExt cx="1060" cy="1060"/>
          </a:xfrm>
        </p:grpSpPr>
        <p:sp>
          <p:nvSpPr>
            <p:cNvPr id="100381" name="Oval 29"/>
            <p:cNvSpPr>
              <a:spLocks noChangeArrowheads="1"/>
            </p:cNvSpPr>
            <p:nvPr/>
          </p:nvSpPr>
          <p:spPr bwMode="gray">
            <a:xfrm>
              <a:off x="2350" y="2010"/>
              <a:ext cx="1060" cy="106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00382" name="Group 30"/>
            <p:cNvGrpSpPr>
              <a:grpSpLocks/>
            </p:cNvGrpSpPr>
            <p:nvPr/>
          </p:nvGrpSpPr>
          <p:grpSpPr bwMode="auto">
            <a:xfrm rot="-2288454">
              <a:off x="2439" y="2081"/>
              <a:ext cx="887" cy="907"/>
              <a:chOff x="887" y="2040"/>
              <a:chExt cx="433" cy="422"/>
            </a:xfrm>
          </p:grpSpPr>
          <p:pic>
            <p:nvPicPr>
              <p:cNvPr id="100383" name="Picture 31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0384" name="Oval 32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solidFill>
                <a:srgbClr val="FF6600">
                  <a:alpha val="75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00385" name="Picture 33" descr="Pictur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0386" name="Picture 3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2428" y="2053"/>
              <a:ext cx="915" cy="9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9583" y="3355277"/>
            <a:ext cx="1618183" cy="13063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7125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AutoShape 2"/>
          <p:cNvSpPr>
            <a:spLocks noChangeArrowheads="1"/>
          </p:cNvSpPr>
          <p:nvPr/>
        </p:nvSpPr>
        <p:spPr bwMode="gray">
          <a:xfrm>
            <a:off x="1115616" y="3601353"/>
            <a:ext cx="2952327" cy="2923991"/>
          </a:xfrm>
          <a:prstGeom prst="roundRect">
            <a:avLst>
              <a:gd name="adj" fmla="val 50000"/>
            </a:avLst>
          </a:prstGeom>
          <a:solidFill>
            <a:srgbClr val="FEFEFE">
              <a:alpha val="92000"/>
            </a:srgbClr>
          </a:solidFill>
          <a:ln w="38100" algn="ctr">
            <a:solidFill>
              <a:srgbClr val="3366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8550" name="Rectangle 6"/>
          <p:cNvSpPr>
            <a:spLocks noChangeArrowheads="1"/>
          </p:cNvSpPr>
          <p:nvPr/>
        </p:nvSpPr>
        <p:spPr bwMode="invGray">
          <a:xfrm>
            <a:off x="665162" y="908720"/>
            <a:ext cx="7867278" cy="2058551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shade val="68627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rgbClr val="FEFEFE">
                <a:alpha val="70000"/>
              </a:srgbClr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8554" name="Rectangle 10"/>
          <p:cNvSpPr>
            <a:spLocks noChangeArrowheads="1"/>
          </p:cNvSpPr>
          <p:nvPr/>
        </p:nvSpPr>
        <p:spPr bwMode="white">
          <a:xfrm>
            <a:off x="1547664" y="1221863"/>
            <a:ext cx="6086624" cy="193899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непосредственной образовательной деятельности по ознакомлению </a:t>
            </a:r>
            <a:r>
              <a:rPr lang="ru-RU" sz="20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детей с </a:t>
            </a:r>
            <a:r>
              <a:rPr lang="ru-RU" sz="20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окружающим миром по теме </a:t>
            </a:r>
            <a:br>
              <a:rPr lang="ru-RU" sz="20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«Домашние животные и их детеныши»</a:t>
            </a:r>
            <a:br>
              <a:rPr lang="ru-RU" sz="20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2000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  <a:endParaRPr lang="en-US" altLang="ru-RU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8555" name="Rectangle 1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Практический этап</a:t>
            </a:r>
            <a:br>
              <a:rPr lang="ru-RU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ru-RU" dirty="0"/>
          </a:p>
        </p:txBody>
      </p:sp>
      <p:sp>
        <p:nvSpPr>
          <p:cNvPr id="12" name="AutoShape 2"/>
          <p:cNvSpPr>
            <a:spLocks noChangeArrowheads="1"/>
          </p:cNvSpPr>
          <p:nvPr/>
        </p:nvSpPr>
        <p:spPr bwMode="gray">
          <a:xfrm>
            <a:off x="5323510" y="3622656"/>
            <a:ext cx="2952327" cy="2923991"/>
          </a:xfrm>
          <a:prstGeom prst="roundRect">
            <a:avLst>
              <a:gd name="adj" fmla="val 50000"/>
            </a:avLst>
          </a:prstGeom>
          <a:solidFill>
            <a:srgbClr val="FEFEFE">
              <a:alpha val="92000"/>
            </a:srgbClr>
          </a:solidFill>
          <a:ln w="38100" algn="ctr">
            <a:solidFill>
              <a:srgbClr val="3366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3" name="Picture 8" descr="http://mislko.narod.ru/508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1838" y="4076010"/>
            <a:ext cx="2717278" cy="20172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514" y="3810032"/>
            <a:ext cx="2880320" cy="22519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5618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214282" y="928669"/>
            <a:ext cx="2143141" cy="45719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rgbClr val="6426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solidFill>
                <a:srgbClr val="6426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99592" y="476672"/>
            <a:ext cx="1656184" cy="451998"/>
          </a:xfrm>
        </p:spPr>
        <p:txBody>
          <a:bodyPr>
            <a:normAutofit lnSpcReduction="10000"/>
          </a:bodyPr>
          <a:lstStyle/>
          <a:p>
            <a:pPr algn="ctr"/>
            <a:endParaRPr lang="ru-RU" sz="2400" dirty="0"/>
          </a:p>
        </p:txBody>
      </p:sp>
      <p:sp>
        <p:nvSpPr>
          <p:cNvPr id="10242" name="AutoShape 2" descr="http://img-fotki.yandex.ru/get/4304/mackey.55/0_33b03_e191b6ce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244" name="AutoShape 4" descr="http://img-fotki.yandex.ru/get/4304/mackey.55/0_33b03_e191b6ce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491885"/>
            <a:ext cx="2484207" cy="2664276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645" y="1695097"/>
            <a:ext cx="3714750" cy="4931112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3717032"/>
            <a:ext cx="2484208" cy="2924947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3383799" y="447013"/>
            <a:ext cx="4762442" cy="9144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Беседы на тему «Домашние животные», рассматривание картинок по теме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952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611560" y="332657"/>
            <a:ext cx="8064896" cy="120032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644279" y="517322"/>
            <a:ext cx="6552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 е игры и упражнения:</a:t>
            </a:r>
          </a:p>
          <a:p>
            <a:pPr lvl="0" algn="ctr"/>
            <a:r>
              <a:rPr lang="ru-RU" sz="24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«Кто как кричит», «Узнай, кто я» и другие.</a:t>
            </a:r>
            <a:endParaRPr lang="ru-RU" sz="2400" dirty="0">
              <a:solidFill>
                <a:prstClr val="whit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34" y="2204863"/>
            <a:ext cx="2779474" cy="3689771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098" y="2204863"/>
            <a:ext cx="2754307" cy="3672409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551" y="2204863"/>
            <a:ext cx="2736304" cy="3712763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34625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827584" y="188640"/>
            <a:ext cx="7848872" cy="148478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художественной литературы: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«Курочка ряба», «Козлятки и волк» и другие.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8215">
            <a:off x="304212" y="2211079"/>
            <a:ext cx="3801007" cy="32019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coolSlan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8921">
            <a:off x="4674786" y="3058416"/>
            <a:ext cx="4066974" cy="30502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coolSlan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6424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976</TotalTime>
  <Words>483</Words>
  <Application>Microsoft Office PowerPoint</Application>
  <PresentationFormat>Экран (4:3)</PresentationFormat>
  <Paragraphs>98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Malgun Gothic</vt:lpstr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Подготовительный   этап</vt:lpstr>
      <vt:lpstr>Практический этап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результате проекта</vt:lpstr>
      <vt:lpstr>Презентация PowerPoint</vt:lpstr>
      <vt:lpstr>ЛОШАДЬ</vt:lpstr>
      <vt:lpstr>     КОРОВА</vt:lpstr>
      <vt:lpstr>    СОБАКА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вячеслав</dc:creator>
  <cp:lastModifiedBy>User</cp:lastModifiedBy>
  <cp:revision>94</cp:revision>
  <dcterms:created xsi:type="dcterms:W3CDTF">2016-11-06T10:16:24Z</dcterms:created>
  <dcterms:modified xsi:type="dcterms:W3CDTF">2020-12-22T17:17:00Z</dcterms:modified>
</cp:coreProperties>
</file>