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8" r:id="rId14"/>
    <p:sldId id="270" r:id="rId15"/>
    <p:sldId id="267" r:id="rId16"/>
    <p:sldId id="274" r:id="rId17"/>
    <p:sldId id="271" r:id="rId18"/>
    <p:sldId id="272"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2D039B4-C6C9-4014-983E-700A81EF04D8}" type="datetimeFigureOut">
              <a:rPr lang="ru-RU"/>
              <a:pPr>
                <a:defRPr/>
              </a:pPr>
              <a:t>пт 16.10.20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84D528A-13F1-4C46-80B6-D667B8A30BE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4BF9F7F-5352-40D1-BD8E-9BA614EAEF03}" type="datetimeFigureOut">
              <a:rPr lang="ru-RU"/>
              <a:pPr>
                <a:defRPr/>
              </a:pPr>
              <a:t>пт 16.10.20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1B9D75-5F4A-4397-B546-220AD97F79B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EBA8855-9A38-465B-8435-939E589A421F}" type="datetimeFigureOut">
              <a:rPr lang="ru-RU"/>
              <a:pPr>
                <a:defRPr/>
              </a:pPr>
              <a:t>пт 16.10.20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4C72D64-D744-4C39-9201-9AD5484F536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7B773A-858B-4ACA-997D-B254E9562280}" type="datetimeFigureOut">
              <a:rPr lang="ru-RU"/>
              <a:pPr>
                <a:defRPr/>
              </a:pPr>
              <a:t>пт 16.10.20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F01C146-BA75-4B7B-86BB-71441EB82E5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B9DAFD-1D76-42C4-857E-A7DE42CCB818}" type="datetimeFigureOut">
              <a:rPr lang="ru-RU"/>
              <a:pPr>
                <a:defRPr/>
              </a:pPr>
              <a:t>пт 16.10.20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A0668C-9557-4892-BC2C-42735A645FA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69D4239-3145-4FE3-9BF4-6D02C9016048}" type="datetimeFigureOut">
              <a:rPr lang="ru-RU"/>
              <a:pPr>
                <a:defRPr/>
              </a:pPr>
              <a:t>пт 16.10.20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B5385EA-A441-4493-BEC5-677137EACE6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FA360F8-2D34-45AE-9C30-B2BC02A8A8F0}" type="datetimeFigureOut">
              <a:rPr lang="ru-RU"/>
              <a:pPr>
                <a:defRPr/>
              </a:pPr>
              <a:t>пт 16.10.20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A0B466D-0730-4723-A816-856EBD3CB1D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B5A5BF8-CEFF-4498-9E5B-0659B1BEA140}" type="datetimeFigureOut">
              <a:rPr lang="ru-RU"/>
              <a:pPr>
                <a:defRPr/>
              </a:pPr>
              <a:t>пт 16.10.20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F6411B1-DBE8-4504-9E58-03DE57CD9BB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7952A29-64BE-47EC-A752-C8237B6688A4}" type="datetimeFigureOut">
              <a:rPr lang="ru-RU"/>
              <a:pPr>
                <a:defRPr/>
              </a:pPr>
              <a:t>пт 16.10.20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E57791E-071A-435A-9D78-115F50E04F6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70AE6D3-526A-4EA5-9047-E4221578B1B7}" type="datetimeFigureOut">
              <a:rPr lang="ru-RU"/>
              <a:pPr>
                <a:defRPr/>
              </a:pPr>
              <a:t>пт 16.10.20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13A9D2F-F98D-4F0F-8F02-8D6D8CF8A86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859C37D-6148-4073-A707-89C011CF4259}" type="datetimeFigureOut">
              <a:rPr lang="ru-RU"/>
              <a:pPr>
                <a:defRPr/>
              </a:pPr>
              <a:t>пт 16.10.20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6DF4AC6-615E-4D93-8FB4-7688C78EC8A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A9B792C-5FB1-435C-9C95-B405F1DDDF59}" type="datetimeFigureOut">
              <a:rPr lang="ru-RU"/>
              <a:pPr>
                <a:defRPr/>
              </a:pPr>
              <a:t>пт 16.10.20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B1530D3-511C-4B54-ADD1-26E4A84C043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uhlib.ru/domovodstvo/igry_dlja_doshkolnikov_1/p7.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1357290" y="3887801"/>
            <a:ext cx="7358063" cy="1470025"/>
          </a:xfrm>
        </p:spPr>
        <p:txBody>
          <a:bodyPr/>
          <a:lstStyle/>
          <a:p>
            <a:r>
              <a:rPr lang="ru-RU" smtClean="0">
                <a:solidFill>
                  <a:srgbClr val="00B0F0"/>
                </a:solidFill>
              </a:rPr>
              <a:t>Познавательно-речевое развитие детей </a:t>
            </a:r>
            <a:r>
              <a:rPr lang="ru-RU" dirty="0" smtClean="0">
                <a:solidFill>
                  <a:srgbClr val="00B0F0"/>
                </a:solidFill>
              </a:rPr>
              <a:t>5-6 лет</a:t>
            </a:r>
            <a:endParaRPr lang="ru-RU" b="1" i="1" dirty="0" smtClean="0"/>
          </a:p>
        </p:txBody>
      </p:sp>
      <p:sp>
        <p:nvSpPr>
          <p:cNvPr id="3" name="Подзаголовок 2"/>
          <p:cNvSpPr>
            <a:spLocks noGrp="1"/>
          </p:cNvSpPr>
          <p:nvPr>
            <p:ph type="subTitle" idx="1"/>
          </p:nvPr>
        </p:nvSpPr>
        <p:spPr>
          <a:xfrm>
            <a:off x="1500167" y="285728"/>
            <a:ext cx="7392314" cy="1785950"/>
          </a:xfrm>
        </p:spPr>
        <p:txBody>
          <a:bodyPr rtlCol="0">
            <a:normAutofit/>
          </a:bodyPr>
          <a:lstStyle/>
          <a:p>
            <a:pPr algn="r">
              <a:buClr>
                <a:srgbClr val="000000"/>
              </a:buClr>
              <a:buSzPct val="100000"/>
            </a:pPr>
            <a:r>
              <a:rPr lang="ru-RU" sz="2400" b="1" i="1" dirty="0" smtClean="0">
                <a:solidFill>
                  <a:srgbClr val="000066"/>
                </a:solidFill>
              </a:rPr>
              <a:t>Учитель-дефектолог первой категории</a:t>
            </a:r>
          </a:p>
          <a:p>
            <a:pPr algn="r">
              <a:buClr>
                <a:srgbClr val="000000"/>
              </a:buClr>
              <a:buSzPct val="100000"/>
            </a:pPr>
            <a:r>
              <a:rPr lang="ru-RU" sz="2400" b="1" i="1" dirty="0" smtClean="0">
                <a:solidFill>
                  <a:srgbClr val="000066"/>
                </a:solidFill>
              </a:rPr>
              <a:t>Шадрина Марина Ивановна</a:t>
            </a:r>
          </a:p>
          <a:p>
            <a:pPr algn="r" fontAlgn="auto">
              <a:spcAft>
                <a:spcPts val="0"/>
              </a:spcAft>
              <a:defRPr/>
            </a:pPr>
            <a:endParaRPr lang="ru-RU" dirty="0" smtClean="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par>
                                <p:cTn id="13" presetID="17" presetClass="entr" presetSubtype="10" fill="hold" grpId="0"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39552" y="2348880"/>
            <a:ext cx="770485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sng"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ПАМЯТЬ: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5176"/>
                </a:solidFill>
                <a:effectLst/>
                <a:latin typeface="Arial" pitchFamily="34" charset="0"/>
                <a:ea typeface="Times New Roman" pitchFamily="18" charset="0"/>
                <a:cs typeface="Arial" pitchFamily="34" charset="0"/>
              </a:rPr>
              <a:t>- запоминать 6-8 картинок в течение 1-2 минут;</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5176"/>
                </a:solidFill>
                <a:effectLst/>
                <a:latin typeface="Arial" pitchFamily="34" charset="0"/>
                <a:ea typeface="Times New Roman" pitchFamily="18" charset="0"/>
                <a:cs typeface="Arial" pitchFamily="34" charset="0"/>
              </a:rPr>
              <a:t>- рассказывать наизусть несколько стихотворений;</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5176"/>
                </a:solidFill>
                <a:effectLst/>
                <a:latin typeface="Arial" pitchFamily="34" charset="0"/>
                <a:ea typeface="Times New Roman" pitchFamily="18" charset="0"/>
                <a:cs typeface="Arial" pitchFamily="34" charset="0"/>
              </a:rPr>
              <a:t>- пересказать близко к тексту прочитанное произведение;</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5176"/>
                </a:solidFill>
                <a:effectLst/>
                <a:latin typeface="Arial" pitchFamily="34" charset="0"/>
                <a:ea typeface="Times New Roman" pitchFamily="18" charset="0"/>
                <a:cs typeface="Arial" pitchFamily="34" charset="0"/>
              </a:rPr>
              <a:t>- сравнивать два изображения по памяти;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67544" y="2060848"/>
            <a:ext cx="802838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sng"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МЫШЛЕНИЕ:</a:t>
            </a:r>
            <a:endParaRPr kumimoji="0" lang="ru-RU" sz="2800" b="0" i="1" u="sng"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5176"/>
                </a:solidFill>
                <a:effectLst/>
                <a:latin typeface="Arial" pitchFamily="34" charset="0"/>
                <a:ea typeface="Times New Roman" pitchFamily="18" charset="0"/>
                <a:cs typeface="Arial" pitchFamily="34" charset="0"/>
              </a:rPr>
              <a:t>- определять последовательность событий;</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5176"/>
                </a:solidFill>
                <a:effectLst/>
                <a:latin typeface="Arial" pitchFamily="34" charset="0"/>
                <a:ea typeface="Times New Roman" pitchFamily="18" charset="0"/>
                <a:cs typeface="Arial" pitchFamily="34" charset="0"/>
              </a:rPr>
              <a:t>- складывать разрезанную картинку из 9 частей;</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5176"/>
                </a:solidFill>
                <a:effectLst/>
                <a:latin typeface="Arial" pitchFamily="34" charset="0"/>
                <a:ea typeface="Times New Roman" pitchFamily="18" charset="0"/>
                <a:cs typeface="Arial" pitchFamily="34" charset="0"/>
              </a:rPr>
              <a:t>- находить и объяснять несоответствия на рисунках;</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5176"/>
                </a:solidFill>
                <a:effectLst/>
                <a:latin typeface="Arial" pitchFamily="34" charset="0"/>
                <a:ea typeface="Times New Roman" pitchFamily="18" charset="0"/>
                <a:cs typeface="Arial" pitchFamily="34" charset="0"/>
              </a:rPr>
              <a:t>- находить и объяснять отличия между предметами и явлениями;</a:t>
            </a:r>
            <a:endParaRPr kumimoji="0" lang="ru-RU" sz="2800" b="0" i="0" u="none" strike="noStrike" cap="none" normalizeH="0" baseline="0" dirty="0" smtClean="0">
              <a:ln>
                <a:noFill/>
              </a:ln>
              <a:solidFill>
                <a:srgbClr val="005176"/>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5176"/>
                </a:solidFill>
                <a:effectLst/>
                <a:latin typeface="Arial" pitchFamily="34" charset="0"/>
                <a:ea typeface="Calibri" pitchFamily="34" charset="0"/>
                <a:cs typeface="Arial" pitchFamily="34" charset="0"/>
              </a:rPr>
              <a:t>- находить среди предложенных 4 предметов лишний, объяснять свой выбор</a:t>
            </a:r>
            <a:r>
              <a:rPr kumimoji="0" lang="ru-RU" sz="28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spd="slow">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67544" y="1717359"/>
            <a:ext cx="820891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accent6">
                    <a:lumMod val="50000"/>
                  </a:schemeClr>
                </a:solidFill>
                <a:effectLst/>
                <a:latin typeface="Arial" pitchFamily="34" charset="0"/>
                <a:ea typeface="Calibri" pitchFamily="34" charset="0"/>
                <a:cs typeface="Arial" pitchFamily="34" charset="0"/>
              </a:rPr>
              <a:t>МАТЕМАТИКА</a:t>
            </a:r>
            <a:endParaRPr kumimoji="0" lang="ru-RU" b="1" i="1" u="sng"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Arial" pitchFamily="34" charset="0"/>
                <a:ea typeface="Calibri" pitchFamily="34" charset="0"/>
                <a:cs typeface="Arial" pitchFamily="34" charset="0"/>
              </a:rPr>
              <a:t>Счет в пределах 10.</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Arial" pitchFamily="34" charset="0"/>
                <a:ea typeface="Calibri" pitchFamily="34" charset="0"/>
                <a:cs typeface="Arial" pitchFamily="34" charset="0"/>
              </a:rPr>
              <a:t>Правильно пользоваться количественными и порядковыми числительными (в пределах 10), отвечает на вопросы: «Сколько?». «Который по счету?»</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Arial" pitchFamily="34" charset="0"/>
                <a:ea typeface="Calibri" pitchFamily="34" charset="0"/>
                <a:cs typeface="Arial" pitchFamily="34" charset="0"/>
              </a:rPr>
              <a:t>Уравнивать неравные группы предметов двумя способами.</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Arial" pitchFamily="34" charset="0"/>
                <a:ea typeface="Calibri" pitchFamily="34" charset="0"/>
                <a:cs typeface="Arial" pitchFamily="34" charset="0"/>
              </a:rPr>
              <a:t>Сравнивать предметы на глаз(по длине, ширине, высоте, толщине); проверяет точность определенным путем наложения или приложения.</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Arial" pitchFamily="34" charset="0"/>
                <a:ea typeface="Calibri" pitchFamily="34" charset="0"/>
                <a:cs typeface="Arial" pitchFamily="34" charset="0"/>
              </a:rPr>
              <a:t>Размещать предметы различной величины (до7-10) в порядке возрастания, убывания их длины, ширины, высоты, толщины.</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Arial" pitchFamily="34" charset="0"/>
                <a:ea typeface="Calibri" pitchFamily="34" charset="0"/>
                <a:cs typeface="Arial" pitchFamily="34" charset="0"/>
              </a:rPr>
              <a:t>Выражать местонахождение предмета по отношению к себе, к другим предметам.</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Arial" pitchFamily="34" charset="0"/>
                <a:ea typeface="Calibri" pitchFamily="34" charset="0"/>
                <a:cs typeface="Arial" pitchFamily="34" charset="0"/>
              </a:rPr>
              <a:t>Знать некоторые характерные особенности знакомых геометрических фигур.</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Arial" pitchFamily="34" charset="0"/>
                <a:ea typeface="Calibri" pitchFamily="34" charset="0"/>
                <a:cs typeface="Arial" pitchFamily="34" charset="0"/>
              </a:rPr>
              <a:t>Называть утро, день, вечер, ночь; иметь представление о смене частей суток.</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Arial" pitchFamily="34" charset="0"/>
                <a:ea typeface="Calibri" pitchFamily="34" charset="0"/>
                <a:cs typeface="Arial" pitchFamily="34" charset="0"/>
              </a:rPr>
              <a:t>Называть текущий день недели.</a:t>
            </a:r>
            <a:endParaRPr kumimoji="0" lang="ru-RU" b="0"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611560" y="1988840"/>
            <a:ext cx="806489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sng" strike="noStrike" cap="none" normalizeH="0" baseline="0" dirty="0" smtClean="0">
                <a:ln>
                  <a:noFill/>
                </a:ln>
                <a:solidFill>
                  <a:srgbClr val="C00000"/>
                </a:solidFill>
                <a:effectLst/>
                <a:latin typeface="Arial" pitchFamily="34" charset="0"/>
                <a:ea typeface="Calibri" pitchFamily="34" charset="0"/>
                <a:cs typeface="Arial" pitchFamily="34" charset="0"/>
              </a:rPr>
              <a:t>ПОЗНАНИЕ</a:t>
            </a:r>
            <a:endParaRPr kumimoji="0" lang="ru-RU" sz="2400" b="0" i="1" u="sng"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Различать и называть виды транспорта, предметы, облегчающие труд человека в быту.</a:t>
            </a:r>
            <a:endParaRPr kumimoji="0" lang="ru-RU" sz="24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Классифицировать предметы, определять материалы, из которых они сделаны.</a:t>
            </a:r>
            <a:endParaRPr kumimoji="0" lang="ru-RU" sz="24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Знать название родного города, страны, ее столицы, домашний адрес, И. О.</a:t>
            </a:r>
            <a:r>
              <a:rPr kumimoji="0" lang="ru-RU" sz="2400" b="0" i="0" u="none" strike="noStrike" cap="none" normalizeH="0" dirty="0" smtClean="0">
                <a:ln>
                  <a:noFill/>
                </a:ln>
                <a:solidFill>
                  <a:srgbClr val="0070C0"/>
                </a:solidFill>
                <a:effectLst/>
                <a:latin typeface="Arial" pitchFamily="34" charset="0"/>
                <a:ea typeface="Calibri" pitchFamily="34" charset="0"/>
                <a:cs typeface="Arial" pitchFamily="34" charset="0"/>
              </a:rPr>
              <a:t> родителей, их профессии.</a:t>
            </a:r>
            <a:endParaRPr kumimoji="0" lang="ru-RU" sz="24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Знать о взаимодействии человека с природой в разное время года.</a:t>
            </a:r>
            <a:endParaRPr kumimoji="0" lang="ru-RU" sz="24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Знать о значении солнца, воздуха, воды для человека, животных, растений.</a:t>
            </a:r>
            <a:endParaRPr kumimoji="0" lang="ru-RU" sz="24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Бережно относится к природе.</a:t>
            </a:r>
            <a:endParaRPr kumimoji="0" lang="ru-RU" sz="2400" b="0"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827584" y="2204864"/>
            <a:ext cx="766834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sng" strike="noStrike" cap="none" normalizeH="0" baseline="0" dirty="0" smtClean="0">
                <a:ln>
                  <a:noFill/>
                </a:ln>
                <a:solidFill>
                  <a:srgbClr val="C00000"/>
                </a:solidFill>
                <a:effectLst/>
                <a:latin typeface="Arial" pitchFamily="34" charset="0"/>
                <a:ea typeface="Calibri" pitchFamily="34" charset="0"/>
                <a:cs typeface="Arial" pitchFamily="34" charset="0"/>
              </a:rPr>
              <a:t>ЧТЕНИЕ ХУДОЖЕСТВЕННОЙ ЛИТЕРАТУРЫ</a:t>
            </a:r>
            <a:endParaRPr kumimoji="0" lang="ru-RU" sz="2800" b="1" i="1" u="sng"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Знать 2-3 стихотворения, 2-3 считалки, 2-3 загадки.</a:t>
            </a:r>
            <a:endParaRPr kumimoji="0" lang="ru-RU" sz="28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Называть жанр произведения.</a:t>
            </a:r>
            <a:endParaRPr kumimoji="0" lang="ru-RU" sz="28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Драматизировать небольшие сказки, читать по ролям стихотворения.</a:t>
            </a:r>
            <a:endParaRPr kumimoji="0" lang="ru-RU" sz="28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Называть любимого детского автора, любимые сказки и рассказы.</a:t>
            </a:r>
            <a:endParaRPr kumimoji="0" lang="ru-RU" sz="2800" b="0"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83568" y="1965901"/>
            <a:ext cx="7812360"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sng" strike="noStrike" cap="none" normalizeH="0" baseline="0" dirty="0" smtClean="0">
                <a:ln>
                  <a:noFill/>
                </a:ln>
                <a:solidFill>
                  <a:srgbClr val="C00000"/>
                </a:solidFill>
                <a:effectLst/>
                <a:latin typeface="Arial" pitchFamily="34" charset="0"/>
                <a:ea typeface="Calibri" pitchFamily="34" charset="0"/>
                <a:cs typeface="Arial" pitchFamily="34" charset="0"/>
              </a:rPr>
              <a:t>РАЗВИТИЕ РЕЧИ</a:t>
            </a:r>
            <a:endParaRPr kumimoji="0" lang="ru-RU" sz="2000" b="1" i="1" u="sng"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Иметь достаточно богатый словарный запас.</a:t>
            </a:r>
            <a:endParaRPr kumimoji="0" lang="ru-RU"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Может участвовать в беседе, высказывать свое мнение.</a:t>
            </a:r>
            <a:endParaRPr kumimoji="0" lang="ru-RU"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Уметь аргументировано и доброжелательно оценить ответ, высказывание сверстника.</a:t>
            </a:r>
            <a:endParaRPr kumimoji="0" lang="ru-RU"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Составлять по образцу рассказ по сюжетной картине, по набору картинок; последовательно, без существенных пропусков пересказывать небольшие литературные произведения.</a:t>
            </a:r>
            <a:endParaRPr kumimoji="0" lang="ru-RU"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Определять место звука в слове.</a:t>
            </a:r>
            <a:endParaRPr kumimoji="0" lang="ru-RU"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70C0"/>
                </a:solidFill>
                <a:effectLst/>
                <a:latin typeface="Arial" pitchFamily="34" charset="0"/>
                <a:ea typeface="Calibri" pitchFamily="34" charset="0"/>
                <a:cs typeface="Arial" pitchFamily="34" charset="0"/>
              </a:rPr>
              <a:t>Уметь подбирать к существительным несколько прилагательных; заменять слова другим словом со сходным значением.</a:t>
            </a:r>
            <a:endParaRPr kumimoji="0" lang="ru-RU"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normAutofit fontScale="90000"/>
          </a:bodyPr>
          <a:lstStyle/>
          <a:p>
            <a:endParaRPr lang="ru-RU" dirty="0"/>
          </a:p>
        </p:txBody>
      </p:sp>
      <p:sp>
        <p:nvSpPr>
          <p:cNvPr id="3" name="Содержимое 2"/>
          <p:cNvSpPr>
            <a:spLocks noGrp="1"/>
          </p:cNvSpPr>
          <p:nvPr>
            <p:ph idx="1"/>
          </p:nvPr>
        </p:nvSpPr>
        <p:spPr>
          <a:xfrm>
            <a:off x="179512" y="2132856"/>
            <a:ext cx="8856984" cy="4464496"/>
          </a:xfrm>
        </p:spPr>
        <p:txBody>
          <a:bodyPr>
            <a:normAutofit/>
          </a:bodyPr>
          <a:lstStyle/>
          <a:p>
            <a:pPr algn="just">
              <a:buNone/>
            </a:pPr>
            <a:r>
              <a:rPr lang="ru-RU" sz="1600" dirty="0" smtClean="0">
                <a:solidFill>
                  <a:schemeClr val="tx2"/>
                </a:solidFill>
                <a:latin typeface="Times New Roman" pitchFamily="18" charset="0"/>
                <a:cs typeface="Times New Roman" pitchFamily="18" charset="0"/>
              </a:rPr>
              <a:t>В наше время развития технических средств и «</a:t>
            </a:r>
            <a:r>
              <a:rPr lang="ru-RU" sz="1600" dirty="0" err="1" smtClean="0">
                <a:solidFill>
                  <a:schemeClr val="tx2"/>
                </a:solidFill>
                <a:latin typeface="Times New Roman" pitchFamily="18" charset="0"/>
                <a:cs typeface="Times New Roman" pitchFamily="18" charset="0"/>
              </a:rPr>
              <a:t>нанотехнологий</a:t>
            </a:r>
            <a:r>
              <a:rPr lang="ru-RU" sz="1600" dirty="0" smtClean="0">
                <a:solidFill>
                  <a:schemeClr val="tx2"/>
                </a:solidFill>
                <a:latin typeface="Times New Roman" pitchFamily="18" charset="0"/>
                <a:cs typeface="Times New Roman" pitchFamily="18" charset="0"/>
              </a:rPr>
              <a:t>»  многие дети даже в дошкольном возрасте могут быстро  освоить различную технику: фотоаппарат, планшет, компьютер. И родители радуются этому. А ведь поводов для радости  не так уж и много. Дети научились нажимать на кнопки, запомнили последовательность нажимания - это хорошо. </a:t>
            </a:r>
          </a:p>
          <a:p>
            <a:pPr algn="just">
              <a:buNone/>
            </a:pPr>
            <a:r>
              <a:rPr lang="ru-RU" sz="1600" dirty="0" smtClean="0">
                <a:solidFill>
                  <a:schemeClr val="tx2"/>
                </a:solidFill>
                <a:latin typeface="Times New Roman" pitchFamily="18" charset="0"/>
                <a:cs typeface="Times New Roman" pitchFamily="18" charset="0"/>
              </a:rPr>
              <a:t>Но плохо </a:t>
            </a:r>
            <a:r>
              <a:rPr lang="ru-RU" sz="1600" dirty="0" err="1" smtClean="0">
                <a:solidFill>
                  <a:schemeClr val="tx2"/>
                </a:solidFill>
                <a:latin typeface="Times New Roman" pitchFamily="18" charset="0"/>
                <a:cs typeface="Times New Roman" pitchFamily="18" charset="0"/>
              </a:rPr>
              <a:t>то,что</a:t>
            </a:r>
            <a:r>
              <a:rPr lang="ru-RU" sz="1600" dirty="0" smtClean="0">
                <a:solidFill>
                  <a:schemeClr val="tx2"/>
                </a:solidFill>
                <a:latin typeface="Times New Roman" pitchFamily="18" charset="0"/>
                <a:cs typeface="Times New Roman" pitchFamily="18" charset="0"/>
              </a:rPr>
              <a:t> наши дети с трудом общаются друг с другом, они не могут выразить свою мысль, часто дети не могут даже рассказать о своих действиях. Они могут выслушать инструкцию, совершить необходимые действия, но описать свои  же действия словами  многие дети не могут, не хватает словарного запаса для выражения действий, последовательности, описания. Фразы зачастую  получаются скудными, однообразными. В силах  родителей помочь своим детям, не затрачивая большого количества  времени, освоить  азы родной речи, не отрываясь от своих занятий. Разговаривайте со своими детьми. Чем бы вы ее занимались, объясняйте  детям словами все свои действия, задавайте детям вопросы, просите повторить ваши фразы. Дети очень любят играть ,подражать в играх взрослым. Пользуйтесь этим. Не отрываясь от своих хлопот, вы с лёгкостью можете на ходу организовать огромное количество развивающих игр для своих детей. Развитию речи  способствует развитие моторики ребёнка. В вашем доме есть огромное число предметов, которые помогут вам. Играйте между делом.</a:t>
            </a:r>
            <a:endParaRPr lang="ru-RU" sz="16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112677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23528" y="2834062"/>
            <a:ext cx="806489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400" i="1" dirty="0">
              <a:solidFill>
                <a:srgbClr val="0070C0"/>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Но родители продолжают оставаться примером для детей. Если родители несут позитивную информацию, если у ребенка на душе хорошо, нет страха, обиды, тревоги, то любую информацию (личностную и интеллектуальную) можно заложить в ребенка.</a:t>
            </a:r>
            <a:endParaRPr kumimoji="0" lang="ru-RU" sz="2400" b="0"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916832"/>
            <a:ext cx="7276031" cy="830997"/>
          </a:xfrm>
          <a:prstGeom prst="rect">
            <a:avLst/>
          </a:prstGeom>
        </p:spPr>
        <p:txBody>
          <a:bodyPr wrap="none">
            <a:spAutoFit/>
          </a:bodyPr>
          <a:lstStyle/>
          <a:p>
            <a:r>
              <a:rPr lang="ru-RU" sz="4800" dirty="0" smtClean="0">
                <a:solidFill>
                  <a:srgbClr val="00B0F0"/>
                </a:solidFill>
              </a:rPr>
              <a:t>Благодарю за внимание!</a:t>
            </a:r>
            <a:endParaRPr lang="ru-RU" sz="4800" dirty="0"/>
          </a:p>
        </p:txBody>
      </p:sp>
    </p:spTree>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916832"/>
            <a:ext cx="4032448" cy="3970318"/>
          </a:xfrm>
          <a:prstGeom prst="rect">
            <a:avLst/>
          </a:prstGeom>
        </p:spPr>
        <p:txBody>
          <a:bodyPr wrap="square">
            <a:spAutoFit/>
          </a:bodyPr>
          <a:lstStyle/>
          <a:p>
            <a:r>
              <a:rPr lang="ru-RU" sz="2800" dirty="0" smtClean="0">
                <a:solidFill>
                  <a:srgbClr val="0070C0"/>
                </a:solidFill>
              </a:rPr>
              <a:t>Возраст 5-6 лет это старший дошкольный возраст. Он является очень важным возрастом в развитии познавательной сферы ребенка, интеллектуальной и личностной.</a:t>
            </a:r>
            <a:endParaRPr lang="ru-RU" sz="2800" dirty="0">
              <a:solidFill>
                <a:srgbClr val="0070C0"/>
              </a:solidFill>
            </a:endParaRPr>
          </a:p>
        </p:txBody>
      </p:sp>
      <p:pic>
        <p:nvPicPr>
          <p:cNvPr id="1026" name="Picture 2" descr="C:\Users\Пользователь\Desktop\фото группы\DSCN2348.JPG"/>
          <p:cNvPicPr>
            <a:picLocks noChangeAspect="1" noChangeArrowheads="1"/>
          </p:cNvPicPr>
          <p:nvPr/>
        </p:nvPicPr>
        <p:blipFill>
          <a:blip r:embed="rId2" cstate="print"/>
          <a:srcRect/>
          <a:stretch>
            <a:fillRect/>
          </a:stretch>
        </p:blipFill>
        <p:spPr bwMode="auto">
          <a:xfrm>
            <a:off x="4355976" y="2132856"/>
            <a:ext cx="4464496" cy="3960440"/>
          </a:xfrm>
          <a:prstGeom prst="rect">
            <a:avLst/>
          </a:prstGeom>
          <a:noFill/>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diamond(in)">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95536" y="692696"/>
            <a:ext cx="6552728" cy="954107"/>
          </a:xfrm>
          <a:prstGeom prst="rect">
            <a:avLst/>
          </a:prstGeom>
        </p:spPr>
        <p:txBody>
          <a:bodyPr wrap="square">
            <a:spAutoFit/>
          </a:bodyPr>
          <a:lstStyle/>
          <a:p>
            <a:pPr algn="ctr"/>
            <a:r>
              <a:rPr lang="ru-RU" sz="2800" dirty="0" smtClean="0">
                <a:solidFill>
                  <a:srgbClr val="0070C0"/>
                </a:solidFill>
              </a:rPr>
              <a:t>В 5-6 лет ребенок как губка впитывает всю познавательную информацию</a:t>
            </a:r>
            <a:r>
              <a:rPr lang="ru-RU" dirty="0" smtClean="0"/>
              <a:t>.</a:t>
            </a:r>
            <a:endParaRPr lang="ru-RU" dirty="0"/>
          </a:p>
        </p:txBody>
      </p:sp>
      <p:pic>
        <p:nvPicPr>
          <p:cNvPr id="2050" name="Picture 2" descr="C:\Users\Пользователь\Desktop\фото группы\Фото0156.jpg"/>
          <p:cNvPicPr>
            <a:picLocks noChangeAspect="1" noChangeArrowheads="1"/>
          </p:cNvPicPr>
          <p:nvPr/>
        </p:nvPicPr>
        <p:blipFill>
          <a:blip r:embed="rId3" cstate="print"/>
          <a:srcRect/>
          <a:stretch>
            <a:fillRect/>
          </a:stretch>
        </p:blipFill>
        <p:spPr bwMode="auto">
          <a:xfrm>
            <a:off x="611560" y="1772816"/>
            <a:ext cx="6048672" cy="4752528"/>
          </a:xfrm>
          <a:prstGeom prst="rect">
            <a:avLst/>
          </a:prstGeom>
          <a:noFill/>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strips(downLeft)">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95536" y="2348880"/>
            <a:ext cx="8496944" cy="3046988"/>
          </a:xfrm>
          <a:prstGeom prst="rect">
            <a:avLst/>
          </a:prstGeom>
        </p:spPr>
        <p:txBody>
          <a:bodyPr wrap="square">
            <a:spAutoFit/>
          </a:bodyPr>
          <a:lstStyle/>
          <a:p>
            <a:r>
              <a:rPr lang="ru-RU" sz="2400" b="1" i="1" dirty="0" err="1" smtClean="0">
                <a:solidFill>
                  <a:srgbClr val="FF0000"/>
                </a:solidFill>
              </a:rPr>
              <a:t>Сензитивный</a:t>
            </a:r>
            <a:r>
              <a:rPr lang="ru-RU" sz="2400" b="1" i="1" dirty="0" smtClean="0">
                <a:solidFill>
                  <a:srgbClr val="FF0000"/>
                </a:solidFill>
              </a:rPr>
              <a:t> период развития</a:t>
            </a:r>
            <a:r>
              <a:rPr lang="ru-RU" sz="2400" dirty="0" smtClean="0">
                <a:solidFill>
                  <a:srgbClr val="0070C0"/>
                </a:solidFill>
              </a:rPr>
              <a:t>— период в жизни человека, создающий наиболее благоприятные условия для формирования у него определенных психологических свойств и видов поведения.</a:t>
            </a:r>
          </a:p>
          <a:p>
            <a:endParaRPr lang="ru-RU" sz="2400" dirty="0" smtClean="0"/>
          </a:p>
          <a:p>
            <a:r>
              <a:rPr lang="ru-RU" sz="2400" b="1" i="1" dirty="0" err="1" smtClean="0">
                <a:solidFill>
                  <a:srgbClr val="FF0000"/>
                </a:solidFill>
              </a:rPr>
              <a:t>Сензитивный</a:t>
            </a:r>
            <a:r>
              <a:rPr lang="ru-RU" sz="2400" b="1" i="1" dirty="0" smtClean="0">
                <a:solidFill>
                  <a:srgbClr val="FF0000"/>
                </a:solidFill>
              </a:rPr>
              <a:t> период</a:t>
            </a:r>
            <a:r>
              <a:rPr lang="ru-RU" sz="2400" dirty="0" smtClean="0">
                <a:solidFill>
                  <a:srgbClr val="0070C0"/>
                </a:solidFill>
              </a:rPr>
              <a:t> — </a:t>
            </a:r>
            <a:r>
              <a:rPr lang="ru-RU" sz="2400" dirty="0" err="1" smtClean="0">
                <a:solidFill>
                  <a:srgbClr val="0070C0"/>
                </a:solidFill>
              </a:rPr>
              <a:t>период</a:t>
            </a:r>
            <a:r>
              <a:rPr lang="ru-RU" sz="2400" dirty="0" smtClean="0">
                <a:solidFill>
                  <a:srgbClr val="0070C0"/>
                </a:solidFill>
              </a:rPr>
              <a:t> наивысших возможностей для наиболее эффективного развития какой-либо стороны психики. </a:t>
            </a:r>
            <a:endParaRPr lang="ru-RU" sz="2400" dirty="0">
              <a:solidFill>
                <a:srgbClr val="0070C0"/>
              </a:solidFill>
            </a:endParaRPr>
          </a:p>
        </p:txBody>
      </p:sp>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95536" y="1928554"/>
            <a:ext cx="8424936" cy="470898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tabLst/>
            </a:pPr>
            <a:r>
              <a:rPr kumimoji="0" lang="ru-RU" sz="2800" b="1" i="1" u="none" strike="noStrike" cap="none" normalizeH="0" baseline="0" dirty="0" smtClean="0">
                <a:ln>
                  <a:noFill/>
                </a:ln>
                <a:solidFill>
                  <a:schemeClr val="accent6">
                    <a:lumMod val="50000"/>
                  </a:schemeClr>
                </a:solidFill>
                <a:effectLst/>
                <a:latin typeface="Verdana" pitchFamily="34" charset="0"/>
                <a:cs typeface="Arial" pitchFamily="34" charset="0"/>
                <a:hlinkClick r:id="rId2"/>
              </a:rPr>
              <a:t>Словесные игры</a:t>
            </a:r>
          </a:p>
          <a:p>
            <a:r>
              <a:rPr lang="ru-RU" sz="1600" b="1" dirty="0">
                <a:solidFill>
                  <a:schemeClr val="tx2"/>
                </a:solidFill>
              </a:rPr>
              <a:t>«Кто больше назовет слов».</a:t>
            </a:r>
            <a:r>
              <a:rPr lang="ru-RU" sz="1600" dirty="0">
                <a:solidFill>
                  <a:schemeClr val="tx2"/>
                </a:solidFill>
              </a:rPr>
              <a:t> Устройте с ребенком своеобразное соревнование: кто больше назовет слов, вынутых, например, из борща (свёкла, морковь, картофель, лук …), из кухонного шкафа (кастрюля, дуршлаг, сковорода…). </a:t>
            </a:r>
            <a:endParaRPr lang="ru-RU" sz="1600" dirty="0" smtClean="0">
              <a:solidFill>
                <a:schemeClr val="tx2"/>
              </a:solidFill>
            </a:endParaRPr>
          </a:p>
          <a:p>
            <a:r>
              <a:rPr lang="ru-RU" sz="1600" b="1" dirty="0" smtClean="0">
                <a:solidFill>
                  <a:schemeClr val="tx2"/>
                </a:solidFill>
              </a:rPr>
              <a:t>«</a:t>
            </a:r>
            <a:r>
              <a:rPr lang="ru-RU" sz="1600" b="1" dirty="0">
                <a:solidFill>
                  <a:schemeClr val="tx2"/>
                </a:solidFill>
              </a:rPr>
              <a:t>Угощение».</a:t>
            </a:r>
            <a:r>
              <a:rPr lang="ru-RU" sz="1600" dirty="0">
                <a:solidFill>
                  <a:schemeClr val="tx2"/>
                </a:solidFill>
              </a:rPr>
              <a:t> </a:t>
            </a:r>
          </a:p>
          <a:p>
            <a:r>
              <a:rPr lang="ru-RU" sz="1600" dirty="0">
                <a:solidFill>
                  <a:schemeClr val="tx2"/>
                </a:solidFill>
              </a:rPr>
              <a:t>Вспомните любимые сладкие лакомства и угостите друг друга. Ребенок называет «вкусное» слово и «кладет» его вам на ладошку, затем вы ему (конфета, мороженое, </a:t>
            </a:r>
            <a:r>
              <a:rPr lang="ru-RU" sz="1600" dirty="0" err="1">
                <a:solidFill>
                  <a:schemeClr val="tx2"/>
                </a:solidFill>
              </a:rPr>
              <a:t>пироженое</a:t>
            </a:r>
            <a:r>
              <a:rPr lang="ru-RU" sz="1600" dirty="0">
                <a:solidFill>
                  <a:schemeClr val="tx2"/>
                </a:solidFill>
              </a:rPr>
              <a:t>…). Можно поиграть в кислые, соленые, горькие слова.</a:t>
            </a:r>
          </a:p>
          <a:p>
            <a:r>
              <a:rPr lang="ru-RU" sz="1600" b="1" dirty="0">
                <a:solidFill>
                  <a:schemeClr val="tx2"/>
                </a:solidFill>
              </a:rPr>
              <a:t>«Соковыжималка». </a:t>
            </a:r>
            <a:endParaRPr lang="ru-RU" sz="1600" dirty="0">
              <a:solidFill>
                <a:schemeClr val="tx2"/>
              </a:solidFill>
            </a:endParaRPr>
          </a:p>
          <a:p>
            <a:r>
              <a:rPr lang="ru-RU" sz="1600" dirty="0">
                <a:solidFill>
                  <a:schemeClr val="tx2"/>
                </a:solidFill>
              </a:rPr>
              <a:t>Приготовим из яблок сок. Как он будет называться? (яблочный). Из груш, из слив, моркови, лимона, апельсина? И наоборот: апельсиновый сок из чего?</a:t>
            </a:r>
          </a:p>
          <a:p>
            <a:r>
              <a:rPr lang="ru-RU" sz="1600" b="1" dirty="0">
                <a:solidFill>
                  <a:schemeClr val="tx2"/>
                </a:solidFill>
              </a:rPr>
              <a:t>«Один и много». </a:t>
            </a:r>
            <a:endParaRPr lang="ru-RU" sz="1600" dirty="0">
              <a:solidFill>
                <a:schemeClr val="tx2"/>
              </a:solidFill>
            </a:endParaRPr>
          </a:p>
          <a:p>
            <a:r>
              <a:rPr lang="ru-RU" sz="1600" dirty="0">
                <a:solidFill>
                  <a:schemeClr val="tx2"/>
                </a:solidFill>
              </a:rPr>
              <a:t>Взрослый называет один предмет – а ребенок много. Например: чашка – </a:t>
            </a:r>
            <a:r>
              <a:rPr lang="ru-RU" sz="1600" dirty="0" smtClean="0">
                <a:solidFill>
                  <a:schemeClr val="tx2"/>
                </a:solidFill>
              </a:rPr>
              <a:t>чашки</a:t>
            </a:r>
            <a:r>
              <a:rPr lang="ru-RU" sz="1600" dirty="0">
                <a:solidFill>
                  <a:schemeClr val="tx2"/>
                </a:solidFill>
              </a:rPr>
              <a:t>.</a:t>
            </a:r>
          </a:p>
          <a:p>
            <a:r>
              <a:rPr lang="ru-RU" sz="1600" b="1" dirty="0">
                <a:solidFill>
                  <a:schemeClr val="tx2"/>
                </a:solidFill>
              </a:rPr>
              <a:t>«Кто больше знает».</a:t>
            </a:r>
            <a:endParaRPr lang="ru-RU" sz="1600" dirty="0">
              <a:solidFill>
                <a:schemeClr val="tx2"/>
              </a:solidFill>
            </a:endParaRPr>
          </a:p>
          <a:p>
            <a:r>
              <a:rPr lang="ru-RU" sz="1600" dirty="0">
                <a:solidFill>
                  <a:schemeClr val="tx2"/>
                </a:solidFill>
              </a:rPr>
              <a:t>Игра-соревнование – кто больше назовёт, как можно использовать предмет. Например, «Стакан. Кто больше придумает, как и для чего его можно использовать?». Возможные ответы: пить чай, поливать цветы, измерять крупу, накрывать рассаду, ставить карандаши… </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strips(downRight)">
                                      <p:cBhvr>
                                        <p:cTn id="7" dur="3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844824"/>
            <a:ext cx="4572000" cy="1569660"/>
          </a:xfrm>
          <a:prstGeom prst="rect">
            <a:avLst/>
          </a:prstGeom>
        </p:spPr>
        <p:txBody>
          <a:bodyPr>
            <a:spAutoFit/>
          </a:bodyPr>
          <a:lstStyle/>
          <a:p>
            <a:r>
              <a:rPr lang="ru-RU" sz="3200" b="1" dirty="0" smtClean="0">
                <a:solidFill>
                  <a:schemeClr val="accent6">
                    <a:lumMod val="50000"/>
                  </a:schemeClr>
                </a:solidFill>
              </a:rPr>
              <a:t>Конструктор</a:t>
            </a:r>
            <a:r>
              <a:rPr lang="ru-RU" sz="3200" dirty="0" smtClean="0">
                <a:solidFill>
                  <a:srgbClr val="0070C0"/>
                </a:solidFill>
              </a:rPr>
              <a:t> хорошо развивает логическое мышление. </a:t>
            </a:r>
            <a:endParaRPr lang="ru-RU" sz="3200" dirty="0">
              <a:solidFill>
                <a:srgbClr val="0070C0"/>
              </a:solidFill>
            </a:endParaRPr>
          </a:p>
        </p:txBody>
      </p:sp>
      <p:pic>
        <p:nvPicPr>
          <p:cNvPr id="4098" name="Picture 2" descr="C:\Users\Пользователь\Desktop\фото группы\Фото0157.jpg"/>
          <p:cNvPicPr>
            <a:picLocks noChangeAspect="1" noChangeArrowheads="1"/>
          </p:cNvPicPr>
          <p:nvPr/>
        </p:nvPicPr>
        <p:blipFill>
          <a:blip r:embed="rId2" cstate="print"/>
          <a:srcRect/>
          <a:stretch>
            <a:fillRect/>
          </a:stretch>
        </p:blipFill>
        <p:spPr bwMode="auto">
          <a:xfrm>
            <a:off x="4499992" y="1844824"/>
            <a:ext cx="4392488" cy="3096344"/>
          </a:xfrm>
          <a:prstGeom prst="rect">
            <a:avLst/>
          </a:prstGeom>
          <a:noFill/>
        </p:spPr>
      </p:pic>
      <p:pic>
        <p:nvPicPr>
          <p:cNvPr id="4099" name="Picture 3" descr="C:\Users\Пользователь\Desktop\фото группы\SAM_1111.JPG"/>
          <p:cNvPicPr>
            <a:picLocks noChangeAspect="1" noChangeArrowheads="1"/>
          </p:cNvPicPr>
          <p:nvPr/>
        </p:nvPicPr>
        <p:blipFill>
          <a:blip r:embed="rId3" cstate="print"/>
          <a:srcRect/>
          <a:stretch>
            <a:fillRect/>
          </a:stretch>
        </p:blipFill>
        <p:spPr bwMode="auto">
          <a:xfrm>
            <a:off x="251520" y="3429000"/>
            <a:ext cx="4536504" cy="324036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3000"/>
                                        <p:tgtEl>
                                          <p:spTgt spid="5"/>
                                        </p:tgtEl>
                                      </p:cBhvr>
                                    </p:animEffect>
                                  </p:childTnLst>
                                </p:cTn>
                              </p:par>
                            </p:childTnLst>
                          </p:cTn>
                        </p:par>
                        <p:par>
                          <p:cTn id="8" fill="hold">
                            <p:stCondLst>
                              <p:cond delay="3000"/>
                            </p:stCondLst>
                            <p:childTnLst>
                              <p:par>
                                <p:cTn id="9" presetID="12" presetClass="entr" presetSubtype="2"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slide(fromRight)">
                                      <p:cBhvr>
                                        <p:cTn id="11" dur="2000"/>
                                        <p:tgtEl>
                                          <p:spTgt spid="4098"/>
                                        </p:tgtEl>
                                      </p:cBhvr>
                                    </p:animEffect>
                                  </p:childTnLst>
                                </p:cTn>
                              </p:par>
                            </p:childTnLst>
                          </p:cTn>
                        </p:par>
                        <p:par>
                          <p:cTn id="12" fill="hold">
                            <p:stCondLst>
                              <p:cond delay="5000"/>
                            </p:stCondLst>
                            <p:childTnLst>
                              <p:par>
                                <p:cTn id="13" presetID="12" presetClass="entr" presetSubtype="8" fill="hold" nodeType="after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slide(fromLeft)">
                                      <p:cBhvr>
                                        <p:cTn id="15"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logopsi.ucoz.com/_ph/49/827747498.jpg"/>
          <p:cNvPicPr>
            <a:picLocks noChangeAspect="1" noChangeArrowheads="1"/>
          </p:cNvPicPr>
          <p:nvPr/>
        </p:nvPicPr>
        <p:blipFill>
          <a:blip r:embed="rId2" cstate="print"/>
          <a:srcRect/>
          <a:stretch>
            <a:fillRect/>
          </a:stretch>
        </p:blipFill>
        <p:spPr bwMode="auto">
          <a:xfrm>
            <a:off x="0" y="1844824"/>
            <a:ext cx="9144000" cy="5013176"/>
          </a:xfrm>
          <a:prstGeom prst="rect">
            <a:avLst/>
          </a:prstGeom>
          <a:noFill/>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3000" fill="hold"/>
                                        <p:tgtEl>
                                          <p:spTgt spid="24578"/>
                                        </p:tgtEl>
                                        <p:attrNameLst>
                                          <p:attrName>ppt_x</p:attrName>
                                        </p:attrNameLst>
                                      </p:cBhvr>
                                      <p:tavLst>
                                        <p:tav tm="0">
                                          <p:val>
                                            <p:strVal val="#ppt_x"/>
                                          </p:val>
                                        </p:tav>
                                        <p:tav tm="100000">
                                          <p:val>
                                            <p:strVal val="#ppt_x"/>
                                          </p:val>
                                        </p:tav>
                                      </p:tavLst>
                                    </p:anim>
                                    <p:anim calcmode="lin" valueType="num">
                                      <p:cBhvr>
                                        <p:cTn id="8" dur="3000" fill="hold"/>
                                        <p:tgtEl>
                                          <p:spTgt spid="24578"/>
                                        </p:tgtEl>
                                        <p:attrNameLst>
                                          <p:attrName>ppt_y</p:attrName>
                                        </p:attrNameLst>
                                      </p:cBhvr>
                                      <p:tavLst>
                                        <p:tav tm="0">
                                          <p:val>
                                            <p:strVal val="#ppt_y+#ppt_h/2"/>
                                          </p:val>
                                        </p:tav>
                                        <p:tav tm="100000">
                                          <p:val>
                                            <p:strVal val="#ppt_y"/>
                                          </p:val>
                                        </p:tav>
                                      </p:tavLst>
                                    </p:anim>
                                    <p:anim calcmode="lin" valueType="num">
                                      <p:cBhvr>
                                        <p:cTn id="9" dur="3000" fill="hold"/>
                                        <p:tgtEl>
                                          <p:spTgt spid="24578"/>
                                        </p:tgtEl>
                                        <p:attrNameLst>
                                          <p:attrName>ppt_w</p:attrName>
                                        </p:attrNameLst>
                                      </p:cBhvr>
                                      <p:tavLst>
                                        <p:tav tm="0">
                                          <p:val>
                                            <p:strVal val="#ppt_w"/>
                                          </p:val>
                                        </p:tav>
                                        <p:tav tm="100000">
                                          <p:val>
                                            <p:strVal val="#ppt_w"/>
                                          </p:val>
                                        </p:tav>
                                      </p:tavLst>
                                    </p:anim>
                                    <p:anim calcmode="lin" valueType="num">
                                      <p:cBhvr>
                                        <p:cTn id="10" dur="3000" fill="hold"/>
                                        <p:tgtEl>
                                          <p:spTgt spid="245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mistergid.ru/image/upload/2011-08-07/330026694634_2298907_risunok2.jpg"/>
          <p:cNvPicPr>
            <a:picLocks noChangeAspect="1" noChangeArrowheads="1"/>
          </p:cNvPicPr>
          <p:nvPr/>
        </p:nvPicPr>
        <p:blipFill>
          <a:blip r:embed="rId2" cstate="print"/>
          <a:srcRect/>
          <a:stretch>
            <a:fillRect/>
          </a:stretch>
        </p:blipFill>
        <p:spPr bwMode="auto">
          <a:xfrm>
            <a:off x="1547664" y="0"/>
            <a:ext cx="6084168" cy="685800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 to="" calcmode="lin" valueType="num">
                                      <p:cBhvr>
                                        <p:cTn id="7" dur="1" fill="hold"/>
                                        <p:tgtEl>
                                          <p:spTgt spid="2355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611560" y="2348880"/>
            <a:ext cx="806489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sng"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ВНИМАНИЕ: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5176"/>
                </a:solidFill>
                <a:effectLst/>
                <a:latin typeface="Arial" pitchFamily="34" charset="0"/>
                <a:ea typeface="Times New Roman" pitchFamily="18" charset="0"/>
                <a:cs typeface="Arial" pitchFamily="34" charset="0"/>
              </a:rPr>
              <a:t> - выполнить задание, не отвлекаясь в течение 10-12 минут;</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5176"/>
                </a:solidFill>
                <a:effectLst/>
                <a:latin typeface="Arial" pitchFamily="34" charset="0"/>
                <a:ea typeface="Times New Roman" pitchFamily="18" charset="0"/>
                <a:cs typeface="Arial" pitchFamily="34" charset="0"/>
              </a:rPr>
              <a:t>- удерживать в поле зрения 6-7 предметов;</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5176"/>
                </a:solidFill>
                <a:effectLst/>
                <a:latin typeface="Arial" pitchFamily="34" charset="0"/>
                <a:ea typeface="Times New Roman" pitchFamily="18" charset="0"/>
                <a:cs typeface="Arial" pitchFamily="34" charset="0"/>
              </a:rPr>
              <a:t>- находить 5-6 отличий между предметами;</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5176"/>
                </a:solidFill>
                <a:effectLst/>
                <a:latin typeface="Arial" pitchFamily="34" charset="0"/>
                <a:ea typeface="Times New Roman" pitchFamily="18" charset="0"/>
                <a:cs typeface="Arial" pitchFamily="34" charset="0"/>
              </a:rPr>
              <a:t>-  выполнять самостоятельно задания по предложенному образцу;</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5176"/>
                </a:solidFill>
                <a:effectLst/>
                <a:latin typeface="Arial" pitchFamily="34" charset="0"/>
                <a:ea typeface="Times New Roman" pitchFamily="18" charset="0"/>
                <a:cs typeface="Arial" pitchFamily="34" charset="0"/>
              </a:rPr>
              <a:t>- находить 4-5 пар одинаковых предметов;</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heel spokes="8"/>
  </p:transition>
  <p:timing>
    <p:tnLst>
      <p:par>
        <p:cTn id="1" dur="indefinite" restart="never" nodeType="tmRoot"/>
      </p:par>
    </p:tnLst>
  </p:timing>
</p:sld>
</file>

<file path=ppt/theme/theme1.xml><?xml version="1.0" encoding="utf-8"?>
<a:theme xmlns:a="http://schemas.openxmlformats.org/drawingml/2006/main" name="Шаблон 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2</Template>
  <TotalTime>240</TotalTime>
  <Words>739</Words>
  <Application>Microsoft Office PowerPoint</Application>
  <PresentationFormat>Экран (4:3)</PresentationFormat>
  <Paragraphs>71</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Times New Roman</vt:lpstr>
      <vt:lpstr>Verdana</vt:lpstr>
      <vt:lpstr>Шаблон 2</vt:lpstr>
      <vt:lpstr>Познавательно-речевое развитие детей 5-6 лет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ВОЗРАСТНЫЕ  ОСОБЕННОСТИ       ДЕТЕЙ  5-6 ЛЕТ</dc:title>
  <dc:creator>Пользователь</dc:creator>
  <cp:lastModifiedBy>Пользователь</cp:lastModifiedBy>
  <cp:revision>29</cp:revision>
  <dcterms:created xsi:type="dcterms:W3CDTF">2013-10-18T17:44:48Z</dcterms:created>
  <dcterms:modified xsi:type="dcterms:W3CDTF">2020-10-16T14:04:29Z</dcterms:modified>
</cp:coreProperties>
</file>