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30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3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06" r:id="rId34"/>
    <p:sldId id="305" r:id="rId35"/>
    <p:sldId id="304" r:id="rId36"/>
    <p:sldId id="307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EBBAC5-1A36-450C-B86F-AE51ED251109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1B52C0-E224-49BC-A9FD-56A3746314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ru-RU" dirty="0" smtClean="0"/>
              <a:t>Инновационные техники по развитию речи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2592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13605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/>
              <a:t>Воспитатель говорит детям: “Итак, вы видите, что сейчас девочка кормит уток, но вот пришел волшебник Отставай, и он скажет, что было с девочкой раньше. Хотите узнать?”</a:t>
            </a:r>
          </a:p>
          <a:p>
            <a:pPr marL="0" indent="0" fontAlgn="base">
              <a:buNone/>
            </a:pPr>
            <a:r>
              <a:rPr lang="ru-RU" dirty="0" smtClean="0"/>
              <a:t>Теперь </a:t>
            </a:r>
            <a:r>
              <a:rPr lang="ru-RU" dirty="0"/>
              <a:t>важно теперь проследить четкую линию ответов, помочь выстроить предложения о девочке в последовательный ряд.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9216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Дальше следует примерная цепочка ответов детей: “Раньше девочка была дома. Она читала, играла, закончила играть и пошла на хозяйственный двор”. Можно спросить, что пропущено при составлении рассказа, и вспомнить, что птицы голодные: “Она взяла зерно и пошла на хозяйственный двор”, т.е. объяснить детям, что рассказывать надо все по порядку, чтобы одно событие было тесно связано с другим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Если детям больше нечего будет сказать, им следует предложить позвать волшебника Забегай. Пусть он поможет узнать, что будет с девочкой потом.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942341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Любую картинку можно описывать в разных направлениях  —  это будет зависеть от выбора главного героя. Детей надо учить входить в состояние героя, а героем может быть не только человек, но и птицы, деревья и т.п. И описывать события и обстановку нужно стараться с точки зрения такого героя.</a:t>
            </a:r>
          </a:p>
        </p:txBody>
      </p:sp>
    </p:spTree>
    <p:extLst>
      <p:ext uri="{BB962C8B-B14F-4D97-AF65-F5344CB8AC3E}">
        <p14:creationId xmlns:p14="http://schemas.microsoft.com/office/powerpoint/2010/main" val="35906923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</a:t>
            </a:r>
            <a:r>
              <a:rPr lang="ru-RU" dirty="0" err="1" smtClean="0"/>
              <a:t>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 </a:t>
            </a:r>
            <a:r>
              <a:rPr lang="ru-RU" dirty="0" smtClean="0"/>
              <a:t>В  эти игры модно </a:t>
            </a:r>
            <a:r>
              <a:rPr lang="ru-RU" dirty="0"/>
              <a:t>поиграть</a:t>
            </a:r>
            <a:r>
              <a:rPr lang="ru-RU" dirty="0" smtClean="0"/>
              <a:t> в любое время. Они </a:t>
            </a:r>
            <a:r>
              <a:rPr lang="ru-RU" dirty="0"/>
              <a:t>не требуют  ни большого игрового поля, ни значительного количества  иллюстративного материала, а польза от этих простых игр будет огромная - дети научатся классифицировать объекты окружающего мира, устанавливать причинно-следственные связи и пр.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3002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Игра «Назови всех животных, которые…»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Цель: </a:t>
            </a:r>
            <a:r>
              <a:rPr lang="ru-RU" dirty="0"/>
              <a:t>Формировать представления о таких понятиях, как «травоядные», «хищные», учить классифицировать животных по этим группам.</a:t>
            </a:r>
          </a:p>
          <a:p>
            <a:r>
              <a:rPr lang="ru-RU" b="1" dirty="0"/>
              <a:t>Ход: </a:t>
            </a:r>
            <a:r>
              <a:rPr lang="ru-RU" dirty="0"/>
              <a:t>Вначале уточняется в беседе, чем питаются дикие звери, птицы. Ведущий показывает картинку, а игроки предлагают, куда ее надо отнести: к насекомоядным или к хищникам, и объясняют почему.</a:t>
            </a:r>
          </a:p>
          <a:p>
            <a:r>
              <a:rPr lang="ru-RU" b="1" dirty="0"/>
              <a:t>Усложнение: </a:t>
            </a:r>
            <a:r>
              <a:rPr lang="ru-RU" dirty="0"/>
              <a:t>найти всех животных, которые питаются частями растений, плодами, почками, корнями. Найдите всех животных,  которые питаются другими животными.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6470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«Образование аналогий»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Цель: </a:t>
            </a:r>
            <a:r>
              <a:rPr lang="ru-RU" dirty="0"/>
              <a:t>развивать  логически – понятийное мышление.</a:t>
            </a:r>
          </a:p>
          <a:p>
            <a:r>
              <a:rPr lang="ru-RU" b="1" dirty="0"/>
              <a:t>Ход: </a:t>
            </a:r>
            <a:r>
              <a:rPr lang="ru-RU" dirty="0"/>
              <a:t> раскладываются парные карточки, принцип связи которых игроки должны сопоставить с одним из образцов на отдельном столе.</a:t>
            </a:r>
          </a:p>
          <a:p>
            <a:r>
              <a:rPr lang="ru-RU" b="1" dirty="0"/>
              <a:t>Например:</a:t>
            </a:r>
            <a:r>
              <a:rPr lang="ru-RU" dirty="0"/>
              <a:t> образец, показанный ведущим, «овца – стадо».</a:t>
            </a:r>
          </a:p>
          <a:p>
            <a:r>
              <a:rPr lang="ru-RU" dirty="0"/>
              <a:t>Игроки подбирают карточки: малина – ягоды, грядка – огород, капля – дождь и т. д.</a:t>
            </a:r>
          </a:p>
          <a:p>
            <a:r>
              <a:rPr lang="ru-RU" dirty="0"/>
              <a:t>В конце игры, когда карточки разложены, подвести итог каждой аналогии, объясняя взаимосвязь предметов.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832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«Отвечай быстро»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b="1" dirty="0"/>
              <a:t>: </a:t>
            </a:r>
            <a:r>
              <a:rPr lang="ru-RU" dirty="0"/>
              <a:t>закреплять умение  классифицировать предметы (по цвету, форме, качеству); приучать их быстро думать и отвечать.</a:t>
            </a:r>
          </a:p>
          <a:p>
            <a:r>
              <a:rPr lang="ru-RU" b="1" dirty="0"/>
              <a:t>Ход:</a:t>
            </a:r>
            <a:r>
              <a:rPr lang="ru-RU" dirty="0"/>
              <a:t> Игра проводится с мячом. Ведущий называет цвет, бросает мяч игроку. Тот, кто поймает мяч, должен назвать предмет этого цвета, относящийся к живой или неживой природе, потом он сам называет любой цвет и перебрасывает мяч следующему. Тот тоже ловит мяч, называет предмет, свой цвет и т. д.</a:t>
            </a:r>
          </a:p>
          <a:p>
            <a:r>
              <a:rPr lang="ru-RU" dirty="0"/>
              <a:t>«Зеленый»,- говорит ведущий (делает паузу, давая возможность детям вспомнить предметы зеленого цвета) и бросает мяч ребенку. «Лист»,- отвечает ребенок и, сказав «голубой», бросает мяч другому игроку.  «Небо»,- отвечает другой ребенок и говорит « желтый», бросая мяч следующему.</a:t>
            </a:r>
          </a:p>
          <a:p>
            <a:r>
              <a:rPr lang="ru-RU" dirty="0"/>
              <a:t>Один и тот же цвет можно повторять несколько раз, так как предметов, относящихся к живой природе, одинакового цвета много.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805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Игра «Рыбы – птицы- звери»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Цель: </a:t>
            </a:r>
            <a:r>
              <a:rPr lang="ru-RU" dirty="0"/>
              <a:t>Учить называть видовые группы по предложенному примеру</a:t>
            </a:r>
          </a:p>
          <a:p>
            <a:r>
              <a:rPr lang="ru-RU" b="1" dirty="0"/>
              <a:t>Ход: </a:t>
            </a:r>
            <a:r>
              <a:rPr lang="ru-RU" dirty="0"/>
              <a:t>Ведущий бросает мяч ребенку  и произносит слово,   обозначающее класс из области живой природы.</a:t>
            </a:r>
          </a:p>
          <a:p>
            <a:r>
              <a:rPr lang="ru-RU" dirty="0"/>
              <a:t>Ребенок, поймав мяч, должен подобрать видовое понятие и бросить мяч обратно.</a:t>
            </a:r>
          </a:p>
          <a:p>
            <a:r>
              <a:rPr lang="ru-RU" b="1" dirty="0"/>
              <a:t>Пример: </a:t>
            </a:r>
            <a:r>
              <a:rPr lang="ru-RU" dirty="0"/>
              <a:t>Птица – «Воробей», рыба – «Карасик» и т.д.</a:t>
            </a:r>
          </a:p>
          <a:p>
            <a:r>
              <a:rPr lang="ru-RU" dirty="0"/>
              <a:t>Аналогично можно играть с классификационными группами рукотворного мира.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418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«Вершки и корешки»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Цель:</a:t>
            </a:r>
            <a:r>
              <a:rPr lang="ru-RU" dirty="0"/>
              <a:t> упражнять  в классификации овощей (по принципу: что у них  съедобно - корень или плоды на стебле)</a:t>
            </a:r>
          </a:p>
          <a:p>
            <a:r>
              <a:rPr lang="ru-RU" b="1" dirty="0"/>
              <a:t>Материал:</a:t>
            </a:r>
            <a:r>
              <a:rPr lang="ru-RU" dirty="0"/>
              <a:t> мяч.</a:t>
            </a:r>
          </a:p>
          <a:p>
            <a:r>
              <a:rPr lang="ru-RU" b="1" dirty="0"/>
              <a:t>Ход:</a:t>
            </a:r>
            <a:r>
              <a:rPr lang="ru-RU" dirty="0"/>
              <a:t> Уточнить с играющими, что они будут называть вершками, а что – корешками: «Съедобный корень овоща будем называть корешком, а съедобный плод на стебле – вершком». Ведущий называет овощ, бросает мяч ребенку. Ребенок должен ответить, что в нем съедобно: вершок или корешок.</a:t>
            </a:r>
          </a:p>
          <a:p>
            <a:r>
              <a:rPr lang="ru-RU" b="1" dirty="0"/>
              <a:t>Усложнение:</a:t>
            </a:r>
            <a:r>
              <a:rPr lang="ru-RU" dirty="0"/>
              <a:t> Ведущий говорит: «Вершки», а дети  называют овощи, у которых съедобны вершки.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9967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Игра «Кто знает, пусть продолжает»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Цель:</a:t>
            </a:r>
            <a:r>
              <a:rPr lang="ru-RU" dirty="0"/>
              <a:t> упражнять в классификации живой природы.</a:t>
            </a:r>
          </a:p>
          <a:p>
            <a:r>
              <a:rPr lang="ru-RU" b="1" dirty="0"/>
              <a:t>Ход:</a:t>
            </a:r>
            <a:r>
              <a:rPr lang="ru-RU" dirty="0"/>
              <a:t> Ведущий называет обобщающее слово, а игроки- слова, относящиеся к данному значению.</a:t>
            </a:r>
          </a:p>
          <a:p>
            <a:r>
              <a:rPr lang="ru-RU" dirty="0"/>
              <a:t>Ведущий: Насекомые – это…</a:t>
            </a:r>
          </a:p>
          <a:p>
            <a:r>
              <a:rPr lang="ru-RU" dirty="0"/>
              <a:t>Игроки: …муха, комар…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6151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Теория решения изобретательских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Что такое ТИРЗ? ТРИЗ - это теория решения изобретательских задач. ТРИЗ _ схема системного, </a:t>
            </a:r>
            <a:r>
              <a:rPr lang="ru-RU" dirty="0" smtClean="0"/>
              <a:t>талантливого </a:t>
            </a:r>
            <a:r>
              <a:rPr lang="ru-RU" dirty="0"/>
              <a:t>мышления, используя которую, Вы сможете вместе с детьми находить логический выход из любой житейский ситуации, а ребенок грамотно и правильно решать любые свои проблемы</a:t>
            </a:r>
            <a:r>
              <a:rPr lang="ru-RU" dirty="0" smtClean="0"/>
              <a:t>.</a:t>
            </a:r>
            <a:r>
              <a:rPr lang="ru-RU" dirty="0"/>
              <a:t> Также ТРИЗ основана на принципах самостоятельного мышления, где необходимо дать возможность ребенку находить ответ самому, а не повторять заученные фразы или предложения.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44828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«Подскажи словечко»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Цель:</a:t>
            </a:r>
            <a:r>
              <a:rPr lang="ru-RU" dirty="0"/>
              <a:t> развивать быстроту реакции.</a:t>
            </a:r>
          </a:p>
          <a:p>
            <a:r>
              <a:rPr lang="ru-RU" b="1" dirty="0"/>
              <a:t>Ход:</a:t>
            </a:r>
            <a:r>
              <a:rPr lang="ru-RU" dirty="0"/>
              <a:t> Ведущий начинает фразу, а ребенок ее заканчивает.</a:t>
            </a:r>
          </a:p>
          <a:p>
            <a:pPr marL="0" indent="0">
              <a:buNone/>
            </a:pPr>
            <a:r>
              <a:rPr lang="ru-RU" dirty="0"/>
              <a:t>- У стрекозы прозрачные крылышки, а у бабочки?</a:t>
            </a:r>
          </a:p>
          <a:p>
            <a:pPr marL="0" indent="0">
              <a:buNone/>
            </a:pPr>
            <a:r>
              <a:rPr lang="ru-RU" dirty="0"/>
              <a:t>- Цветные, не прозрачные.</a:t>
            </a:r>
          </a:p>
          <a:p>
            <a:pPr marL="0" indent="0">
              <a:buNone/>
            </a:pPr>
            <a:r>
              <a:rPr lang="ru-RU" dirty="0"/>
              <a:t>- Ворона каркает, а сорока?</a:t>
            </a:r>
          </a:p>
          <a:p>
            <a:pPr marL="0" indent="0">
              <a:buNone/>
            </a:pPr>
            <a:r>
              <a:rPr lang="ru-RU" dirty="0"/>
              <a:t>- Сорока стрекочет.</a:t>
            </a:r>
          </a:p>
          <a:p>
            <a:pPr marL="0" indent="0">
              <a:buNone/>
            </a:pPr>
            <a:r>
              <a:rPr lang="ru-RU" dirty="0"/>
              <a:t>-Петух кукарекает, а курица?</a:t>
            </a:r>
          </a:p>
          <a:p>
            <a:pPr marL="0" indent="0">
              <a:buNone/>
            </a:pPr>
            <a:r>
              <a:rPr lang="ru-RU" dirty="0"/>
              <a:t>-Курица кудахчет.</a:t>
            </a:r>
          </a:p>
          <a:p>
            <a:pPr marL="0" indent="0">
              <a:buNone/>
            </a:pPr>
            <a:r>
              <a:rPr lang="ru-RU" dirty="0"/>
              <a:t>-У коровы теленок , а у овцы?</a:t>
            </a:r>
          </a:p>
          <a:p>
            <a:pPr marL="0" indent="0">
              <a:buNone/>
            </a:pPr>
            <a:r>
              <a:rPr lang="ru-RU" dirty="0"/>
              <a:t>- У овцы ягненок</a:t>
            </a:r>
          </a:p>
          <a:p>
            <a:pPr marL="0" indent="0">
              <a:buNone/>
            </a:pPr>
            <a:r>
              <a:rPr lang="ru-RU" dirty="0"/>
              <a:t>-У медвежонка мама медведица, а у бельчонка?</a:t>
            </a:r>
          </a:p>
          <a:p>
            <a:pPr marL="0" indent="0">
              <a:buNone/>
            </a:pPr>
            <a:r>
              <a:rPr lang="ru-RU" dirty="0"/>
              <a:t> -У бельчонка мама белка.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17900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«Букет»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Цель:</a:t>
            </a:r>
            <a:r>
              <a:rPr lang="ru-RU" dirty="0"/>
              <a:t> закрепить место произрастания растений.</a:t>
            </a:r>
          </a:p>
          <a:p>
            <a:r>
              <a:rPr lang="ru-RU" b="1" dirty="0"/>
              <a:t>Ход:</a:t>
            </a:r>
            <a:r>
              <a:rPr lang="ru-RU" dirty="0"/>
              <a:t> На столе наборы изображений лесных, полевых, садовых и комнатных растений. Участники игры получают задание собрать букет, но каждый собирает цветы строго определенного места обитания. Например: только лесные.</a:t>
            </a:r>
          </a:p>
          <a:p>
            <a:r>
              <a:rPr lang="ru-RU" dirty="0"/>
              <a:t>Эту игру можно проводить без картинок - в словесном  виде, просто называя  - одуванчик-поле; подснежник - лес, роза - сад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2644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«Бывает - не бывает»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Цель: </a:t>
            </a:r>
            <a:r>
              <a:rPr lang="ru-RU" dirty="0"/>
              <a:t>закрепить знание сезонных явлений природы.</a:t>
            </a:r>
          </a:p>
          <a:p>
            <a:r>
              <a:rPr lang="ru-RU" b="1" dirty="0"/>
              <a:t>Ход:</a:t>
            </a:r>
            <a:r>
              <a:rPr lang="ru-RU" dirty="0"/>
              <a:t> Ведущий называет время года,  например, осень, затем называет явление природы, например, иней, и бросает мяч. Ребенок должен сказать, бывает или не бывает.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2102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«Кто кем  (чем) будет?»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u="sng" dirty="0"/>
              <a:t>Цель</a:t>
            </a:r>
            <a:r>
              <a:rPr lang="ru-RU" sz="3800" u="sng" dirty="0"/>
              <a:t>:</a:t>
            </a:r>
            <a:r>
              <a:rPr lang="ru-RU" sz="3800" dirty="0"/>
              <a:t> закреплять знания о предмете в разные временные отрезки (в настоящем будущем, бывшем).</a:t>
            </a:r>
          </a:p>
          <a:p>
            <a:r>
              <a:rPr lang="ru-RU" sz="3800" b="1" u="sng" dirty="0"/>
              <a:t>Ход</a:t>
            </a:r>
            <a:r>
              <a:rPr lang="ru-RU" sz="3800" u="sng" dirty="0"/>
              <a:t>:</a:t>
            </a:r>
            <a:r>
              <a:rPr lang="ru-RU" sz="3800" dirty="0"/>
              <a:t> Ребенок отвечает на вопросы взрослого: «Кем будет (или чем будет) яйцо, цыпленок, мальчик, желудь, семечко, икринка, гусеница, мука, железо, кирпич, ткань, ученик, больной, слабый и т.д.?). При обсуждении, подчеркивается возможность нескольких вариантов.</a:t>
            </a:r>
          </a:p>
          <a:p>
            <a:r>
              <a:rPr lang="ru-RU" sz="3800" b="1" dirty="0"/>
              <a:t>Например</a:t>
            </a:r>
            <a:r>
              <a:rPr lang="ru-RU" sz="3800" dirty="0"/>
              <a:t>, из яйца может  быть птенец, крокодил, черепаха, змея и даже яичница. За одну игру можно разобрать 6-7 слов.</a:t>
            </a:r>
          </a:p>
          <a:p>
            <a:r>
              <a:rPr lang="ru-RU" sz="3800" b="1" dirty="0"/>
              <a:t>Вариант этой игры </a:t>
            </a:r>
            <a:r>
              <a:rPr lang="ru-RU" sz="3800" dirty="0"/>
              <a:t>– игра «Кем был?». Смысл этой игры заключается в том, чтобы ответить на вопрос, кем (чем) был раньше: цыпленок (яйцом), лошадь (жеребенком), корова (теленком), дуб (желудем), рыба (икринкой), яблоня (семечком), лягушка (головастиком), бабочка (гусеницей), хлеб (мукой), шкаф (доской), велосипед (железом), рубашка (тканью), ботинки (кожей), дом (кирпичом), сильный (слабым), и т. д.</a:t>
            </a:r>
          </a:p>
          <a:p>
            <a:r>
              <a:rPr lang="ru-RU" sz="3800" dirty="0"/>
              <a:t>Можно давать другие слова, требующие от ребенка понимания перехода одного качества в другое. Каждому слову подбирается варианты ответов.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243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 "Теремок"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19256" cy="5141168"/>
          </a:xfrm>
        </p:spPr>
        <p:txBody>
          <a:bodyPr>
            <a:noAutofit/>
          </a:bodyPr>
          <a:lstStyle/>
          <a:p>
            <a:r>
              <a:rPr lang="ru-RU" sz="1600" b="1" dirty="0"/>
              <a:t>Цель:</a:t>
            </a:r>
            <a:r>
              <a:rPr lang="ru-RU" sz="1600" dirty="0"/>
              <a:t> тренировать аналитическое мышление, умение выделять общие признаки путем </a:t>
            </a:r>
            <a:r>
              <a:rPr lang="ru-RU" sz="1600" dirty="0" smtClean="0"/>
              <a:t>сравнения.</a:t>
            </a:r>
          </a:p>
          <a:p>
            <a:r>
              <a:rPr lang="ru-RU" sz="1600" b="1" dirty="0" smtClean="0"/>
              <a:t>Реквизит</a:t>
            </a:r>
            <a:r>
              <a:rPr lang="ru-RU" sz="1600" b="1" dirty="0"/>
              <a:t>:</a:t>
            </a:r>
            <a:r>
              <a:rPr lang="ru-RU" sz="1600" dirty="0"/>
              <a:t> рисунки разных объектов, например: гитара, чайник, дом, сумка, дерево, яблоко, карандаш и т.д. На каждого ребенка - один рисунок. </a:t>
            </a:r>
            <a:endParaRPr lang="ru-RU" sz="1600" dirty="0" smtClean="0"/>
          </a:p>
          <a:p>
            <a:r>
              <a:rPr lang="ru-RU" sz="1600" b="1" dirty="0" smtClean="0"/>
              <a:t>Ввод </a:t>
            </a:r>
            <a:r>
              <a:rPr lang="ru-RU" sz="1600" b="1" dirty="0"/>
              <a:t>в игру:</a:t>
            </a:r>
            <a:r>
              <a:rPr lang="ru-RU" sz="1600" dirty="0"/>
              <a:t> напоминание сказки "Теремок" и предложение сыграть сказку в измененном </a:t>
            </a:r>
            <a:r>
              <a:rPr lang="ru-RU" sz="1600" dirty="0" smtClean="0"/>
              <a:t>виде.</a:t>
            </a:r>
          </a:p>
          <a:p>
            <a:r>
              <a:rPr lang="ru-RU" sz="1600" b="1" dirty="0" smtClean="0"/>
              <a:t>Ход </a:t>
            </a:r>
            <a:r>
              <a:rPr lang="ru-RU" sz="1600" b="1" dirty="0"/>
              <a:t>игры: 1-й вариант:</a:t>
            </a:r>
            <a:r>
              <a:rPr lang="ru-RU" sz="1600" dirty="0"/>
              <a:t> каждый ребенок получает свой рисунок и играет за нарисованный объект. Ведущий выбирает одного из детей хозяином теремка, а остальные по очереди подходят к теремку (теремок чисто условный - шкафчик, коврик или просто часть комнаты) и проводят с хозяином следующий диалог:</a:t>
            </a:r>
            <a:br>
              <a:rPr lang="ru-RU" sz="1600" dirty="0"/>
            </a:br>
            <a:r>
              <a:rPr lang="ru-RU" sz="1600" dirty="0"/>
              <a:t>- Тук, тук, кто в теремочке живет? </a:t>
            </a:r>
            <a:br>
              <a:rPr lang="ru-RU" sz="1600" dirty="0"/>
            </a:br>
            <a:r>
              <a:rPr lang="ru-RU" sz="1600" dirty="0"/>
              <a:t>- Я, (называет себя, например, гитара). А ты кто? </a:t>
            </a:r>
            <a:br>
              <a:rPr lang="ru-RU" sz="1600" dirty="0"/>
            </a:br>
            <a:r>
              <a:rPr lang="ru-RU" sz="1600" dirty="0"/>
              <a:t>- А я - (называет себя, например, - яблоко). Пустишь меня в теремок? </a:t>
            </a:r>
            <a:br>
              <a:rPr lang="ru-RU" sz="1600" dirty="0"/>
            </a:br>
            <a:r>
              <a:rPr lang="ru-RU" sz="1600" dirty="0"/>
              <a:t>- Если скажешь, чем ты на меня похож, то пущу.</a:t>
            </a:r>
            <a:br>
              <a:rPr lang="ru-RU" sz="1600" dirty="0"/>
            </a:br>
            <a:r>
              <a:rPr lang="ru-RU" sz="1600" dirty="0"/>
              <a:t>Гость должен сравнить оба рисунка, выявить общие признаки и назвать их. Например, и у гитары и у яблока есть палочка. После этого гость заходит в теремок, а к хозяину обращается следующий участник игры. И так, пока все не зайдут в теремок. Если кто-то не сможет ответить хозяину, остальные дети могут </a:t>
            </a:r>
            <a:r>
              <a:rPr lang="ru-RU" sz="1600" dirty="0" smtClean="0"/>
              <a:t>помочь.</a:t>
            </a:r>
          </a:p>
          <a:p>
            <a:r>
              <a:rPr lang="ru-RU" sz="1600" b="1" dirty="0" smtClean="0"/>
              <a:t>2-й </a:t>
            </a:r>
            <a:r>
              <a:rPr lang="ru-RU" sz="1600" b="1" dirty="0"/>
              <a:t>вариант:</a:t>
            </a:r>
            <a:r>
              <a:rPr lang="ru-RU" sz="1600" dirty="0"/>
              <a:t> то же, что и в первом варианте, но хозяин постоянно меняется - вошедший гость становится хозяином, а бывший хозяин уходит в "почетные". И так, пока все играющие примут участие в "ротации".</a:t>
            </a:r>
          </a:p>
        </p:txBody>
      </p:sp>
    </p:spTree>
    <p:extLst>
      <p:ext uri="{BB962C8B-B14F-4D97-AF65-F5344CB8AC3E}">
        <p14:creationId xmlns:p14="http://schemas.microsoft.com/office/powerpoint/2010/main" val="665786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3"/>
            <a:ext cx="4587300" cy="34404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89"/>
            <a:ext cx="4572000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44488"/>
            <a:ext cx="4734272" cy="34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574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"Хорошо-плохо</a:t>
            </a:r>
            <a:r>
              <a:rPr lang="ru-RU" b="1" dirty="0"/>
              <a:t>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Цель:</a:t>
            </a:r>
            <a:r>
              <a:rPr lang="ru-RU" sz="1800" dirty="0"/>
              <a:t> учить детей выделять в предметах и объектах окружающего мира положительные и отрицательные стороны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 Правила игры: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Ведущим называется любой объект или в старшем дошкольном возрасте система, явление, у которых определяются положительные и отрицательные </a:t>
            </a:r>
            <a:r>
              <a:rPr lang="ru-RU" sz="1800" dirty="0" smtClean="0"/>
              <a:t>свойства.</a:t>
            </a:r>
            <a:endParaRPr lang="ru-RU" sz="1800" dirty="0"/>
          </a:p>
          <a:p>
            <a:r>
              <a:rPr lang="ru-RU" sz="1800" b="1" dirty="0" smtClean="0"/>
              <a:t>Ход </a:t>
            </a:r>
            <a:r>
              <a:rPr lang="ru-RU" sz="1800" b="1" dirty="0"/>
              <a:t>игры.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r>
              <a:rPr lang="ru-RU" sz="1800" b="1" dirty="0"/>
              <a:t>1 вариант: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В: Съесть конфету - хорошо. Почему?</a:t>
            </a:r>
            <a:br>
              <a:rPr lang="ru-RU" sz="1800" dirty="0"/>
            </a:br>
            <a:r>
              <a:rPr lang="ru-RU" sz="1800" dirty="0"/>
              <a:t> Д: Потому, что она сладкая.</a:t>
            </a:r>
            <a:br>
              <a:rPr lang="ru-RU" sz="1800" dirty="0"/>
            </a:br>
            <a:r>
              <a:rPr lang="ru-RU" sz="1800" dirty="0"/>
              <a:t> В: Съесть конфету - плохо. Почему?</a:t>
            </a:r>
            <a:br>
              <a:rPr lang="ru-RU" sz="1800" dirty="0"/>
            </a:br>
            <a:r>
              <a:rPr lang="ru-RU" sz="1800" dirty="0"/>
              <a:t> Д: Могут заболеть зубы.</a:t>
            </a:r>
            <a:br>
              <a:rPr lang="ru-RU" sz="1800" dirty="0"/>
            </a:br>
            <a:r>
              <a:rPr lang="ru-RU" sz="1800" dirty="0"/>
              <a:t> То есть вопросы задаются по принципу: "что-то хорошо - почему?", "что-то плохо - почему?".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209350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"Хорошо-плохо</a:t>
            </a:r>
            <a:r>
              <a:rPr lang="ru-RU" b="1" dirty="0"/>
              <a:t>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2 вариант: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В: Съесть конфету - хорошо. Почему?</a:t>
            </a:r>
            <a:br>
              <a:rPr lang="ru-RU" dirty="0" smtClean="0"/>
            </a:br>
            <a:r>
              <a:rPr lang="ru-RU" dirty="0" smtClean="0"/>
              <a:t> Д: Потому, что она сладкая.</a:t>
            </a:r>
            <a:br>
              <a:rPr lang="ru-RU" dirty="0" smtClean="0"/>
            </a:br>
            <a:r>
              <a:rPr lang="ru-RU" dirty="0" smtClean="0"/>
              <a:t> В: Сладкая конфета - это плохо. Почему?</a:t>
            </a:r>
            <a:br>
              <a:rPr lang="ru-RU" dirty="0" smtClean="0"/>
            </a:br>
            <a:r>
              <a:rPr lang="ru-RU" dirty="0" smtClean="0"/>
              <a:t> Д: Могут заболеть зубы.</a:t>
            </a:r>
            <a:br>
              <a:rPr lang="ru-RU" dirty="0" smtClean="0"/>
            </a:br>
            <a:r>
              <a:rPr lang="ru-RU" dirty="0" smtClean="0"/>
              <a:t> В: Зубы заболят - это хорошо. Почему?</a:t>
            </a:r>
            <a:br>
              <a:rPr lang="ru-RU" dirty="0" smtClean="0"/>
            </a:br>
            <a:r>
              <a:rPr lang="ru-RU" dirty="0" smtClean="0"/>
              <a:t> Д: Вовремя обратишься к врачу. А вдруг бы у тебя болели бы зубы, а ты не заметил.</a:t>
            </a:r>
            <a:br>
              <a:rPr lang="ru-RU" dirty="0" smtClean="0"/>
            </a:br>
            <a:r>
              <a:rPr lang="ru-RU" dirty="0" smtClean="0"/>
              <a:t> То есть вопросы идут по цепочке.</a:t>
            </a:r>
            <a:br>
              <a:rPr lang="ru-RU" dirty="0" smtClean="0"/>
            </a:br>
            <a:r>
              <a:rPr lang="ru-RU" dirty="0" smtClean="0"/>
              <a:t>В: Человек изобрел огонь. Огонь-это хорошо, почему?</a:t>
            </a:r>
            <a:br>
              <a:rPr lang="ru-RU" dirty="0" smtClean="0"/>
            </a:br>
            <a:r>
              <a:rPr lang="ru-RU" dirty="0" smtClean="0"/>
              <a:t> Д: От него становиться тепло. Папа разведет костер, будет весело.</a:t>
            </a:r>
            <a:br>
              <a:rPr lang="ru-RU" dirty="0" smtClean="0"/>
            </a:br>
            <a:r>
              <a:rPr lang="ru-RU" dirty="0" smtClean="0"/>
              <a:t> В: Огонь - это плохо. Почему?</a:t>
            </a:r>
            <a:br>
              <a:rPr lang="ru-RU" dirty="0" smtClean="0"/>
            </a:br>
            <a:r>
              <a:rPr lang="ru-RU" dirty="0" smtClean="0"/>
              <a:t> Д: Это опасно, может быть пожар. Если дом сгорит, то людям жить будет негде.</a:t>
            </a:r>
            <a:br>
              <a:rPr lang="ru-RU" dirty="0" smtClean="0"/>
            </a:br>
            <a:r>
              <a:rPr lang="ru-RU" dirty="0" smtClean="0"/>
              <a:t> В: Листопад - это хорошо?</a:t>
            </a:r>
            <a:br>
              <a:rPr lang="ru-RU" dirty="0" smtClean="0"/>
            </a:br>
            <a:r>
              <a:rPr lang="ru-RU" dirty="0" smtClean="0"/>
              <a:t> Д: Да! Земля становиться красивой, листва шелестит под ногами.</a:t>
            </a:r>
            <a:br>
              <a:rPr lang="ru-RU" dirty="0" smtClean="0"/>
            </a:br>
            <a:r>
              <a:rPr lang="ru-RU" dirty="0" smtClean="0"/>
              <a:t> В: Листья под ногами - плохо. Почему?</a:t>
            </a:r>
            <a:br>
              <a:rPr lang="ru-RU" dirty="0" smtClean="0"/>
            </a:br>
            <a:r>
              <a:rPr lang="ru-RU" dirty="0" smtClean="0"/>
              <a:t> Д: Не всегда можешь увидеть кочку, обувь запылиться или будет мокрая, если после дождя.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781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Исправь ошибку</a:t>
            </a:r>
            <a:r>
              <a:rPr lang="en-US" dirty="0" smtClean="0"/>
              <a:t>”</a:t>
            </a:r>
            <a:r>
              <a:rPr lang="ru-RU" dirty="0" smtClean="0"/>
              <a:t> (Словесная игра)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развитие грамматического строя речи</a:t>
            </a:r>
          </a:p>
          <a:p>
            <a:r>
              <a:rPr lang="ru-RU" b="1" dirty="0" smtClean="0"/>
              <a:t>Ход игры: </a:t>
            </a:r>
            <a:r>
              <a:rPr lang="ru-RU" dirty="0" smtClean="0"/>
              <a:t>взрослый произносит предложение, в котором сопоставляются два предмета (Объекта). Ребенку необходимо исправить ошибку, предложив два правильных суждения. </a:t>
            </a:r>
            <a:endParaRPr lang="ru-RU" dirty="0" smtClean="0"/>
          </a:p>
          <a:p>
            <a:r>
              <a:rPr lang="ru-RU" b="1" dirty="0" smtClean="0"/>
              <a:t>Например</a:t>
            </a:r>
            <a:r>
              <a:rPr lang="ru-RU" b="1" dirty="0" smtClean="0"/>
              <a:t>: </a:t>
            </a:r>
            <a:r>
              <a:rPr lang="en-US" dirty="0" smtClean="0"/>
              <a:t>“</a:t>
            </a:r>
            <a:r>
              <a:rPr lang="ru-RU" dirty="0" smtClean="0"/>
              <a:t>Мел белый, а сажа жидкая</a:t>
            </a:r>
            <a:r>
              <a:rPr lang="en-US" dirty="0" smtClean="0"/>
              <a:t>”</a:t>
            </a:r>
            <a:r>
              <a:rPr lang="ru-RU" dirty="0" smtClean="0"/>
              <a:t>. В первой части сравнения сказано о цвете, а во второй о твердости. </a:t>
            </a:r>
            <a:r>
              <a:rPr lang="en-US" dirty="0" smtClean="0"/>
              <a:t>“</a:t>
            </a:r>
            <a:r>
              <a:rPr lang="ru-RU" dirty="0" smtClean="0"/>
              <a:t>Лиса хитрая, а колобок желтый</a:t>
            </a:r>
            <a:r>
              <a:rPr lang="en-US" dirty="0" smtClean="0"/>
              <a:t>”</a:t>
            </a:r>
            <a:r>
              <a:rPr lang="ru-RU" dirty="0" smtClean="0"/>
              <a:t>. </a:t>
            </a:r>
            <a:r>
              <a:rPr lang="en-US" dirty="0" smtClean="0"/>
              <a:t>“</a:t>
            </a:r>
            <a:r>
              <a:rPr lang="ru-RU" dirty="0" smtClean="0"/>
              <a:t>Заяц серый, а петушок смелый</a:t>
            </a:r>
            <a:r>
              <a:rPr lang="en-US" dirty="0" smtClean="0"/>
              <a:t>”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100934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Дразнилка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развитие словаря, грамматического строя речи</a:t>
            </a:r>
          </a:p>
          <a:p>
            <a:r>
              <a:rPr lang="ru-RU" b="1" dirty="0" smtClean="0"/>
              <a:t>Оборудование: </a:t>
            </a:r>
            <a:r>
              <a:rPr lang="ru-RU" dirty="0" smtClean="0"/>
              <a:t>предметные картинки.</a:t>
            </a:r>
          </a:p>
          <a:p>
            <a:r>
              <a:rPr lang="ru-RU" b="1" dirty="0" smtClean="0"/>
              <a:t>Ход Игры: </a:t>
            </a:r>
            <a:r>
              <a:rPr lang="ru-RU" dirty="0" smtClean="0"/>
              <a:t>На столе разложены предметные картинки. Не произнося настоящих названий картинок, ведущий дает им шуточные имена-дразнилки.</a:t>
            </a:r>
          </a:p>
          <a:p>
            <a:r>
              <a:rPr lang="ru-RU" b="1" dirty="0" smtClean="0"/>
              <a:t>Примерный словарный материал: </a:t>
            </a:r>
          </a:p>
          <a:p>
            <a:pPr marL="0" indent="0">
              <a:buNone/>
            </a:pPr>
            <a:r>
              <a:rPr lang="ru-RU" dirty="0" err="1" smtClean="0"/>
              <a:t>Смотрелки</a:t>
            </a:r>
            <a:r>
              <a:rPr lang="ru-RU" dirty="0" smtClean="0"/>
              <a:t>, </a:t>
            </a:r>
            <a:r>
              <a:rPr lang="ru-RU" dirty="0" err="1" smtClean="0"/>
              <a:t>плакалки</a:t>
            </a:r>
            <a:r>
              <a:rPr lang="ru-RU" dirty="0" smtClean="0"/>
              <a:t>, моргалки, </a:t>
            </a:r>
            <a:r>
              <a:rPr lang="ru-RU" dirty="0" err="1" smtClean="0"/>
              <a:t>подмигивалки</a:t>
            </a:r>
            <a:r>
              <a:rPr lang="ru-RU" dirty="0" smtClean="0"/>
              <a:t> и др.- глаза.</a:t>
            </a:r>
          </a:p>
          <a:p>
            <a:pPr marL="0" indent="0">
              <a:buNone/>
            </a:pPr>
            <a:r>
              <a:rPr lang="ru-RU" dirty="0" smtClean="0"/>
              <a:t>Каталка, </a:t>
            </a:r>
            <a:r>
              <a:rPr lang="ru-RU" dirty="0" err="1" smtClean="0"/>
              <a:t>возилка</a:t>
            </a:r>
            <a:r>
              <a:rPr lang="ru-RU" dirty="0" smtClean="0"/>
              <a:t>, скакалка, </a:t>
            </a:r>
            <a:r>
              <a:rPr lang="ru-RU" dirty="0" err="1" smtClean="0"/>
              <a:t>ржалка</a:t>
            </a:r>
            <a:r>
              <a:rPr lang="ru-RU" dirty="0" smtClean="0"/>
              <a:t>, </a:t>
            </a:r>
            <a:r>
              <a:rPr lang="ru-RU" dirty="0" err="1" smtClean="0"/>
              <a:t>цокалка</a:t>
            </a:r>
            <a:r>
              <a:rPr lang="ru-RU" dirty="0" smtClean="0"/>
              <a:t>-лошадь.</a:t>
            </a:r>
          </a:p>
          <a:p>
            <a:pPr marL="0" indent="0">
              <a:buNone/>
            </a:pPr>
            <a:r>
              <a:rPr lang="ru-RU" dirty="0" err="1" smtClean="0"/>
              <a:t>Забивалка</a:t>
            </a:r>
            <a:r>
              <a:rPr lang="ru-RU" dirty="0" smtClean="0"/>
              <a:t>, </a:t>
            </a:r>
            <a:r>
              <a:rPr lang="ru-RU" dirty="0" err="1" smtClean="0"/>
              <a:t>ударялка</a:t>
            </a:r>
            <a:r>
              <a:rPr lang="ru-RU" dirty="0" smtClean="0"/>
              <a:t>, </a:t>
            </a:r>
            <a:r>
              <a:rPr lang="ru-RU" dirty="0" err="1" smtClean="0"/>
              <a:t>стучалка</a:t>
            </a:r>
            <a:r>
              <a:rPr lang="ru-RU" dirty="0" smtClean="0"/>
              <a:t>-молоток.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53136"/>
            <a:ext cx="3419872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256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Занятия в детском саду  с применением элементов ТРИЗ являются эффективным средством развития активного творческого мышления у дошкольников, оказывают значимое влияние на развитие других </a:t>
            </a:r>
            <a:r>
              <a:rPr lang="ru-RU" dirty="0" smtClean="0"/>
              <a:t>психических </a:t>
            </a:r>
            <a:r>
              <a:rPr lang="ru-RU" dirty="0"/>
              <a:t>процессов и личности в целом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 Занятия с применением методов ТРИЗ проводятся, как поиск истины и сути, подведение ребенка к проблеме и совместного поиска ее разрешения. </a:t>
            </a:r>
          </a:p>
        </p:txBody>
      </p:sp>
    </p:spTree>
    <p:extLst>
      <p:ext uri="{BB962C8B-B14F-4D97-AF65-F5344CB8AC3E}">
        <p14:creationId xmlns:p14="http://schemas.microsoft.com/office/powerpoint/2010/main" val="10917868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Отвечай быстро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 smtClean="0"/>
              <a:t>Цель </a:t>
            </a:r>
            <a:r>
              <a:rPr lang="ru-RU" sz="5500" b="1" dirty="0"/>
              <a:t>игры: </a:t>
            </a:r>
            <a:r>
              <a:rPr lang="ru-RU" sz="5500" dirty="0"/>
              <a:t>Закреплять умение детей классифицировать предметы по цвету, форме, качеству. Активизировать словарь, воспитывать слуховое внимание, умение быстро думать</a:t>
            </a:r>
            <a:r>
              <a:rPr lang="ru-RU" sz="5500" dirty="0" smtClean="0"/>
              <a:t>.</a:t>
            </a:r>
          </a:p>
          <a:p>
            <a:r>
              <a:rPr lang="ru-RU" sz="5500" b="1" dirty="0" smtClean="0"/>
              <a:t>Ход игры</a:t>
            </a:r>
          </a:p>
          <a:p>
            <a:r>
              <a:rPr lang="ru-RU" sz="5500" dirty="0" smtClean="0"/>
              <a:t>Воспитатель</a:t>
            </a:r>
            <a:r>
              <a:rPr lang="ru-RU" sz="5500" dirty="0"/>
              <a:t>: Если хочешь ловким быть, если хочешь умным быть, самым первым победить,  приглашаю вас поиграть в интересную игру.  Кто согласен – становитесь в круг. Игра называется «Отвечай быстро». У меня в руках мяч. Я назову какой-либо цвет и брошу кому-нибудь из вас мяч. Ребенок поймает мяч и назовет предмет этого цвета. После того, как ребенок правильно ответит, он сам называет любой цвет и бросает мяч кому-нибудь из играющих. Тот ловит мяч и называет предмет и т.д.</a:t>
            </a:r>
          </a:p>
          <a:p>
            <a:r>
              <a:rPr lang="ru-RU" sz="5500" dirty="0" smtClean="0"/>
              <a:t>«</a:t>
            </a:r>
            <a:r>
              <a:rPr lang="ru-RU" sz="5500" dirty="0"/>
              <a:t>Зеленый» - говорит воспитатель (делает маленькую паузу, давая возможность вспомнить предметы зеленого цвета) и бросает мяч Никите.</a:t>
            </a:r>
          </a:p>
          <a:p>
            <a:r>
              <a:rPr lang="ru-RU" sz="5500" dirty="0" smtClean="0"/>
              <a:t>«</a:t>
            </a:r>
            <a:r>
              <a:rPr lang="ru-RU" sz="5500" dirty="0"/>
              <a:t>Лист» - отвечает Никита и назвав цвет «голубой», бросает мяч Кате. </a:t>
            </a:r>
          </a:p>
          <a:p>
            <a:r>
              <a:rPr lang="ru-RU" sz="5500" dirty="0" smtClean="0"/>
              <a:t>«</a:t>
            </a:r>
            <a:r>
              <a:rPr lang="ru-RU" sz="5500" dirty="0"/>
              <a:t>Небо» – отвечает Катя и говорит «красный» , бросая мяч следующему ребенку .</a:t>
            </a:r>
          </a:p>
          <a:p>
            <a:r>
              <a:rPr lang="ru-RU" sz="5500" dirty="0" smtClean="0"/>
              <a:t>«</a:t>
            </a:r>
            <a:r>
              <a:rPr lang="ru-RU" sz="5500" dirty="0"/>
              <a:t>Помидор» – отвечает ребенок и передает ход следующему, называя цвет «Оранжевый»</a:t>
            </a:r>
          </a:p>
          <a:p>
            <a:r>
              <a:rPr lang="ru-RU" sz="5500" dirty="0" smtClean="0"/>
              <a:t> </a:t>
            </a:r>
            <a:r>
              <a:rPr lang="ru-RU" sz="5500" dirty="0"/>
              <a:t>«Апельсин» – отвечает ребенок и передает название нового цвета по кругу.</a:t>
            </a:r>
          </a:p>
          <a:p>
            <a:r>
              <a:rPr lang="ru-RU" sz="5500" dirty="0" smtClean="0"/>
              <a:t>Игра </a:t>
            </a:r>
            <a:r>
              <a:rPr lang="ru-RU" sz="5500" dirty="0"/>
              <a:t>продолжается до тех пор, пока не будут названы все цвета.    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6229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Мнемотехника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Попробуйте хотя бы на пару минут представить ситуацию, когда вы получаете огромные объёмы новой информации, которую требуется запомнить, а вам никак не удаётся связать её со своим предыдущим жизненным </a:t>
            </a:r>
            <a:r>
              <a:rPr lang="ru-RU" dirty="0" smtClean="0"/>
              <a:t>опытом.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А ведь</a:t>
            </a:r>
            <a:r>
              <a:rPr lang="ru-RU" dirty="0"/>
              <a:t> </a:t>
            </a:r>
            <a:r>
              <a:rPr lang="ru-RU" dirty="0" smtClean="0"/>
              <a:t>малыши</a:t>
            </a:r>
            <a:r>
              <a:rPr lang="ru-RU" dirty="0"/>
              <a:t> КАЖДЫЙ день попадает в такую ситуацию… И вот тогда ему на помощь приходит мнемотехника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2937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Мнемотехника</a:t>
            </a:r>
            <a:r>
              <a:rPr lang="ru-RU" dirty="0"/>
              <a:t> – это совокупность методов и приёмов, которые позволяют визуализировать информацию для облегчения восприятия и последующего воспроизведения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Начинать </a:t>
            </a:r>
            <a:r>
              <a:rPr lang="ru-RU" dirty="0"/>
              <a:t>занятия с использованием мнемотехнических приёмов следует как можно раньше, так как у детей дошкольного и младшего школьного возраста ведущий вид памяти — зрительно-образный. То есть можно сто раз повторить </a:t>
            </a:r>
            <a:r>
              <a:rPr lang="ru-RU" dirty="0" smtClean="0"/>
              <a:t>стихотворение</a:t>
            </a:r>
            <a:r>
              <a:rPr lang="ru-RU" dirty="0"/>
              <a:t>, но он всё равно будет путать слова и предложения. Однако нарисовав сюжет или представив смешанную схему из картинок, знаков и слов, </a:t>
            </a:r>
            <a:r>
              <a:rPr lang="ru-RU" dirty="0" smtClean="0"/>
              <a:t>ребенок </a:t>
            </a:r>
            <a:r>
              <a:rPr lang="ru-RU" dirty="0"/>
              <a:t>быстро сообразит, что к чему.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3896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57" y="-20513"/>
            <a:ext cx="4207893" cy="68785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3" y="-14778"/>
            <a:ext cx="4978980" cy="69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195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62" y="-24974"/>
            <a:ext cx="3723538" cy="6882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90"/>
            <a:ext cx="5420463" cy="68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544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622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450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Синквейн</a:t>
            </a:r>
            <a:r>
              <a:rPr lang="ru-RU" dirty="0" smtClean="0"/>
              <a:t>— </a:t>
            </a:r>
            <a:r>
              <a:rPr lang="ru-RU" dirty="0"/>
              <a:t>это творческая работа, которая имеет короткую форму стихотворения, состоящего из пяти нерифмованных строк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191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/>
              <a:t>Синквейн</a:t>
            </a:r>
            <a:r>
              <a:rPr lang="ru-RU" dirty="0"/>
              <a:t> – это не простое стихотворение, а стихотворение, написанное по следующим правилам:</a:t>
            </a:r>
          </a:p>
          <a:p>
            <a:r>
              <a:rPr lang="ru-RU" dirty="0"/>
              <a:t>1 строка – одно существительное, выражающее главную тему </a:t>
            </a:r>
            <a:r>
              <a:rPr lang="ru-RU" dirty="0" err="1"/>
              <a:t>cинквейна</a:t>
            </a:r>
            <a:r>
              <a:rPr lang="ru-RU" dirty="0"/>
              <a:t>.</a:t>
            </a:r>
          </a:p>
          <a:p>
            <a:r>
              <a:rPr lang="ru-RU" dirty="0"/>
              <a:t>2 строка – два прилагательных, выражающих главную мысль.</a:t>
            </a:r>
          </a:p>
          <a:p>
            <a:r>
              <a:rPr lang="ru-RU" dirty="0"/>
              <a:t>3 строка – три глагола, описывающие действия в рамках темы.</a:t>
            </a:r>
          </a:p>
          <a:p>
            <a:r>
              <a:rPr lang="ru-RU" dirty="0"/>
              <a:t>4 строка – фраза, несущая определенный смысл.</a:t>
            </a:r>
          </a:p>
          <a:p>
            <a:r>
              <a:rPr lang="ru-RU" dirty="0"/>
              <a:t>5 строка – заключение в форме существительного (ассоциация с первым словом).</a:t>
            </a:r>
          </a:p>
          <a:p>
            <a:pPr marL="0" indent="0">
              <a:buNone/>
            </a:pPr>
            <a:r>
              <a:rPr lang="ru-RU" dirty="0"/>
              <a:t>Составлять </a:t>
            </a:r>
            <a:r>
              <a:rPr lang="ru-RU" dirty="0" err="1"/>
              <a:t>cинквейн</a:t>
            </a:r>
            <a:r>
              <a:rPr lang="ru-RU" dirty="0"/>
              <a:t> очень просто и интересно. И к тому же, работа над созданием </a:t>
            </a:r>
            <a:r>
              <a:rPr lang="ru-RU" dirty="0" err="1"/>
              <a:t>синквейна</a:t>
            </a:r>
            <a:r>
              <a:rPr lang="ru-RU" dirty="0"/>
              <a:t> развивает образное мышление.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284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Кошка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Кошка.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Пушистая, ласковая.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Мурлыкает</a:t>
            </a:r>
            <a:r>
              <a:rPr lang="ru-RU" dirty="0"/>
              <a:t>, играет, бегает.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Любимый домашний питомец.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Животное.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42" y="3933056"/>
            <a:ext cx="5172950" cy="291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51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Обычно при составлении рассказа по картинке сначала мы спрашиваем у ребенка: “Кто нарисован?” или “Кого вы видите?” У 80% детей возникают трудности при ответах. Они часто теряются. Ведь обычно живых объектов на картинках мало, а предметов много. Объекты и предметы перекрываются, разнообразие форм не дает возможности ребенку сосредоточиться. При этом, как узнать, который из объектов имеет в виду воспитатель? Как выделить что-то одно в этом калейдоскопе? Обычно дети сначала ищут человека как главного, активного персонажа. И тут же дают ответ на вопрос: “Что делает персонаж?” Например, картинка, где девочка кормит уток. </a:t>
            </a:r>
          </a:p>
        </p:txBody>
      </p:sp>
    </p:spTree>
    <p:extLst>
      <p:ext uri="{BB962C8B-B14F-4D97-AF65-F5344CB8AC3E}">
        <p14:creationId xmlns:p14="http://schemas.microsoft.com/office/powerpoint/2010/main" val="15743737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Весна.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Теплая, холодная.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Приходит, оживляет, воодушевляет.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Чудесная пора любви.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Лето.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6"/>
            <a:ext cx="478132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77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Медведь.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Бурый, белый.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Спит, рычит, бежит.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Большой опасный хищник.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Зверь.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86" y="3710186"/>
            <a:ext cx="5596114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59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Ландыш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Ландыш.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Зеленый, свежий.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Растет, цветет, пахнет.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Красивый весенний цветок.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Растение.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478802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934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Бабочка.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Оранжевая, голубая.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Вырастает, улетает, погибает.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Появляется на свет, преображаясь из обычной гусеницы.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Насекомое.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87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Прекрасные, озорные.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Играют, шалят, радуют.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Цветы нашей жизни.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Радость.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52175"/>
            <a:ext cx="4915093" cy="32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995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Синица.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Длиннохвостая, подвижная.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Выделяется, гнездится, питается.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Истребляет лесных вредителей.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Птица.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7012"/>
            <a:ext cx="4427983" cy="33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39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Собака.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Верная, смелая.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Лает, кусает, охраняет.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Самый лучший друг человека.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Верность.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31600"/>
            <a:ext cx="4994594" cy="33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873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Дождь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Дождь.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Мокрый, серый.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Идет, барабанит, стучит.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крышам мелкими каплями.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Лужи.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57168"/>
            <a:ext cx="5868144" cy="33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514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Хлеб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Хлеб.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Свежий, вкусный.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Печется, продается, хранится.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Продукт питания, который выпекается.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Мука.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01689"/>
            <a:ext cx="5436096" cy="30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19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Рука.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Правая, левая.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Помогает, висит, </a:t>
            </a:r>
            <a:r>
              <a:rPr lang="ru-RU" dirty="0" smtClean="0"/>
              <a:t>сгибается.</a:t>
            </a:r>
            <a:br>
              <a:rPr lang="ru-RU" dirty="0" smtClean="0"/>
            </a:br>
            <a:r>
              <a:rPr lang="ru-RU" dirty="0"/>
              <a:t>Одна из конечностей человека.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Нога.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94219"/>
            <a:ext cx="4860032" cy="32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6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-99392"/>
            <a:ext cx="9126876" cy="6957392"/>
          </a:xfrm>
        </p:spPr>
      </p:pic>
    </p:spTree>
    <p:extLst>
      <p:ext uri="{BB962C8B-B14F-4D97-AF65-F5344CB8AC3E}">
        <p14:creationId xmlns:p14="http://schemas.microsoft.com/office/powerpoint/2010/main" val="22368859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17198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b="1" dirty="0"/>
              <a:t>Работа по картинке обычно проводится в такой последовательности:</a:t>
            </a:r>
            <a:endParaRPr lang="ru-RU" dirty="0"/>
          </a:p>
          <a:p>
            <a:pPr fontAlgn="base"/>
            <a:r>
              <a:rPr lang="ru-RU" dirty="0" smtClean="0"/>
              <a:t>сначала </a:t>
            </a:r>
            <a:r>
              <a:rPr lang="ru-RU" dirty="0"/>
              <a:t>рассматриваем картинку в целом;</a:t>
            </a:r>
          </a:p>
          <a:p>
            <a:pPr fontAlgn="base"/>
            <a:r>
              <a:rPr lang="ru-RU" dirty="0" smtClean="0"/>
              <a:t>выделяем </a:t>
            </a:r>
            <a:r>
              <a:rPr lang="ru-RU" dirty="0"/>
              <a:t>то, что изображено на первом плане;</a:t>
            </a:r>
          </a:p>
          <a:p>
            <a:pPr fontAlgn="base"/>
            <a:r>
              <a:rPr lang="ru-RU" dirty="0" smtClean="0"/>
              <a:t>потом</a:t>
            </a:r>
            <a:r>
              <a:rPr lang="ru-RU" dirty="0"/>
              <a:t>  —  на втором;</a:t>
            </a:r>
          </a:p>
          <a:p>
            <a:pPr fontAlgn="base"/>
            <a:r>
              <a:rPr lang="ru-RU" dirty="0" smtClean="0"/>
              <a:t>после </a:t>
            </a:r>
            <a:r>
              <a:rPr lang="ru-RU" dirty="0"/>
              <a:t>анализа дети составляют рассказ.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2228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Итак, берем сюжетную картинку. За два занятия, примерно, до ее полного рассмотрения (в повседневной работе или на занятиях) работаем над словарем, Например, спрашиваем у детей: “Утки какие могут быть?” Красивые, тяжелые, большие, подвижные и т.д. Затем объясняем смысл каждого слова, даем задание определить, какие утки красивые, какие подвижные. Что еще может быть на картинке большое, тяжелое, легкое (предлагаем детям посмотреть эти объекты на предметных картинках).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9187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Детям дается задание  —  перешагнуть за рамку картинки, т.е. на минутку  закрыть глаза и представить, что они попали в картинку. Им предлагается послушать, что происходит рядом с ними, что слышно вокруг. Ответы обычно бывают реальные, живые, непредвиденные, неожиданные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Можно </a:t>
            </a:r>
            <a:r>
              <a:rPr lang="ru-RU" dirty="0"/>
              <a:t>также дать задание сравнить два или три предмета с целью закрепления значений слов</a:t>
            </a:r>
            <a:r>
              <a:rPr lang="ru-RU" dirty="0" smtClean="0"/>
              <a:t>.</a:t>
            </a:r>
            <a:r>
              <a:rPr lang="ru-RU" dirty="0"/>
              <a:t> Например, </a:t>
            </a:r>
            <a:r>
              <a:rPr lang="ru-RU" dirty="0" smtClean="0"/>
              <a:t>курицу</a:t>
            </a:r>
            <a:r>
              <a:rPr lang="ru-RU" dirty="0"/>
              <a:t>, утку, гуся. Что у птиц общее, чем они отличаются? Даем задание описать части тела, употребляя новые слова. Затем возвращаемся снова к картинке. Говорим детям: “Наша “камера-глазок” обследовала все уголки в ней.</a:t>
            </a:r>
          </a:p>
        </p:txBody>
      </p:sp>
    </p:spTree>
    <p:extLst>
      <p:ext uri="{BB962C8B-B14F-4D97-AF65-F5344CB8AC3E}">
        <p14:creationId xmlns:p14="http://schemas.microsoft.com/office/powerpoint/2010/main" val="21222405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75" y="11113"/>
            <a:ext cx="9140825" cy="684688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Детям можно дать и другую игру  —  с волшебниками Отставай-Забегай. Эти волшебники помогают познакомиться с событиями, которые были до этого события и какие будут потом; он поможет найти для картинки начало и конец, а также поможет выстроить события в последовательность.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64400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905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956</Words>
  <Application>Microsoft Office PowerPoint</Application>
  <PresentationFormat>Экран (4:3)</PresentationFormat>
  <Paragraphs>149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Трек</vt:lpstr>
      <vt:lpstr>Инновационные техники по развитию речи дошкольников</vt:lpstr>
      <vt:lpstr>Теория решения изобретательских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триз</vt:lpstr>
      <vt:lpstr>Игра «Назови всех животных, которые…»</vt:lpstr>
      <vt:lpstr>Игра «Образование аналогий»</vt:lpstr>
      <vt:lpstr>Игра «Отвечай быстро»</vt:lpstr>
      <vt:lpstr> Игра «Рыбы – птицы- звери»  </vt:lpstr>
      <vt:lpstr>Игра «Вершки и корешки»</vt:lpstr>
      <vt:lpstr>Игра «Кто знает, пусть продолжает»</vt:lpstr>
      <vt:lpstr>Игра «Подскажи словечко»</vt:lpstr>
      <vt:lpstr>Игра «Букет»</vt:lpstr>
      <vt:lpstr>Игра «Бывает - не бывает»</vt:lpstr>
      <vt:lpstr>Игра «Кто кем  (чем) будет?»</vt:lpstr>
      <vt:lpstr>Игра "Теремок"</vt:lpstr>
      <vt:lpstr>Презентация PowerPoint</vt:lpstr>
      <vt:lpstr>Игра "Хорошо-плохо"</vt:lpstr>
      <vt:lpstr>Игра "Хорошо-плохо"</vt:lpstr>
      <vt:lpstr>“Исправь ошибку” (Словесная игра)</vt:lpstr>
      <vt:lpstr>“Дразнилка”</vt:lpstr>
      <vt:lpstr>Игра “Отвечай быстро”</vt:lpstr>
      <vt:lpstr>Мнемотехника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 </vt:lpstr>
      <vt:lpstr>Презентация PowerPoint</vt:lpstr>
      <vt:lpstr>Кошка </vt:lpstr>
      <vt:lpstr>Весна </vt:lpstr>
      <vt:lpstr>Медведь </vt:lpstr>
      <vt:lpstr>Ландыш </vt:lpstr>
      <vt:lpstr>Бабочка </vt:lpstr>
      <vt:lpstr>Дети </vt:lpstr>
      <vt:lpstr>Синица </vt:lpstr>
      <vt:lpstr>Собака </vt:lpstr>
      <vt:lpstr>Дождь </vt:lpstr>
      <vt:lpstr>Хлеб </vt:lpstr>
      <vt:lpstr>Рука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техники по развитию речи дошкольников</dc:title>
  <dc:creator>00</dc:creator>
  <cp:lastModifiedBy>00</cp:lastModifiedBy>
  <cp:revision>22</cp:revision>
  <dcterms:created xsi:type="dcterms:W3CDTF">2016-10-26T13:48:11Z</dcterms:created>
  <dcterms:modified xsi:type="dcterms:W3CDTF">2016-10-26T17:44:22Z</dcterms:modified>
</cp:coreProperties>
</file>