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6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70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0416666666666656"/>
          <c:h val="0.74432961504811901"/>
        </c:manualLayout>
      </c:layout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25-447B-8CE3-31787985AF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25-447B-8CE3-31787985AF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25-447B-8CE3-31787985AF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Лист1!$F$3:$F$5</c:f>
              <c:strCache>
                <c:ptCount val="3"/>
                <c:pt idx="0">
                  <c:v>утренний суточный хронотип "Жаворонки"</c:v>
                </c:pt>
                <c:pt idx="1">
                  <c:v>вечерний суточный хронотип "Совы"</c:v>
                </c:pt>
                <c:pt idx="2">
                  <c:v>аритмики "Голуби"</c:v>
                </c:pt>
              </c:strCache>
            </c:strRef>
          </c:cat>
          <c:val>
            <c:numRef>
              <c:f>Лист1!$G$3:$G$5</c:f>
              <c:numCache>
                <c:formatCode>0%</c:formatCode>
                <c:ptCount val="3"/>
                <c:pt idx="0">
                  <c:v>0.32</c:v>
                </c:pt>
                <c:pt idx="1">
                  <c:v>0.21</c:v>
                </c:pt>
                <c:pt idx="2">
                  <c:v>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525-447B-8CE3-31787985A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9814368552768113"/>
          <c:w val="0.9985351911851762"/>
          <c:h val="0.26464701214673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442767570720325E-2"/>
          <c:w val="1"/>
          <c:h val="0.884953087120737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71-46E9-B522-7803917BD888}"/>
              </c:ext>
            </c:extLst>
          </c:dPt>
          <c:dPt>
            <c:idx val="1"/>
            <c:bubble3D val="0"/>
            <c:explosion val="2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71-46E9-B522-7803917BD888}"/>
              </c:ext>
            </c:extLst>
          </c:dPt>
          <c:dPt>
            <c:idx val="2"/>
            <c:bubble3D val="0"/>
            <c:explosion val="3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71-46E9-B522-7803917BD8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71-46E9-B522-7803917BD8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Лист1!$E$27:$E$30</c:f>
              <c:strCache>
                <c:ptCount val="4"/>
                <c:pt idx="0">
                  <c:v>совы</c:v>
                </c:pt>
                <c:pt idx="1">
                  <c:v>жаворонки</c:v>
                </c:pt>
                <c:pt idx="2">
                  <c:v>голуби</c:v>
                </c:pt>
                <c:pt idx="3">
                  <c:v>не знаю</c:v>
                </c:pt>
              </c:strCache>
            </c:strRef>
          </c:cat>
          <c:val>
            <c:numRef>
              <c:f>Лист1!$F$27:$F$30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71-46E9-B522-7803917BD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12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"Да", %</a:t>
            </a:r>
            <a:endPara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801339368610516"/>
          <c:y val="0.10723537043664996"/>
          <c:w val="0.57285092571720742"/>
          <c:h val="0.703937380696731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Лист1!$E$40</c:f>
              <c:strCache>
                <c:ptCount val="1"/>
                <c:pt idx="0">
                  <c:v>жаворонки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Лист1!$D$41:$D$45</c:f>
              <c:strCache>
                <c:ptCount val="5"/>
                <c:pt idx="0">
                  <c:v>Всегда ли вы сразу засыпаете?</c:v>
                </c:pt>
                <c:pt idx="1">
                  <c:v>Снятся ли вам сны?</c:v>
                </c:pt>
                <c:pt idx="2">
                  <c:v>Снятся ли вам кошмары?</c:v>
                </c:pt>
                <c:pt idx="3">
                  <c:v>Пробуждаетесь ли вы во время сна?</c:v>
                </c:pt>
                <c:pt idx="4">
                  <c:v>Чутко ли вы спите?</c:v>
                </c:pt>
              </c:strCache>
            </c:strRef>
          </c:cat>
          <c:val>
            <c:numRef>
              <c:f>Лист1!$E$41:$E$45</c:f>
              <c:numCache>
                <c:formatCode>General</c:formatCode>
                <c:ptCount val="5"/>
                <c:pt idx="0">
                  <c:v>43</c:v>
                </c:pt>
                <c:pt idx="1">
                  <c:v>100</c:v>
                </c:pt>
                <c:pt idx="2">
                  <c:v>87</c:v>
                </c:pt>
                <c:pt idx="3">
                  <c:v>24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17-4937-8F01-8D1AA2C4EFD5}"/>
            </c:ext>
          </c:extLst>
        </c:ser>
        <c:ser>
          <c:idx val="1"/>
          <c:order val="1"/>
          <c:tx>
            <c:strRef>
              <c:f>Лист1!$F$40</c:f>
              <c:strCache>
                <c:ptCount val="1"/>
                <c:pt idx="0">
                  <c:v>совы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Лист1!$D$41:$D$45</c:f>
              <c:strCache>
                <c:ptCount val="5"/>
                <c:pt idx="0">
                  <c:v>Всегда ли вы сразу засыпаете?</c:v>
                </c:pt>
                <c:pt idx="1">
                  <c:v>Снятся ли вам сны?</c:v>
                </c:pt>
                <c:pt idx="2">
                  <c:v>Снятся ли вам кошмары?</c:v>
                </c:pt>
                <c:pt idx="3">
                  <c:v>Пробуждаетесь ли вы во время сна?</c:v>
                </c:pt>
                <c:pt idx="4">
                  <c:v>Чутко ли вы спите?</c:v>
                </c:pt>
              </c:strCache>
            </c:strRef>
          </c:cat>
          <c:val>
            <c:numRef>
              <c:f>Лист1!$F$41:$F$45</c:f>
              <c:numCache>
                <c:formatCode>General</c:formatCode>
                <c:ptCount val="5"/>
                <c:pt idx="0">
                  <c:v>64</c:v>
                </c:pt>
                <c:pt idx="1">
                  <c:v>56</c:v>
                </c:pt>
                <c:pt idx="2">
                  <c:v>54</c:v>
                </c:pt>
                <c:pt idx="3">
                  <c:v>87</c:v>
                </c:pt>
                <c:pt idx="4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17-4937-8F01-8D1AA2C4EFD5}"/>
            </c:ext>
          </c:extLst>
        </c:ser>
        <c:ser>
          <c:idx val="2"/>
          <c:order val="2"/>
          <c:tx>
            <c:strRef>
              <c:f>Лист1!$G$40</c:f>
              <c:strCache>
                <c:ptCount val="1"/>
                <c:pt idx="0">
                  <c:v>голуби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Лист1!$D$41:$D$45</c:f>
              <c:strCache>
                <c:ptCount val="5"/>
                <c:pt idx="0">
                  <c:v>Всегда ли вы сразу засыпаете?</c:v>
                </c:pt>
                <c:pt idx="1">
                  <c:v>Снятся ли вам сны?</c:v>
                </c:pt>
                <c:pt idx="2">
                  <c:v>Снятся ли вам кошмары?</c:v>
                </c:pt>
                <c:pt idx="3">
                  <c:v>Пробуждаетесь ли вы во время сна?</c:v>
                </c:pt>
                <c:pt idx="4">
                  <c:v>Чутко ли вы спите?</c:v>
                </c:pt>
              </c:strCache>
            </c:strRef>
          </c:cat>
          <c:val>
            <c:numRef>
              <c:f>Лист1!$G$41:$G$45</c:f>
              <c:numCache>
                <c:formatCode>General</c:formatCode>
                <c:ptCount val="5"/>
                <c:pt idx="0">
                  <c:v>35</c:v>
                </c:pt>
                <c:pt idx="1">
                  <c:v>100</c:v>
                </c:pt>
                <c:pt idx="2">
                  <c:v>76</c:v>
                </c:pt>
                <c:pt idx="3">
                  <c:v>78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17-4937-8F01-8D1AA2C4E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9671552"/>
        <c:axId val="389667200"/>
        <c:axId val="0"/>
      </c:bar3DChart>
      <c:catAx>
        <c:axId val="38967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9667200"/>
        <c:crosses val="autoZero"/>
        <c:auto val="1"/>
        <c:lblAlgn val="ctr"/>
        <c:lblOffset val="100"/>
        <c:noMultiLvlLbl val="0"/>
      </c:catAx>
      <c:valAx>
        <c:axId val="38966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96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20500682725616"/>
          <c:y val="0.88478212240515386"/>
          <c:w val="0.39913944616745217"/>
          <c:h val="0.11209529908819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Влияние биоритмов на физическую работоспособность учащихся</a:t>
            </a:r>
            <a:br>
              <a:rPr lang="ru-RU" dirty="0"/>
            </a:b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18F2B10-0FBE-4112-903D-846BD7BB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22" b="52556" l="33889" r="83750">
                        <a14:foregroundMark x1="38125" y1="34222" x2="36597" y2="38444"/>
                        <a14:foregroundMark x1="36597" y1="38444" x2="35972" y2="42444"/>
                        <a14:foregroundMark x1="37639" y1="47778" x2="49583" y2="51556"/>
                        <a14:foregroundMark x1="49583" y1="51556" x2="65833" y2="52333"/>
                        <a14:foregroundMark x1="83819" y1="34222" x2="83542" y2="46556"/>
                        <a14:foregroundMark x1="59097" y1="24333" x2="60972" y2="25556"/>
                        <a14:foregroundMark x1="59861" y1="28111" x2="59861" y2="28111"/>
                        <a14:foregroundMark x1="64444" y1="27556" x2="64444" y2="27556"/>
                        <a14:foregroundMark x1="33889" y1="44222" x2="33889" y2="44222"/>
                      </a14:backgroundRemoval>
                    </a14:imgEffect>
                  </a14:imgLayer>
                </a14:imgProps>
              </a:ext>
            </a:extLst>
          </a:blip>
          <a:srcRect l="32756" t="22778" r="14582" b="44073"/>
          <a:stretch/>
        </p:blipFill>
        <p:spPr>
          <a:xfrm>
            <a:off x="5864704" y="4229100"/>
            <a:ext cx="6327296" cy="2489200"/>
          </a:xfrm>
          <a:prstGeom prst="rect">
            <a:avLst/>
          </a:prstGeom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01A8BA43-8E64-4BE2-8808-6FCC743B44B5}"/>
              </a:ext>
            </a:extLst>
          </p:cNvPr>
          <p:cNvSpPr txBox="1">
            <a:spLocks/>
          </p:cNvSpPr>
          <p:nvPr/>
        </p:nvSpPr>
        <p:spPr>
          <a:xfrm>
            <a:off x="6400800" y="4709891"/>
            <a:ext cx="5696287" cy="2080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l"/>
            <a:r>
              <a:rPr lang="ru-RU" sz="4000" smtClean="0"/>
              <a:t>Выполнила </a:t>
            </a:r>
          </a:p>
          <a:p>
            <a:pPr algn="l"/>
            <a:r>
              <a:rPr lang="ru-RU" sz="4000" smtClean="0"/>
              <a:t>Королева Александра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A0D698-FDA5-478D-9AA9-49BFB12A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512" y="445187"/>
            <a:ext cx="7065377" cy="8248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Заключение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45D4A4-7987-4100-BB99-1688637A7809}"/>
              </a:ext>
            </a:extLst>
          </p:cNvPr>
          <p:cNvSpPr/>
          <p:nvPr/>
        </p:nvSpPr>
        <p:spPr>
          <a:xfrm>
            <a:off x="146050" y="1111594"/>
            <a:ext cx="11899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1.Установлена взаимосвязь времени суток и биологическими ритмами учащихся. Это, в свою очередь, влияет на работоспособность учащихся не только в течение дня, но и на протяжении недели.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2.Благодаря школьному расписанию может быть изменен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хронотип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учащегося: режим дня сказывается на формирование биоритмов учеников.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3.Биоритмы оказывают влияние на работоспособность учащихся, соответственно, на их успеваемость, активность.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1.Учащиесмя должны планировать свои нагрузки, в том числе физические. Нужно придерживаться определенного режима дня, графика питания.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2.Важно также учитывать и тот факт, что дети с утренним биологическим типом активнее и более работоспособны в утренние часы, поэтому заниматься умственной и физической деятельностью им лучше в первой половине дня, а детям с вечерним биологическим типом – во второй.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DD0AE5D-7175-4ED1-BE11-D0F8BC11B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6712" y="108200"/>
            <a:ext cx="11368588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4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 </a:t>
            </a:r>
            <a:r>
              <a:rPr lang="ru-RU" sz="2500" dirty="0"/>
              <a:t>– изучить влияние биоритмов на физическую работоспособность учащихся.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</a:t>
            </a:r>
            <a:r>
              <a:rPr lang="ru-RU" sz="2500" dirty="0"/>
              <a:t>:</a:t>
            </a:r>
            <a:br>
              <a:rPr lang="ru-RU" sz="2500" dirty="0"/>
            </a:br>
            <a:r>
              <a:rPr lang="ru-RU" sz="2500" dirty="0"/>
              <a:t>- рассмотреть теоретический материал по теме исследования,</a:t>
            </a:r>
            <a:br>
              <a:rPr lang="ru-RU" sz="2500" dirty="0"/>
            </a:br>
            <a:r>
              <a:rPr lang="ru-RU" sz="2500" dirty="0"/>
              <a:t>- провести исследования роли биоритмов в жизни современного школьника,</a:t>
            </a:r>
            <a:br>
              <a:rPr lang="ru-RU" sz="2500" dirty="0"/>
            </a:br>
            <a:r>
              <a:rPr lang="ru-RU" sz="2500" dirty="0"/>
              <a:t>- проанализировать данные исследования, сформулировать выводы по полученным данным,</a:t>
            </a:r>
            <a:br>
              <a:rPr lang="ru-RU" sz="2500" dirty="0"/>
            </a:br>
            <a:r>
              <a:rPr lang="ru-RU" sz="2500" dirty="0"/>
              <a:t>- составить рекомендации для улучшения работоспособности учащихся.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</a:t>
            </a:r>
            <a:r>
              <a:rPr lang="ru-RU" sz="2500" dirty="0"/>
              <a:t>: тестирование учащихся, наблюдение за учащимися на уроках, опрос учащихся, учителей и родителей.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b="1" dirty="0"/>
              <a:t>Структура исследования </a:t>
            </a:r>
            <a:r>
              <a:rPr lang="ru-RU" sz="2500" dirty="0"/>
              <a:t>представлена введением, теоретической частью, практической частью, заключением, списком использованных информационных источников и литературы и приложениями.</a:t>
            </a:r>
            <a:br>
              <a:rPr lang="ru-RU" sz="2500" dirty="0"/>
            </a:br>
            <a:endParaRPr kumimoji="0" lang="ru-RU" altLang="ru-RU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86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BC38E8-4699-4A08-9D48-3551E8E7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41987"/>
            <a:ext cx="11823700" cy="143441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Биоритмы</a:t>
            </a:r>
            <a:r>
              <a:rPr lang="ru-RU" dirty="0"/>
              <a:t> – цикличность процессов в живом организме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663467-E51F-4978-8432-4D28EB942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9" t="30741" r="17477" b="23148"/>
          <a:stretch/>
        </p:blipFill>
        <p:spPr>
          <a:xfrm>
            <a:off x="1689100" y="1790699"/>
            <a:ext cx="9220200" cy="43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F16342-D99F-444A-9A74-1F0F3AC2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712" y="1"/>
            <a:ext cx="7065377" cy="584199"/>
          </a:xfrm>
        </p:spPr>
        <p:txBody>
          <a:bodyPr>
            <a:normAutofit/>
          </a:bodyPr>
          <a:lstStyle/>
          <a:p>
            <a:r>
              <a:rPr lang="ru-RU" sz="2400" dirty="0"/>
              <a:t>Характеристика хронотипов человека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F3DC31C-3929-4551-9607-1C70C25F2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06311"/>
              </p:ext>
            </p:extLst>
          </p:nvPr>
        </p:nvGraphicFramePr>
        <p:xfrm>
          <a:off x="88900" y="584200"/>
          <a:ext cx="12014199" cy="5854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877">
                  <a:extLst>
                    <a:ext uri="{9D8B030D-6E8A-4147-A177-3AD203B41FA5}">
                      <a16:colId xmlns:a16="http://schemas.microsoft.com/office/drawing/2014/main" xmlns="" val="2135491994"/>
                    </a:ext>
                  </a:extLst>
                </a:gridCol>
                <a:gridCol w="10228322">
                  <a:extLst>
                    <a:ext uri="{9D8B030D-6E8A-4147-A177-3AD203B41FA5}">
                      <a16:colId xmlns:a16="http://schemas.microsoft.com/office/drawing/2014/main" xmlns="" val="701057366"/>
                    </a:ext>
                  </a:extLst>
                </a:gridCol>
              </a:tblGrid>
              <a:tr h="1854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«Жаворонки»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Группы людей, имеющих сдвинутый вперед циркадный ритм. Они предпочитают ложиться с наступлением темноты, вставая при этом с первыми лучами солнца. «Жаворонки» лучше работают на «свежую» голову, испытывая пик физической активности. К вечеру требовать от них совершения ответственных поступков – нецелесообразное решение. Однако если «Жаворонкам» приходится ночью бодрствовать, то утро сопровождается состоянием анабиоза. 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1015766"/>
                  </a:ext>
                </a:extLst>
              </a:tr>
              <a:tr h="19854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</a:rPr>
                        <a:t>«Совы»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Категория людей, у которых наблюдается систематическое отставание фазы отдыха. В темное время суток подобные личности не могут заснуть, ведь у них отмечается состояние повышенной физической активности. Они систематически ложатся спать после 2–3 часов ночи, поэтому о раннем пробуждении говорить не приходится. В современном обществе «Совы» стараются выбирать профессии, предполагающие трудовую деятельность ночью. Если им довелось работать в традиционном биоритме, то подобный режим может привести к серьезным нарушениям – хронической бессоннице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7156889"/>
                  </a:ext>
                </a:extLst>
              </a:tr>
              <a:tr h="1699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>
                          <a:solidFill>
                            <a:schemeClr val="tx1"/>
                          </a:solidFill>
                          <a:effectLst/>
                        </a:rPr>
                        <a:t>«Голуби»</a:t>
                      </a:r>
                      <a:endParaRPr lang="ru-RU" sz="1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Промежуточный вариант </a:t>
                      </a:r>
                      <a:r>
                        <a:rPr lang="ru-RU" sz="1900" b="0" dirty="0" err="1">
                          <a:solidFill>
                            <a:schemeClr val="tx1"/>
                          </a:solidFill>
                          <a:effectLst/>
                        </a:rPr>
                        <a:t>хронотипа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, к которому относятся люди дневного склада. Они становятся обобщенным видом, предпочитающим вставать позже «Жаворонков», но ложиться раньше «Сов». «Голуби» без проблем адаптируются к смене света и темноты, сохраняя оптимальный уровень физической активности на протяжении всего периода бодрствования. Большинство людей ошибочно относят себя к категориям «Сов» или «Жаворонков», не подозревая, что их </a:t>
                      </a:r>
                      <a:r>
                        <a:rPr lang="ru-RU" sz="1900" b="0" dirty="0" err="1">
                          <a:solidFill>
                            <a:schemeClr val="tx1"/>
                          </a:solidFill>
                          <a:effectLst/>
                        </a:rPr>
                        <a:t>хронотип</a:t>
                      </a:r>
                      <a:r>
                        <a:rPr lang="ru-RU" sz="1900" b="0" dirty="0">
                          <a:solidFill>
                            <a:schemeClr val="tx1"/>
                          </a:solidFill>
                          <a:effectLst/>
                        </a:rPr>
                        <a:t> – «Голуби»</a:t>
                      </a:r>
                      <a:endParaRPr lang="ru-RU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512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E2B10-D20D-43DC-BAFB-46D0ADFF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9405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Работоспособность</a:t>
            </a:r>
            <a:r>
              <a:rPr lang="ru-RU" dirty="0"/>
              <a:t> - ряд предельных возможностей и функций человека в определенном виде деятельности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A08C280-8CAE-4C90-AB67-E27B7DCDB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0" t="32408" r="14744" b="26111"/>
          <a:stretch/>
        </p:blipFill>
        <p:spPr>
          <a:xfrm>
            <a:off x="774700" y="1841499"/>
            <a:ext cx="10642600" cy="46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1218F-F759-442D-BA37-D77F7620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" y="0"/>
            <a:ext cx="12026900" cy="1994055"/>
          </a:xfrm>
        </p:spPr>
        <p:txBody>
          <a:bodyPr>
            <a:normAutofit/>
          </a:bodyPr>
          <a:lstStyle/>
          <a:p>
            <a:pPr algn="l"/>
            <a:r>
              <a:rPr lang="ru-RU" sz="2500" dirty="0"/>
              <a:t>Наиболее заметными являются дни с критическим, нулевым значением. Иногда все биоритмы совпадают в нулевой точке. Это редкие дни, но в эти дни человеку нужно быть внимательным, сдерживаться напряжения. Однако, те дни, когда все биоритмы в самой верхней точке, также бывают редко</a:t>
            </a:r>
          </a:p>
        </p:txBody>
      </p:sp>
      <p:pic>
        <p:nvPicPr>
          <p:cNvPr id="3" name="Рисунок 2" descr="Картинки по запросу &quot;график биоритмов школьников&quot;">
            <a:extLst>
              <a:ext uri="{FF2B5EF4-FFF2-40B4-BE49-F238E27FC236}">
                <a16:creationId xmlns:a16="http://schemas.microsoft.com/office/drawing/2014/main" xmlns="" id="{86FC3D19-2841-4E29-A5FD-F25171C504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27" y="1937136"/>
            <a:ext cx="9851073" cy="4400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6AA1C-BF71-4173-A8EA-CF5A48DE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-100913"/>
            <a:ext cx="11785599" cy="1421714"/>
          </a:xfrm>
        </p:spPr>
        <p:txBody>
          <a:bodyPr/>
          <a:lstStyle/>
          <a:p>
            <a:r>
              <a:rPr lang="ru-RU" b="1" dirty="0"/>
              <a:t>Исследования роли биоритмов в жизни современного школьника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8F60481-6A0C-49D1-8FF0-AF8FD44DC748}"/>
              </a:ext>
            </a:extLst>
          </p:cNvPr>
          <p:cNvSpPr/>
          <p:nvPr/>
        </p:nvSpPr>
        <p:spPr>
          <a:xfrm>
            <a:off x="2717386" y="1447433"/>
            <a:ext cx="7163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тестирования по определению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хронотипа</a:t>
            </a:r>
            <a:endParaRPr lang="ru-RU" sz="24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283485F-A0B1-445E-B222-1A06361FF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913179"/>
              </p:ext>
            </p:extLst>
          </p:nvPr>
        </p:nvGraphicFramePr>
        <p:xfrm>
          <a:off x="3365501" y="2035730"/>
          <a:ext cx="6984999" cy="468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51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56FF3F-E555-4538-B2D2-BC5B90BCD1CC}"/>
              </a:ext>
            </a:extLst>
          </p:cNvPr>
          <p:cNvSpPr/>
          <p:nvPr/>
        </p:nvSpPr>
        <p:spPr>
          <a:xfrm>
            <a:off x="546100" y="285234"/>
            <a:ext cx="993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опроса по определению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хронотипа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самими учащимися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41E327AC-4365-4F7C-9F4E-27EFF2459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108741"/>
              </p:ext>
            </p:extLst>
          </p:nvPr>
        </p:nvGraphicFramePr>
        <p:xfrm>
          <a:off x="2590800" y="897196"/>
          <a:ext cx="7264400" cy="461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66615DE-CF0A-4421-89AB-FA1697D5C8A1}"/>
              </a:ext>
            </a:extLst>
          </p:cNvPr>
          <p:cNvSpPr/>
          <p:nvPr/>
        </p:nvSpPr>
        <p:spPr>
          <a:xfrm>
            <a:off x="199032" y="6060431"/>
            <a:ext cx="11840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348234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теста и собственное мнение учащихся расходятся. Это значит, что учащиеся не всегда верно относят себя к определенному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хронотипу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4C085CA-7EE8-41BC-A936-04D677845AB1}"/>
              </a:ext>
            </a:extLst>
          </p:cNvPr>
          <p:cNvSpPr/>
          <p:nvPr/>
        </p:nvSpPr>
        <p:spPr>
          <a:xfrm>
            <a:off x="2419614" y="206801"/>
            <a:ext cx="758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анкетирования по определению качества сна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ECBD9F2-F618-4D3A-BB8F-3019CB8F3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048182"/>
              </p:ext>
            </p:extLst>
          </p:nvPr>
        </p:nvGraphicFramePr>
        <p:xfrm>
          <a:off x="2133600" y="901700"/>
          <a:ext cx="81534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75B20EE-942B-42FC-923B-21B0683B68F7}"/>
              </a:ext>
            </a:extLst>
          </p:cNvPr>
          <p:cNvSpPr/>
          <p:nvPr/>
        </p:nvSpPr>
        <p:spPr>
          <a:xfrm>
            <a:off x="2565400" y="5774035"/>
            <a:ext cx="802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Лучше засыпают «Совы». А вот «голуби» чаще всех видят сны. Сон «Жаворонков» наиболее чуткий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25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31DFE-ADDA-40FD-A6A5-EFD850C1BD29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2547570a-e5f4-4946-a4c3-82580e42479e"/>
    <ds:schemaRef ds:uri="http://www.w3.org/XML/1998/namespace"/>
    <ds:schemaRef ds:uri="6ee78bd2-4339-4042-adc0-bcc646419980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0</TotalTime>
  <Words>531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Влияние биоритмов на физическую работоспособность учащихся </vt:lpstr>
      <vt:lpstr>Цель исследования – изучить влияние биоритмов на физическую работоспособность учащихся.  Задачи исследования: - рассмотреть теоретический материал по теме исследования, - провести исследования роли биоритмов в жизни современного школьника, - проанализировать данные исследования, сформулировать выводы по полученным данным, - составить рекомендации для улучшения работоспособности учащихся.  Методы исследования: тестирование учащихся, наблюдение за учащимися на уроках, опрос учащихся, учителей и родителей.  Структура исследования представлена введением, теоретической частью, практической частью, заключением, списком использованных информационных источников и литературы и приложениями. </vt:lpstr>
      <vt:lpstr>Биоритмы – цикличность процессов в живом организме</vt:lpstr>
      <vt:lpstr>Характеристика хронотипов человека</vt:lpstr>
      <vt:lpstr>Работоспособность - ряд предельных возможностей и функций человека в определенном виде деятельности</vt:lpstr>
      <vt:lpstr>Наиболее заметными являются дни с критическим, нулевым значением. Иногда все биоритмы совпадают в нулевой точке. Это редкие дни, но в эти дни человеку нужно быть внимательным, сдерживаться напряжения. Однако, те дни, когда все биоритмы в самой верхней точке, также бывают редко</vt:lpstr>
      <vt:lpstr>Исследования роли биоритмов в жизни современного школьника</vt:lpstr>
      <vt:lpstr>Презентация PowerPoint</vt:lpstr>
      <vt:lpstr>Презентация PowerPoint</vt:lpstr>
      <vt:lpstr>Заключение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2020-02-06T10:58:50Z</dcterms:created>
  <dcterms:modified xsi:type="dcterms:W3CDTF">2020-08-27T09:26:36Z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