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6" r:id="rId3"/>
    <p:sldId id="258" r:id="rId4"/>
    <p:sldId id="259" r:id="rId5"/>
    <p:sldId id="260" r:id="rId6"/>
    <p:sldId id="261" r:id="rId7"/>
    <p:sldId id="297" r:id="rId8"/>
    <p:sldId id="265" r:id="rId9"/>
    <p:sldId id="299" r:id="rId10"/>
    <p:sldId id="301" r:id="rId11"/>
    <p:sldId id="300" r:id="rId12"/>
    <p:sldId id="302" r:id="rId13"/>
    <p:sldId id="305" r:id="rId14"/>
    <p:sldId id="303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7" r:id="rId24"/>
    <p:sldId id="338" r:id="rId25"/>
    <p:sldId id="337" r:id="rId26"/>
    <p:sldId id="316" r:id="rId27"/>
    <p:sldId id="318" r:id="rId28"/>
    <p:sldId id="319" r:id="rId29"/>
    <p:sldId id="320" r:id="rId30"/>
    <p:sldId id="321" r:id="rId31"/>
    <p:sldId id="322" r:id="rId32"/>
    <p:sldId id="336" r:id="rId33"/>
    <p:sldId id="325" r:id="rId34"/>
    <p:sldId id="326" r:id="rId35"/>
    <p:sldId id="327" r:id="rId36"/>
    <p:sldId id="329" r:id="rId37"/>
    <p:sldId id="330" r:id="rId38"/>
    <p:sldId id="331" r:id="rId39"/>
    <p:sldId id="332" r:id="rId40"/>
    <p:sldId id="334" r:id="rId41"/>
    <p:sldId id="33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BC92552-2B4F-40B5-9A2F-5E48C5F91810}">
          <p14:sldIdLst>
            <p14:sldId id="256"/>
            <p14:sldId id="257"/>
          </p14:sldIdLst>
        </p14:section>
        <p14:section name="Раздел без заголовка" id="{E2DA2876-7953-4152-83AD-7E387FF4D7F6}">
          <p14:sldIdLst>
            <p14:sldId id="258"/>
            <p14:sldId id="259"/>
            <p14:sldId id="260"/>
            <p14:sldId id="261"/>
            <p14:sldId id="265"/>
            <p14:sldId id="266"/>
            <p14:sldId id="277"/>
            <p14:sldId id="267"/>
            <p14:sldId id="268"/>
            <p14:sldId id="271"/>
            <p14:sldId id="272"/>
            <p14:sldId id="280"/>
            <p14:sldId id="279"/>
            <p14:sldId id="278"/>
            <p14:sldId id="285"/>
            <p14:sldId id="283"/>
            <p14:sldId id="274"/>
            <p14:sldId id="284"/>
            <p14:sldId id="286"/>
            <p14:sldId id="287"/>
            <p14:sldId id="288"/>
            <p14:sldId id="289"/>
            <p14:sldId id="290"/>
            <p14:sldId id="291"/>
            <p14:sldId id="293"/>
            <p14:sldId id="292"/>
            <p14:sldId id="294"/>
            <p14:sldId id="295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E7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86323" autoAdjust="0"/>
  </p:normalViewPr>
  <p:slideViewPr>
    <p:cSldViewPr>
      <p:cViewPr varScale="1">
        <p:scale>
          <a:sx n="56" d="100"/>
          <a:sy n="56" d="100"/>
        </p:scale>
        <p:origin x="-138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21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4;&#1083;&#1077;&#1075;\AppData\Local\Temp\&#1044;&#1080;&#1072;&#1075;&#1088;&#1072;&#1084;&#1084;&#1099;%20&#1082;%20&#1087;&#1088;&#1086;&#1077;&#1082;&#1090;&#1091;%20&#1087;&#1088;&#1086;%20&#1082;&#1091;&#1088;&#1077;&#1085;&#1080;&#1077;.xlsx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75;\AppData\Local\Temp\&#1044;&#1080;&#1072;&#1075;&#1088;&#1072;&#1084;&#1084;&#1099;%20&#1082;%20&#1087;&#1088;&#1086;&#1077;&#1082;&#1090;&#1091;%20&#1087;&#1088;&#1086;%20&#1082;&#1091;&#1088;&#1077;&#1085;&#1080;&#1077;.xlsx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--\AppData\Local\Temp\&#1044;&#1080;&#1072;&#1075;&#1088;&#1072;&#1084;&#1084;&#1099;%20&#1082;%20&#1087;&#1088;&#1086;&#1077;&#1082;&#1090;&#1091;%20&#1087;&#1088;&#1086;%20&#1082;&#1091;&#1088;&#1077;&#1085;&#1080;&#1077;.xlsx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--\AppData\Local\Temp\&#1044;&#1080;&#1072;&#1075;&#1088;&#1072;&#1084;&#1084;&#1099;%20&#1082;%20&#1087;&#1088;&#1086;&#1077;&#1082;&#1090;&#1091;%20&#1087;&#1088;&#1086;%20&#1082;&#1091;&#1088;&#1077;&#1085;&#1080;&#1077;.xlsx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Хорошо воспринимают и запоминают новый материал</c:v>
                </c:pt>
                <c:pt idx="1">
                  <c:v>Нужно время, чтобу усвоить</c:v>
                </c:pt>
                <c:pt idx="2">
                  <c:v>Плохо воспринимают нов.материал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35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Лист1!$A$19:$A$22</c:f>
              <c:strCache>
                <c:ptCount val="4"/>
                <c:pt idx="0">
                  <c:v>Головные боли</c:v>
                </c:pt>
                <c:pt idx="1">
                  <c:v>Боли в сердце</c:v>
                </c:pt>
                <c:pt idx="2">
                  <c:v>Боли в печени и почках</c:v>
                </c:pt>
                <c:pt idx="3">
                  <c:v>Другие</c:v>
                </c:pt>
              </c:strCache>
            </c:strRef>
          </c:cat>
          <c:val>
            <c:numRef>
              <c:f>Лист1!$B$19:$B$22</c:f>
              <c:numCache>
                <c:formatCode>General</c:formatCode>
                <c:ptCount val="4"/>
                <c:pt idx="0">
                  <c:v>31</c:v>
                </c:pt>
                <c:pt idx="1">
                  <c:v>7</c:v>
                </c:pt>
                <c:pt idx="2">
                  <c:v>4</c:v>
                </c:pt>
                <c:pt idx="3">
                  <c:v>37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Куришь ли ты?</a:t>
            </a:r>
          </a:p>
        </c:rich>
      </c:tx>
      <c:layout>
        <c:manualLayout>
          <c:xMode val="edge"/>
          <c:yMode val="edge"/>
          <c:x val="0.32465543734577312"/>
          <c:y val="0"/>
        </c:manualLayout>
      </c:layout>
    </c:title>
    <c:plotArea>
      <c:layout>
        <c:manualLayout>
          <c:layoutTarget val="inner"/>
          <c:xMode val="edge"/>
          <c:yMode val="edge"/>
          <c:x val="0.23971162828543321"/>
          <c:y val="2.333204519681741E-3"/>
          <c:w val="0.42111694162307556"/>
          <c:h val="0.68141124058940361"/>
        </c:manualLayout>
      </c:layout>
      <c:pieChart>
        <c:varyColors val="1"/>
        <c:ser>
          <c:idx val="0"/>
          <c:order val="0"/>
          <c:explosion val="8"/>
          <c:dLbls>
            <c:showPercent val="1"/>
          </c:dLbls>
          <c:cat>
            <c:strRef>
              <c:f>Лист1!$E$34:$E$35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Лист1!$F$34:$F$35</c:f>
              <c:numCache>
                <c:formatCode>General</c:formatCode>
                <c:ptCount val="2"/>
                <c:pt idx="0">
                  <c:v>9</c:v>
                </c:pt>
                <c:pt idx="1">
                  <c:v>63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5275604934408948"/>
          <c:y val="0.25434788135135838"/>
          <c:w val="9.0421271860038829E-2"/>
          <c:h val="0.15473899130475971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Причина курения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</c:dLbls>
          <c:cat>
            <c:strRef>
              <c:f>Лист1!$A$41:$A$47</c:f>
              <c:strCache>
                <c:ptCount val="7"/>
                <c:pt idx="0">
                  <c:v>Друзья курят</c:v>
                </c:pt>
                <c:pt idx="1">
                  <c:v>Не хочу быть "белой вороной"</c:v>
                </c:pt>
                <c:pt idx="2">
                  <c:v>Просто так</c:v>
                </c:pt>
                <c:pt idx="3">
                  <c:v>Любопытство</c:v>
                </c:pt>
                <c:pt idx="4">
                  <c:v>Реклама</c:v>
                </c:pt>
                <c:pt idx="5">
                  <c:v>Хочу казаться взрослым</c:v>
                </c:pt>
                <c:pt idx="6">
                  <c:v>Пример взрослых</c:v>
                </c:pt>
              </c:strCache>
            </c:strRef>
          </c:cat>
          <c:val>
            <c:numRef>
              <c:f>Лист1!$B$41:$B$47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0.25769</cdr:x>
      <cdr:y>0</cdr:y>
    </cdr:from>
    <cdr:to>
      <cdr:x>0.99858</cdr:x>
      <cdr:y>0.14221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168" y="-72008"/>
          <a:ext cx="4347665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Хорошо ли ты учишься?</a:t>
          </a:r>
          <a:endParaRPr lang="ru-RU" sz="2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F6F8-E011-4805-9A3D-15352F00C833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4C263-33F3-452F-B5A3-F7069C3B0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81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B857F-AA8E-445A-B3CC-D27BCDC638F5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3FA1-60C5-42B6-96E3-AAA21B86A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96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3FA1-60C5-42B6-96E3-AAA21B86AB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4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3FA1-60C5-42B6-96E3-AAA21B86AB6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11996C-53B3-4D42-B33B-7D32C6C98AE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2D42DE-7C47-4E95-9336-24BF770B7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ru.dreamstime.com/&#1089;&#1090;&#1086;&#1082;&#1086;&#1074;&#1086;&#1077;-&#1092;&#1086;&#1090;&#1086;-&#1094;&#1080;&#1094;&#1077;&#1088;&#1086;&#1085;-&#1089;&#1090;&#1072;&#1088;&#1099;&#1081;-&#1088;&#1080;&#1084;&#1089;&#1082;&#1080;&#1081;-&#1089;&#1077;&#1085;&#1072;&#1090;&#1086;&#1088;-image59818666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55632" cy="30750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effectLst/>
              </a:rPr>
              <a:t>Государственное </a:t>
            </a:r>
            <a:r>
              <a:rPr lang="ru-RU" sz="2000" i="1" dirty="0" err="1" smtClean="0">
                <a:effectLst/>
              </a:rPr>
              <a:t>БЮДЖетное</a:t>
            </a:r>
            <a:r>
              <a:rPr lang="ru-RU" sz="2000" i="1" dirty="0" smtClean="0">
                <a:effectLst/>
              </a:rPr>
              <a:t> образовательное учреждение</a:t>
            </a:r>
            <a:br>
              <a:rPr lang="ru-RU" sz="2000" i="1" dirty="0" smtClean="0">
                <a:effectLst/>
              </a:rPr>
            </a:br>
            <a:r>
              <a:rPr lang="ru-RU" sz="2000" i="1" dirty="0" smtClean="0">
                <a:effectLst/>
              </a:rPr>
              <a:t> « Школа №53» г. Рязани.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619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Курение  глазами математики.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5558" y="3029878"/>
            <a:ext cx="56436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Работу выполнила ученица 5 класса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Фирсова Варвара</a:t>
            </a:r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>
              <a:buNone/>
            </a:pP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r">
              <a:buNone/>
            </a:pP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>
              <a:buNone/>
            </a:pP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Руководитель проекта учитель математики :  </a:t>
            </a:r>
          </a:p>
          <a:p>
            <a:pPr algn="r">
              <a:buNone/>
            </a:pP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Герасина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Л. И.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97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1492 г.: матросы Колумба впервые завезли табак в Европу.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1556 – 59 г.г.: табак завезен во Францию, Испанию, Португалию</a:t>
            </a:r>
          </a:p>
        </p:txBody>
      </p:sp>
      <p:pic>
        <p:nvPicPr>
          <p:cNvPr id="9" name="Picture 5" descr="C:\Users\User\Desktop\Новая папка (3)\3eccd2ff7ca074c8d9555fa6729d65e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787" y="1844824"/>
            <a:ext cx="419510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1560г.:Жан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Нико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сумел вырастить его на европейской почве и провел первые анализы табака, обнаружив в нем сильнодействующее вещество, которое и было названо по имени открывателя никотином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французская королева Екатерина Медичи, пробовала при помощи табака укреплять здоровье по совету своего посла в Португалии Жана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Нико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11" name="Picture 11" descr="nic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092" y="1268760"/>
            <a:ext cx="412649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В России долгое время употребление табака не поощрялось.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 Впервые табак появляется в России при Иване Грозном. Его завозят английские купцы. Курение на короткое время приобретает временную популярность в среде знати. 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При царе Михаиле Федоровиче Романове отношение к табаку резко меняется. Табак подвергается официальному запрету.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 Еще жестче стали относиться к табаку после Московского пожара 1634 году, причиной которого посчитали курение. 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В 1646 году правительство Алексея Михайловича пыталось изменить прежний порядок и взяло продажу табака в монополию. Однако под влиянием могущественного патриарха Никона, вскоре восстанавливаются жестокие меры против "богомерзкого зелья".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 В феврале-апреле 1697 г серией указов царь Петр Алексеевич (Петр I), государь-реформатор, для которого нарушение веками устоявшегося образа жизни было непременным условием правления, легализовал продажу табака и установил правила его распространения. </a:t>
            </a:r>
          </a:p>
          <a:p>
            <a:pPr>
              <a:defRPr/>
            </a:pP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8" name="Содержимое 7" descr="https://avatars.mds.yandex.net/get-zen_doc/167204/pub_5d4b0ee0f8ea6700ae454f90_5d4bc0d31d656a00ae7625e8/scale_1200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566" y="1600200"/>
            <a:ext cx="36446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Проблема.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00808"/>
            <a:ext cx="8155632" cy="44644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200" dirty="0" smtClean="0">
                <a:solidFill>
                  <a:schemeClr val="tx1"/>
                </a:solidFill>
              </a:rPr>
              <a:t>Курение и подросток – очень серьезная проблема, и проблема не только медицинская, но и социальная. В то время как в Европе всё больше и больше распространяется приверженность здоровому образу жизни, у нас заметна совершенно противоположная тенденция. «Молодеет» возраст курящего. Начиная  курить со  школьного возраста, мы подвергаем свое здоровье серьезной опасности. </a:t>
            </a:r>
          </a:p>
          <a:p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11-011-Sigarety-prichinjajut-vred-detj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933056"/>
            <a:ext cx="2627784" cy="233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764704"/>
          </a:xfrm>
        </p:spPr>
        <p:txBody>
          <a:bodyPr/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800" i="1" dirty="0" smtClean="0">
                <a:effectLst/>
              </a:rPr>
              <a:t>Математическая статистика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340768"/>
            <a:ext cx="6336828" cy="453650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данным ВОЗ Россия занимает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мире по количеству курящих молодых людей (средний возраст начинающего курильщика составляет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12-13 лет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 в России от курения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умирает до 500 тыс. человек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(общая численность населения России на 1 января 2017 года составляет 146 804 372 человек).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продолжительность жизни курильщика в России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19 лет меньше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чем в других странах (средняя продолжительность жизни мужчины –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лет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женщины –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года);</a:t>
            </a:r>
          </a:p>
          <a:p>
            <a:pPr marL="228600" indent="-182563">
              <a:spcAft>
                <a:spcPts val="300"/>
              </a:spcAft>
              <a:buClr>
                <a:srgbClr val="C3260C"/>
              </a:buClr>
              <a:buSzPct val="130000"/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подростков от 14 до 18 лет курящими являются больше 40% мальчиков, процент курящих девочек составляет 7%.</a:t>
            </a:r>
          </a:p>
          <a:p>
            <a:pPr marL="228600" indent="-182563">
              <a:spcAft>
                <a:spcPts val="300"/>
              </a:spcAft>
              <a:buClr>
                <a:srgbClr val="C3260C"/>
              </a:buClr>
              <a:buSzPct val="130000"/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Курение табака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каждые 6 секунд убивает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одного жителя планеты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800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400300" y="4724400"/>
            <a:ext cx="67437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itchFamily="2" charset="2"/>
              <a:buChar char="Ø"/>
              <a:defRPr/>
            </a:pP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i="1" dirty="0" smtClean="0">
                <a:effectLst/>
              </a:rPr>
              <a:t>Слишком  высокая цена за сомнительное удовольствие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684213" y="1700213"/>
          <a:ext cx="7848872" cy="45371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924436"/>
                <a:gridCol w="3924436"/>
              </a:tblGrid>
              <a:tr h="11342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зависимости от количества выкуренных сигарет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Он (Она) сокращает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жизнь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сравнению с некурящими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42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 1 до 9 сигарет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(в среднем) на 4,6 года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42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 10 до 19 сигарет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 5,5 года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42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 20 до 39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 6,2 года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79878790_x_a0daf7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98250"/>
            <a:ext cx="3528392" cy="3011070"/>
          </a:xfrm>
          <a:prstGeom prst="roundRect">
            <a:avLst>
              <a:gd name="adj" fmla="val 1762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fef/0001e4ae-d58d8e43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http://prezentazia.ucoz.ru/zifri/x_d86a0f4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2636912"/>
            <a:ext cx="20875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Grp="1"/>
          </p:cNvSpPr>
          <p:nvPr>
            <p:ph type="ctrTitle"/>
          </p:nvPr>
        </p:nvSpPr>
        <p:spPr bwMode="auto">
          <a:xfrm>
            <a:off x="1258888" y="620713"/>
            <a:ext cx="7345362" cy="240347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Задача  1:</a:t>
            </a:r>
            <a:b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altLang="ja-JP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Дым от одной сигареты содержит 5 мг яда никотина. Сколько яда примет человек за один день, выкурив 15 сигарет, если от каждой из них в его организм попадает 20% никотина? </a:t>
            </a:r>
            <a:endParaRPr lang="ru-RU" sz="16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Rectangle 5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6912768" cy="1584176"/>
          </a:xfrm>
        </p:spPr>
        <p:txBody>
          <a:bodyPr>
            <a:normAutofit fontScale="92500" lnSpcReduction="20000"/>
          </a:bodyPr>
          <a:lstStyle/>
          <a:p>
            <a:pPr marL="82550" algn="l" eaLnBrk="1" hangingPunct="1"/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663300"/>
                </a:solidFill>
              </a:rPr>
              <a:t>Решение: </a:t>
            </a:r>
          </a:p>
          <a:p>
            <a:pPr marL="82550" algn="l" eaLnBrk="1" hangingPunct="1"/>
            <a:r>
              <a:rPr lang="ru-RU" sz="2400" b="1" i="1" dirty="0" smtClean="0">
                <a:solidFill>
                  <a:srgbClr val="663300"/>
                </a:solidFill>
              </a:rPr>
              <a:t>1) 5 ∙ 15 = 75 мг ─ содержится никотина в 20 сигаретах.</a:t>
            </a:r>
          </a:p>
          <a:p>
            <a:pPr marL="82550" algn="l" eaLnBrk="1" hangingPunct="1"/>
            <a:r>
              <a:rPr lang="ru-RU" sz="2400" b="1" i="1" dirty="0" smtClean="0">
                <a:solidFill>
                  <a:srgbClr val="663300"/>
                </a:solidFill>
              </a:rPr>
              <a:t>2) 20% = 0,2;    75 ∙ 0,2 = </a:t>
            </a:r>
            <a:r>
              <a:rPr lang="ru-RU" sz="2400" b="1" i="1" u="sng" dirty="0" smtClean="0">
                <a:solidFill>
                  <a:srgbClr val="663300"/>
                </a:solidFill>
              </a:rPr>
              <a:t>15 мг</a:t>
            </a:r>
            <a:r>
              <a:rPr lang="ru-RU" sz="2400" b="1" i="1" dirty="0" smtClean="0">
                <a:solidFill>
                  <a:srgbClr val="663300"/>
                </a:solidFill>
              </a:rPr>
              <a:t>  примет человек  за один день.</a:t>
            </a:r>
            <a:r>
              <a:rPr lang="ru-RU" b="1" i="1" dirty="0" smtClean="0">
                <a:solidFill>
                  <a:srgbClr val="663300"/>
                </a:solidFill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Цицерон говорил: «Человек часто сам себе злейший враг». Это действительно так. Люди доверчиво и беспечно выкуривают сигареты,  не задумываясь над тем, что они вдыхают полной грудью.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 Ведь в  составе табачного дыма выделено </a:t>
            </a:r>
            <a:r>
              <a:rPr lang="ru-RU" sz="2200" b="1" dirty="0" smtClean="0">
                <a:solidFill>
                  <a:schemeClr val="tx1"/>
                </a:solidFill>
              </a:rPr>
              <a:t> 4720 вредных веществ. 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bigthumb59818666-0" descr=" Цицерон старый римский сенатор стоковое изображение rf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3843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https://pptcloud3.ams3.digitaloceanspaces.com/slides/pics/001/957/909/original/Slide6.jpg?14838978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/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современном этапе развития общества существует проблема подросткового курения. Почти каждый третий школьник в России пробовал курить. Многие подростки, стараясь казаться взрослыми, начинают курить, и постепенно это «баловство» становится привычкой. Им кажется, что они  очень «крутые» без комплексов. Но так ли это на самом деле?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Врачи считают, что если человечеству не удастся остановить  распространение табака среди молодёжи, то курение юных приведёт к </a:t>
            </a:r>
            <a:r>
              <a:rPr lang="ru-RU" sz="2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«санитарной катастрофе третьего тысячелетия».</a:t>
            </a:r>
          </a:p>
          <a:p>
            <a:pPr>
              <a:buNone/>
            </a:pPr>
            <a:r>
              <a:rPr lang="ru-RU" sz="2600" dirty="0" smtClean="0"/>
              <a:t>  </a:t>
            </a:r>
            <a:endParaRPr lang="ru-RU" sz="2600" dirty="0"/>
          </a:p>
        </p:txBody>
      </p:sp>
      <p:pic>
        <p:nvPicPr>
          <p:cNvPr id="4" name="Picture 2" descr="http://smtp.zabor.zp.ua/www/sites/default/files/images/ku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013176"/>
            <a:ext cx="233324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1371600"/>
            <a:ext cx="6146800" cy="1487488"/>
          </a:xfrm>
        </p:spPr>
        <p:txBody>
          <a:bodyPr lIns="90000" tIns="46800" rIns="90000" bIns="46800"/>
          <a:lstStyle/>
          <a:p>
            <a:pPr marL="0" indent="0" algn="r" eaLnBrk="1" hangingPunct="1"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 против курения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188" y="-142875"/>
            <a:ext cx="9786938" cy="730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285750"/>
            <a:ext cx="73580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Сердце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При выкуривании одной сигареты, на протяжении 30 минут, на 15% повышается давление  и на 20 ударов в минуту учащается пульс. Иногда, при курении, у некоторых людей, количество  сокращений сердца может резко дойти до 200  в минуту, и эта нагрузка не проходит бесследно.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Человек, выкуривающий пачку сигарет в день, повышает нагрузку на сердце в 2 раза, что ведет к  изнашиванию сердца прежде времени — по статистике, средний возраст людей, внезапно умерших от сердечных приступов у некурящих равен 67 годам,  у курящих — 48 годам. Почти на 20 лет сокращает свою жизнь, человек из-за сигарет. </a:t>
            </a:r>
          </a:p>
          <a:p>
            <a:endParaRPr lang="ru-RU" dirty="0"/>
          </a:p>
        </p:txBody>
      </p:sp>
      <p:pic>
        <p:nvPicPr>
          <p:cNvPr id="7" name="Picture 33" descr="1233061664_no-smok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1743" y="1700808"/>
            <a:ext cx="3808116" cy="39604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3/26/s_5ab8959132044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Задачи о вреде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263" algn="just">
              <a:buNone/>
            </a:pPr>
            <a:r>
              <a:rPr lang="ru-RU" sz="20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Задача 2. Многие курильщики начали курить в школьном возрасте, десятая часть – после школы до достижения совершеннолетия(18),2% - 18 лет. Сколько  процентов начинают курить в школьном возраст?</a:t>
            </a:r>
          </a:p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Решение:</a:t>
            </a:r>
            <a:r>
              <a:rPr lang="ru-RU" sz="19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   1)0,1 = 10% - начинают курить после школы до 18 лет 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                     2) 2+10 = 12 % - начинают курить после школы</a:t>
            </a:r>
          </a:p>
          <a:p>
            <a:pPr marL="514350" indent="-514350">
              <a:buNone/>
            </a:pPr>
            <a:r>
              <a:rPr lang="ru-RU" sz="19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                     3) 100% -12% = 88% - начинают курить в школьном возрасте.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Ответ: 88%</a:t>
            </a:r>
            <a:endParaRPr lang="ru-RU" sz="19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Дети, рождённые в семьях курильщиков, в 4-5 раз чаще болеют простудными заболеваниями, хроническими воспалениями. Ежегодно фиксируется до 1 млн. случаев бронхиальной  астмы у детей, родители которых курят.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 детей, в семьях которых есть активные курильщики, почти втрое выше уровень тяжелых аллергических реакций.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Такие дети более раздражительны.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Давайте посчитаем средний вес новорожденного ребёнка, если родители курят.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6" descr="1241012852_s6666666mo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108" y="1484784"/>
            <a:ext cx="4338943" cy="3384376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Дети, рождённые в семьях курильщиков, в 4-5 раз чаще болеют простудными заболеваниями, хроническими воспалениями. Ежегодно фиксируется до 1 млн. случаев бронхиальной  астмы у детей, родители которых курят.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 детей, в семьях которых есть активные курильщики, почти втрое выше уровень тяжелых аллергических реакций.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Такие дети более раздражительны.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Давайте посчитаем средний вес новорожденного ребёнка, если родители курят.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АТТЕСТАЦИЯ\мат о вреде курения\demotivotor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995" y="3356992"/>
            <a:ext cx="507100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i="1" dirty="0" smtClean="0">
                <a:effectLst/>
              </a:rPr>
              <a:t>Жить или курить с точки зрения математики ?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39750" y="1412875"/>
            <a:ext cx="6400800" cy="3887788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3.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вес новорожденного ребенка 3 , 4кг. Если у ребенка курит отец, то вес ребенка меньше среднего на 119 г, если курит мать - меньше на 250 г.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теряет в весе новорожденный, если: 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курит папа?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курит мама? 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курят оба?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5589588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Ответ: 119 г.; 250 г.; 269 г.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Ð°ÑÐµÐ¼Ð°ÑÐ¸ÐºÐ° Ð¸ ÐºÑÑ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Пассивное курение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Нахождение в течение 8 часов в накуренном помещение равносильно пяти выкуренным сигаретам. Табачный дым «эффективен» в радиусе 10м от дымящей сигареты.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В литературе описан случай, когда в комнату, где лежал табак в связках в порошке, положили спать девочку, и она через несколько часов умерла.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комнате площадью 50 кв.м., где выкуривают 6 сигарет за 1 час, некурящий человек получает такую же дозу никотина и других табачных ядов, как будто он сам выкурил 1 сигарету.</a:t>
            </a:r>
          </a:p>
          <a:p>
            <a:endParaRPr lang="ru-RU" dirty="0"/>
          </a:p>
        </p:txBody>
      </p:sp>
      <p:pic>
        <p:nvPicPr>
          <p:cNvPr id="5" name="Picture 3" descr="F:\АТТЕСТАЦИЯ\мат о вреде курения\pochemu-nachinayut-kur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7795" b="17795"/>
          <a:stretch>
            <a:fillRect/>
          </a:stretch>
        </p:blipFill>
        <p:spPr bwMode="auto">
          <a:xfrm>
            <a:off x="5148064" y="1317706"/>
            <a:ext cx="3914790" cy="297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94324/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8686800" cy="139479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effectLst/>
              </a:rPr>
              <a:t>Гипотеза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Курение вредит нашему здоровью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4" descr="img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3275856" cy="29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746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k.opredelim.com/pars_docs/refs/38/37913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227/00088a1e-acebaac2/img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2087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Антитабачный закон.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12.02. 13 г.  Президент России В. В. Путин подписал закон «Об охране здоровья граждан от воздействия окружающего дыма и последствий потребления табака», который вступил в силу 01.06.2013 г.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https://s-poster.ru/img/cash_foto/138106/55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554960" cy="4800600"/>
          </a:xfrm>
        </p:spPr>
        <p:txBody>
          <a:bodyPr/>
          <a:lstStyle/>
          <a:p>
            <a:r>
              <a:rPr lang="ru-RU" sz="4000" dirty="0" smtClean="0"/>
              <a:t>Обработанные ответы на основании анкетирования в нашей школе</a:t>
            </a:r>
          </a:p>
          <a:p>
            <a:endParaRPr lang="ru-RU" dirty="0"/>
          </a:p>
        </p:txBody>
      </p:sp>
      <p:pic>
        <p:nvPicPr>
          <p:cNvPr id="5" name="Picture 2" descr="❶ &amp;Kcy;&amp;Acy;&amp;Kcy; &amp;bcy;&amp;ycy;&amp;scy;&amp;tcy;&amp;rcy;&amp;ocy; &amp;icy; &amp;ncy;&amp;acy;&amp;vcy;&amp;scy;&amp;iecy;&amp;gcy;&amp;dcy;&amp;acy; &amp;bcy;&amp;rcy;&amp;ocy;&amp;scy;&amp;icy;&amp;tcy;&amp;softcy; &amp;kcy;&amp;ucy;&amp;rcy;&amp;icy;&amp;tcy;&amp;softcy; :: &amp;Lcy;&amp;iecy;&amp;chcy;&amp;iecy;&amp;ncy;&amp;icy;&amp;iecy; &amp;bcy;&amp;ocy;&amp;lcy;&amp;iecy;&amp;zcy;&amp;ncy;&amp;iecy;&amp;jcy; :: KakProsto.ru: &amp;kcy;&amp;acy;&amp;kcy; &amp;pcy;&amp;rcy;&amp;ocy;&amp;scy;&amp;tcy;&amp;ocy; &amp;scy;&amp;dcy;&amp;iecy;&amp;lcy;&amp;acy;&amp;tcy;&amp;softcy; &amp;vcy;&amp;scy;&amp;io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62" y="2924944"/>
            <a:ext cx="4174472" cy="3134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771800" y="2564904"/>
          <a:ext cx="5868144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0"/>
          <a:ext cx="5652120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36442" y="0"/>
            <a:ext cx="43556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Бывают ли у тебя боли?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4132673869"/>
              </p:ext>
            </p:extLst>
          </p:nvPr>
        </p:nvGraphicFramePr>
        <p:xfrm>
          <a:off x="-324544" y="18675"/>
          <a:ext cx="5256584" cy="402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460128066"/>
              </p:ext>
            </p:extLst>
          </p:nvPr>
        </p:nvGraphicFramePr>
        <p:xfrm>
          <a:off x="3419872" y="2420888"/>
          <a:ext cx="5493456" cy="428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32349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Выводы.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 результатам анкетирования учащихся 7-11 классов  нашей школы  курят 12%, не курят 88%.  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Курение отрицательно влияет не только на память подростка, но и на его утомляемость, четвертая часть курящих подростков нашей школы быстро утомляется, а большая часть (62%) через небольшой промежуток времени  от начала занятий начинают также испытывать утомление.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Как правило, начинают курить именно дети курящих родителей. </a:t>
            </a:r>
            <a:r>
              <a:rPr lang="ru-RU" b="1" u="sng" dirty="0" smtClean="0">
                <a:solidFill>
                  <a:schemeClr val="tx1"/>
                </a:solidFill>
              </a:rPr>
              <a:t>По нашему исследованию – 10%.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Учёными установлено, что особенно  подвержены этому пороку девочки курящих матерей. Если в семье курит отец, то его дочери в большинстве случаев не приобщаются к никотину, а вот если курит их мать, то до 85% дочерей также начинают курить.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378/0008a27f-6651566d/img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342/00021299-bb6ebd4a/img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100" y="404664"/>
            <a:ext cx="3172664" cy="707886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sx="76000" sy="76000" algn="ctr" rotWithShape="0">
              <a:srgbClr val="000000">
                <a:alpha val="43137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Пожелание</a:t>
            </a:r>
            <a:endParaRPr lang="ru-RU" sz="40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C00000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Запомни: человек не слаб,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Рождён свободным. Он не раб.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Сегодня вечером, как ляжешь спать,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Ты должен так себе сказать: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«Я выбрал сам себе дорогу к свету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И, презирая сигарету,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стану ни за что курить.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 – </a:t>
            </a:r>
            <a:r>
              <a:rPr lang="ru-RU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Человек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 Я должен </a:t>
            </a:r>
            <a:r>
              <a:rPr lang="ru-RU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жить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s://im0-tub-ru.yandex.net/i?id=cf8ec5a98e606ebe9abbf895a16dcaaa&amp;n=33&amp;h=215&amp;w=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2987824" cy="260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davidmoyesfootballgenius.co.uk/imgs/ray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561" y="0"/>
            <a:ext cx="3960439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8686800" cy="1394792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исследования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Познакомиться с историей возникновения табака. Научиться  строить математические модели; </a:t>
            </a:r>
          </a:p>
          <a:p>
            <a:pPr marL="0" lvl="0" indent="0">
              <a:buNone/>
            </a:pP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РЕШАТЬ задачи на проценты на основе статистических данных о вреде курения из литературы 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Научиться обрабатывать статистические данные и наглядно представлять статистическую информацию с помощью компьютера;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Пропагандировать здоровый образ жизни посредством математики.</a:t>
            </a:r>
          </a:p>
          <a:p>
            <a:pPr marL="0" indent="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2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Наш главный 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Самый лучший способ бросить курить- не начинать курить с детства!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Знайте, что главное слагаемое успеха – это то, что вы действительно захотите испытать счастье дышать свободно. Здоровья Вам! Если ты любишь себя и ценишь свое здоровье, ты скажешь «нет» всему, что может принести тебе вред.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Список использованной литературы: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Ерёменко Н.И. Профилактика вредных привычек. – М: Глобус; Волгоград: Панорама, 2011.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Психолого-педагогические рекомендации «Твоя жизнь – твой выбор», Т.М. Жирова, изд-во «Панорама»,2010 год.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Зеркало для курильщика. Зайцев С. Н., Москва. 2012 год.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http://protivkureniya.ru/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http://www.kmgb1.ru/statya_o_vrede_vrede_kureniya.html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8686800" cy="139479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/>
              </a:rPr>
              <a:t>Задачи исследования</a:t>
            </a:r>
            <a:r>
              <a:rPr lang="ru-RU" sz="1800" i="1" dirty="0" smtClean="0">
                <a:effectLst/>
              </a:rPr>
              <a:t>«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 узнать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об истории происхождения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табака;</a:t>
            </a:r>
          </a:p>
          <a:p>
            <a:pPr marL="514350" lvl="0" indent="-51435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узнать,  насколько затронула проблема курения учащихся  нашей школе;   </a:t>
            </a:r>
          </a:p>
          <a:p>
            <a:pPr marL="514350" lvl="0" indent="-51435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3.</a:t>
            </a:r>
            <a:r>
              <a:rPr lang="ru-RU" sz="2400" dirty="0" smtClean="0">
                <a:solidFill>
                  <a:schemeClr val="tx1"/>
                </a:solidFill>
              </a:rPr>
              <a:t> выяснить, почему курят учащиеся школы;</a:t>
            </a:r>
          </a:p>
          <a:p>
            <a:pPr marL="514350" lvl="0" indent="-51435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4.</a:t>
            </a:r>
            <a:r>
              <a:rPr lang="ru-RU" sz="2400" dirty="0" smtClean="0">
                <a:solidFill>
                  <a:schemeClr val="tx1"/>
                </a:solidFill>
              </a:rPr>
              <a:t> доказать с помощью  задач на проценты и наглядных результатов статистического исследования, что курение пагубно влияет на организм человека.</a:t>
            </a:r>
          </a:p>
          <a:p>
            <a:pPr marL="514350" lvl="0" indent="-51435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5.</a:t>
            </a:r>
            <a:r>
              <a:rPr lang="ru-RU" sz="2400" dirty="0" smtClean="0">
                <a:solidFill>
                  <a:schemeClr val="tx1"/>
                </a:solidFill>
              </a:rPr>
              <a:t> провести беседы с учащимися школы о вреде курения с использованием статистических данных опроса и созданной презентацией.</a:t>
            </a:r>
          </a:p>
          <a:p>
            <a:pPr marL="514350" indent="-514350"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273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871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8686800" cy="139479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/>
              </a:rPr>
              <a:t>Предмет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Курение</a:t>
            </a:r>
            <a:endParaRPr lang="ru-RU" sz="40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447737804_47557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3744416" cy="552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331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8686800" cy="139479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effectLst/>
              </a:rPr>
              <a:t>Результаты исследования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900igr.net/datas/fizkultura/Sostavljajuschie-zdorovja-cheloveka/0005-005-Opredelenie-Vsemirnoj-organizatsii-zdravookhran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056784" cy="5292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685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8686800" cy="139479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effectLst/>
              </a:rPr>
              <a:t>Результаты исследования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табака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85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Традиция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табакокурения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зародилась у американских индейцев, вероятно, не позже 1 века. </a:t>
            </a:r>
          </a:p>
          <a:p>
            <a:pPr>
              <a:lnSpc>
                <a:spcPct val="80000"/>
              </a:lnSpc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Сначала она была связана с религиозными ритуалами, но к концу 15 в. стала повседневной бытовой практикой по всему Западному полушарию.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Первыми европейцами, научившимися курить табак, стали члены экспедиции Колумба в Вест-Индии. Кроме того,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карибские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туземцы нюхали тонко размолотый табак через Y-образные тростниковые трубки. Эти трубки назывались у них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тобаго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» или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тобака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», откуда и произошло испанское слово, означающее соответствующее растение и его сухие листья.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Picture 31" descr="sigar_i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2184152" cy="310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2112</TotalTime>
  <Words>1439</Words>
  <Application>Microsoft Office PowerPoint</Application>
  <PresentationFormat>Экран (4:3)</PresentationFormat>
  <Paragraphs>140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Государственное БЮДЖетное образовательное учреждение  « Школа №53» г. Рязани.</vt:lpstr>
      <vt:lpstr>Актуальность</vt:lpstr>
      <vt:lpstr>Гипотеза</vt:lpstr>
      <vt:lpstr>Слайд 4</vt:lpstr>
      <vt:lpstr>Задачи исследования«</vt:lpstr>
      <vt:lpstr>Предмет исследования</vt:lpstr>
      <vt:lpstr>Результаты исследования</vt:lpstr>
      <vt:lpstr>Результаты исследования</vt:lpstr>
      <vt:lpstr>История</vt:lpstr>
      <vt:lpstr>История</vt:lpstr>
      <vt:lpstr>История</vt:lpstr>
      <vt:lpstr>История</vt:lpstr>
      <vt:lpstr>Проблема.</vt:lpstr>
      <vt:lpstr>Математическая статистика</vt:lpstr>
      <vt:lpstr>Слишком  высокая цена за сомнительное удовольствие</vt:lpstr>
      <vt:lpstr>Слайд 16</vt:lpstr>
      <vt:lpstr>Задача  1:  Дым от одной сигареты содержит 5 мг яда никотина. Сколько яда примет человек за один день, выкурив 15 сигарет, если от каждой из них в его организм попадает 20% никотина? </vt:lpstr>
      <vt:lpstr>Слайд 18</vt:lpstr>
      <vt:lpstr>Слайд 19</vt:lpstr>
      <vt:lpstr>Слайд 20</vt:lpstr>
      <vt:lpstr>Слайд 21</vt:lpstr>
      <vt:lpstr>Слайд 22</vt:lpstr>
      <vt:lpstr>Задачи о вреде Курения</vt:lpstr>
      <vt:lpstr>Слайд 24</vt:lpstr>
      <vt:lpstr>Слайд 25</vt:lpstr>
      <vt:lpstr>Жить или курить с точки зрения математики ? </vt:lpstr>
      <vt:lpstr>Слайд 27</vt:lpstr>
      <vt:lpstr>Пассивное курение</vt:lpstr>
      <vt:lpstr>Слайд 29</vt:lpstr>
      <vt:lpstr>Слайд 30</vt:lpstr>
      <vt:lpstr>Слайд 31</vt:lpstr>
      <vt:lpstr>Антитабачный закон.</vt:lpstr>
      <vt:lpstr>Слайд 33</vt:lpstr>
      <vt:lpstr>Слайд 34</vt:lpstr>
      <vt:lpstr>Слайд 35</vt:lpstr>
      <vt:lpstr>Выводы.</vt:lpstr>
      <vt:lpstr>Слайд 37</vt:lpstr>
      <vt:lpstr>Слайд 38</vt:lpstr>
      <vt:lpstr>Слайд 39</vt:lpstr>
      <vt:lpstr>Наш главный вывод</vt:lpstr>
      <vt:lpstr>Слайд 41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Администрации города Дзержинска  муниципальное бюджетное образовательное учреждение  дополнительного профессионального образования  «Центр экспертизы, мониторинга и информационно-методического сопровождения</dc:title>
  <dc:creator>User</dc:creator>
  <cp:lastModifiedBy>HOME</cp:lastModifiedBy>
  <cp:revision>208</cp:revision>
  <dcterms:created xsi:type="dcterms:W3CDTF">2015-09-20T15:35:58Z</dcterms:created>
  <dcterms:modified xsi:type="dcterms:W3CDTF">2020-08-19T20:42:44Z</dcterms:modified>
</cp:coreProperties>
</file>