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70" r:id="rId3"/>
    <p:sldId id="257" r:id="rId4"/>
    <p:sldId id="258" r:id="rId5"/>
    <p:sldId id="272" r:id="rId6"/>
    <p:sldId id="261" r:id="rId7"/>
    <p:sldId id="271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048" autoAdjust="0"/>
  </p:normalViewPr>
  <p:slideViewPr>
    <p:cSldViewPr>
      <p:cViewPr>
        <p:scale>
          <a:sx n="79" d="100"/>
          <a:sy n="79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042B2-7907-4429-9C11-7C383E67BAF5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4A7EE-AE53-442A-B393-040B2DDF4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0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Здравствуйте уважаемые комиссия! Я кадет 3 курса Безик</a:t>
            </a:r>
            <a:r>
              <a:rPr lang="ru-RU" baseline="0" dirty="0" smtClean="0"/>
              <a:t> Кирилл Романович. Руководитель моей работы - учитель Юшкевич Татьяна Ивановна. </a:t>
            </a:r>
            <a:r>
              <a:rPr lang="ru-RU" dirty="0" smtClean="0"/>
              <a:t>Тема моей работы «Полезные свойства молока».  Актуальность темы моей работы определяется уровнем значимости и масштабом распространения национальных и международных программ. (следующий</a:t>
            </a:r>
            <a:r>
              <a:rPr lang="ru-RU" baseline="0" dirty="0" smtClean="0"/>
              <a:t> слайд, пожалуйста)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4A7EE-AE53-442A-B393-040B2DDF45B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5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Полезные свойства молока и молочных продуктов подтверждены статусом национальных и международных программ .</a:t>
            </a:r>
            <a:r>
              <a:rPr lang="ru-RU" baseline="0" dirty="0" smtClean="0"/>
              <a:t> Уже более 95 лет международная программа «Школьное молоко» действует в 80 странах, Россия присоединилась к этой программе только в 2005 году, а в Иркутской области бе</a:t>
            </a:r>
            <a:r>
              <a:rPr lang="ru-RU" dirty="0" smtClean="0"/>
              <a:t>сплатный стакан молока ежедневно начали  получать ученики 1-4 классов общеобразовательных школ с 1-го января 2020-го года. </a:t>
            </a:r>
          </a:p>
          <a:p>
            <a:r>
              <a:rPr lang="ru-RU" dirty="0" smtClean="0"/>
              <a:t>Причем 98% жителей России испытывают питательная  и витаминную недостаточность.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4A7EE-AE53-442A-B393-040B2DDF45B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4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Моя работа состоит из теоретической и практической частей.</a:t>
            </a:r>
          </a:p>
          <a:p>
            <a:r>
              <a:rPr lang="ru-RU" dirty="0" smtClean="0"/>
              <a:t>Цель моей работы: сопоставить обобщенные литературные данные о полезных свойствах молока с реальным качеством молока,</a:t>
            </a:r>
            <a:r>
              <a:rPr lang="ru-RU" baseline="0" dirty="0" smtClean="0"/>
              <a:t> продающегося в магазинах</a:t>
            </a:r>
            <a:endParaRPr lang="ru-RU" dirty="0" smtClean="0"/>
          </a:p>
          <a:p>
            <a:r>
              <a:rPr lang="ru-RU" dirty="0" smtClean="0"/>
              <a:t>Для достижения цели я сформировал 3 задачи и поэтапно их отработал. Я изучил источники информации (работал в библиотеке, в интернете, общался с людьми разных поколений), я освоил лабораторные методы анализа качества молока по отдельным показателям, провел лабораторные исследования в  кадетском</a:t>
            </a:r>
            <a:r>
              <a:rPr lang="ru-RU" baseline="0" dirty="0" smtClean="0"/>
              <a:t> корпусе и дома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Я использовал в своей работе такие методы изучения в биологии как </a:t>
            </a:r>
            <a:r>
              <a:rPr lang="ru-RU" baseline="0" dirty="0" smtClean="0"/>
              <a:t>наблюдение и эксперимент.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baseline="0" dirty="0" smtClean="0"/>
              <a:t> сформировал у себя дополнительные знания в </a:t>
            </a:r>
            <a:r>
              <a:rPr lang="ru-RU" baseline="0" dirty="0" err="1" smtClean="0"/>
              <a:t>межпредметной</a:t>
            </a:r>
            <a:r>
              <a:rPr lang="ru-RU" baseline="0" dirty="0" smtClean="0"/>
              <a:t> области (биология, химия, медицина, технология производства и переработки сырья) и умений (самостоятельно искать ответы на вопросы, анализировать собранные данные, выполнять лабораторные опыты по инструкции, оформлять отчеты и т.д. ).</a:t>
            </a:r>
          </a:p>
          <a:p>
            <a:r>
              <a:rPr lang="ru-RU" dirty="0" smtClean="0"/>
              <a:t>Я сформировал нулевую гипотезу – молоко выбранных для экспертизы 6 торговых марок и от нашей коровы соответствуют требованиям ГОСТа </a:t>
            </a:r>
          </a:p>
          <a:p>
            <a:r>
              <a:rPr lang="ru-RU" dirty="0" smtClean="0"/>
              <a:t>Проектным продуктом моей работы</a:t>
            </a:r>
            <a:r>
              <a:rPr lang="ru-RU" baseline="0" dirty="0" smtClean="0"/>
              <a:t> является </a:t>
            </a:r>
            <a:r>
              <a:rPr lang="ru-RU" dirty="0" smtClean="0"/>
              <a:t>презентация.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4A7EE-AE53-442A-B393-040B2DDF45B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29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Свойства молока подразделяются на физические, химические и бактерицидные. </a:t>
            </a:r>
          </a:p>
          <a:p>
            <a:r>
              <a:rPr lang="ru-RU" dirty="0" smtClean="0"/>
              <a:t>Однозначно, что регулярное употребление </a:t>
            </a:r>
            <a:r>
              <a:rPr lang="ru-RU" baseline="0" dirty="0" smtClean="0"/>
              <a:t>молока  помогают людям устранить дефицит питательных веществ в организме, при лечении заболеваний пищеварительной и дыхательной систем, повышает устойчивость организма к действию вредных факторов внешней среды.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4A7EE-AE53-442A-B393-040B2DDF45B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59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Характеристика образцов представлена в таблице. Я анализировал 7 образцов молока, из которых 6 – молоко питьевое, 1 – восстановленное.</a:t>
            </a:r>
            <a:r>
              <a:rPr lang="ru-RU" baseline="0" dirty="0" smtClean="0"/>
              <a:t> По пищевой ценности (</a:t>
            </a:r>
            <a:r>
              <a:rPr lang="ru-RU" baseline="0" dirty="0" err="1" smtClean="0"/>
              <a:t>жир+белок+углеводы</a:t>
            </a:r>
            <a:r>
              <a:rPr lang="ru-RU" baseline="0" dirty="0" smtClean="0"/>
              <a:t>) все образцы равнозначные. На упаковке образца №3 обнаружена опечатка в дате конечного срока годности. Образцы молока длительного срока хранения имели разные сроки хранения (годности) – от 1 дня до 9 месяцев. 6 образцов представляли собой смесь цельного и обезжиренного молока, 1 – цельное.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4A7EE-AE53-442A-B393-040B2DDF45B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6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Результаты анализа образцов по отдельным физическим и химическим показателям указывают на не достаточно качественную продукцию.</a:t>
            </a:r>
            <a:r>
              <a:rPr lang="ru-RU" baseline="0" dirty="0" smtClean="0"/>
              <a:t> Из 7 образцов соответствует требованиям ГОСТ 31450-2013 только 1 образец, это образец под номером 7 – молоко от моей коровы. 6 образцов молока длительного срока хранения имеют не допустимые по требованиям ГОСТ показатели активной кислотности. При рН ниже 6,3 – молоко признается кислым. Образцы на вкус были горьковатые и имели кислое послевкусие. Плотность молока была ниже установленного ГОСТом показателя у </a:t>
            </a:r>
            <a:r>
              <a:rPr lang="ru-RU" baseline="0" smtClean="0"/>
              <a:t>2 образцов.</a:t>
            </a:r>
            <a:endParaRPr lang="ru-RU" baseline="0" dirty="0" smtClean="0"/>
          </a:p>
          <a:p>
            <a:r>
              <a:rPr lang="ru-RU" baseline="0" dirty="0" smtClean="0"/>
              <a:t>Выводы по работе:</a:t>
            </a:r>
          </a:p>
          <a:p>
            <a:r>
              <a:rPr lang="ru-RU" baseline="0" dirty="0" smtClean="0"/>
              <a:t>1. Качественное молоко необходимо для человека (слайд 2).</a:t>
            </a:r>
          </a:p>
          <a:p>
            <a:r>
              <a:rPr lang="ru-RU" baseline="0" dirty="0" smtClean="0"/>
              <a:t>2. Россия имеет разработанные ГОСТы , определяющие качественные показатели молока и молочной продукции.</a:t>
            </a:r>
          </a:p>
          <a:p>
            <a:r>
              <a:rPr lang="ru-RU" baseline="0" dirty="0" smtClean="0"/>
              <a:t>3. Нулевая гипотеза не подтверждается. Отобранные для анализа образцы молока длительного срока хранения, упакованные в </a:t>
            </a:r>
            <a:r>
              <a:rPr lang="ru-RU" baseline="0" dirty="0" err="1" smtClean="0"/>
              <a:t>тетрапаки</a:t>
            </a:r>
            <a:r>
              <a:rPr lang="ru-RU" baseline="0" dirty="0" smtClean="0"/>
              <a:t>, не соответствуют требованиям ГОСТ по показателю активной кислотности, вкусу и плотности. </a:t>
            </a:r>
          </a:p>
          <a:p>
            <a:r>
              <a:rPr lang="ru-RU" baseline="0" dirty="0" smtClean="0"/>
              <a:t>4. Торговые марки молока производителей, позиционирующих их как </a:t>
            </a:r>
            <a:r>
              <a:rPr lang="ru-RU" baseline="0" dirty="0" err="1" smtClean="0"/>
              <a:t>экономкласса</a:t>
            </a:r>
            <a:r>
              <a:rPr lang="ru-RU" baseline="0" dirty="0" smtClean="0"/>
              <a:t>, не могут считаться полезными для человека.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4A7EE-AE53-442A-B393-040B2DDF45B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0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</a:t>
            </a:r>
            <a:r>
              <a:rPr lang="ru-RU" baseline="0" dirty="0" smtClean="0"/>
              <a:t> получения результатов практической части моей работы я использовал экспресс-лабораторию «СПЭЛ-У» (фото 1). Фото анализируемых образцов молока в </a:t>
            </a:r>
            <a:r>
              <a:rPr lang="ru-RU" baseline="0" dirty="0" err="1" smtClean="0"/>
              <a:t>тетрапаках</a:t>
            </a:r>
            <a:r>
              <a:rPr lang="ru-RU" baseline="0" dirty="0" smtClean="0"/>
              <a:t> представлены на фото 2. Плотность молока определяли при помощи  ареометра (фото 3),  активную кислотность – по изменению цвета рН индикаторных полосок (фото 4), </a:t>
            </a:r>
            <a:r>
              <a:rPr lang="ru-RU" baseline="0" dirty="0" err="1" smtClean="0"/>
              <a:t>термоустойчивость</a:t>
            </a:r>
            <a:r>
              <a:rPr lang="ru-RU" baseline="0" dirty="0" smtClean="0"/>
              <a:t> молока (алкогольная проба) проводили с использованием этилового спирта и наблюдали за появлением хлопьев (фото 5), крахмальную пробу - с использованием йода, который вступая в реакцию с крахмалом изменяет цвет растворов на синий  (фото 6). Метод определения примеси соды в молоке основан на свойстве индикатора </a:t>
            </a:r>
            <a:r>
              <a:rPr lang="ru-RU" baseline="0" dirty="0" err="1" smtClean="0"/>
              <a:t>бромтимологово</a:t>
            </a:r>
            <a:r>
              <a:rPr lang="ru-RU" baseline="0" dirty="0" smtClean="0"/>
              <a:t> изменять окраску при разных значениях рН среды. Желтая окраска кольцевого слоя указывала на отсутствие примеси соды в молоке (фото 7). Присутствие примеси аммиака в молоке  определяли после осаждения казеина уксусной кислоты , к 2 мл сыворотки приливали реактив </a:t>
            </a:r>
            <a:r>
              <a:rPr lang="ru-RU" baseline="0" dirty="0" err="1" smtClean="0"/>
              <a:t>Несслера</a:t>
            </a:r>
            <a:r>
              <a:rPr lang="ru-RU" baseline="0" dirty="0" smtClean="0"/>
              <a:t>, желтая окраска кольцевого слоя указывает на отсутствие примеси соды в молоке.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4A7EE-AE53-442A-B393-040B2DDF45B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83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ответить на Ваши 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4A7EE-AE53-442A-B393-040B2DDF45B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1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91F5-ECC4-4136-95EF-8D3DE146097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B117-A6AF-4570-8FDF-FCC6D593B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91F5-ECC4-4136-95EF-8D3DE146097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B117-A6AF-4570-8FDF-FCC6D593B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82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91F5-ECC4-4136-95EF-8D3DE146097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B117-A6AF-4570-8FDF-FCC6D593B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2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91F5-ECC4-4136-95EF-8D3DE146097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B117-A6AF-4570-8FDF-FCC6D593B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3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91F5-ECC4-4136-95EF-8D3DE146097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B117-A6AF-4570-8FDF-FCC6D593B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4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91F5-ECC4-4136-95EF-8D3DE146097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B117-A6AF-4570-8FDF-FCC6D593B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1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91F5-ECC4-4136-95EF-8D3DE146097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B117-A6AF-4570-8FDF-FCC6D593B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91F5-ECC4-4136-95EF-8D3DE146097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B117-A6AF-4570-8FDF-FCC6D593B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3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91F5-ECC4-4136-95EF-8D3DE146097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B117-A6AF-4570-8FDF-FCC6D593B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6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91F5-ECC4-4136-95EF-8D3DE146097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B117-A6AF-4570-8FDF-FCC6D593B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4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91F5-ECC4-4136-95EF-8D3DE146097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B117-A6AF-4570-8FDF-FCC6D593B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70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491F5-ECC4-4136-95EF-8D3DE146097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CB117-A6AF-4570-8FDF-FCC6D593B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95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_________Microsoft_Word2.docx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772400" cy="108012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Полезные свойства молока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947318"/>
            <a:ext cx="3779912" cy="1909935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 </a:t>
            </a:r>
          </a:p>
          <a:p>
            <a:pPr algn="l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pPr algn="l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 9 класса</a:t>
            </a:r>
          </a:p>
          <a:p>
            <a:pPr algn="l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Безик Кирилл Романович</a:t>
            </a:r>
          </a:p>
          <a:p>
            <a:pPr algn="l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pPr algn="l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учитель, Юшкевич Т.И.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62373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г.Иркутск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2020 г.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60648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общеобразовательное бюджетное учреждение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Иркутской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 "Иркутский кадетский корпус имени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П.А.Скороходова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6" y="2708920"/>
            <a:ext cx="5147710" cy="341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Полезные свойства молока </a:t>
            </a:r>
            <a:r>
              <a:rPr lang="ru-RU" sz="3200" b="1" dirty="0">
                <a:solidFill>
                  <a:srgbClr val="FF0000"/>
                </a:solidFill>
              </a:rPr>
              <a:t>и </a:t>
            </a:r>
            <a:r>
              <a:rPr lang="ru-RU" sz="3200" b="1" dirty="0" smtClean="0">
                <a:solidFill>
                  <a:srgbClr val="FF0000"/>
                </a:solidFill>
              </a:rPr>
              <a:t>молочных продуктов подтверждены статусом национальных и международных программ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smtClean="0"/>
              <a:t>Доктрина </a:t>
            </a:r>
            <a:r>
              <a:rPr lang="ru-RU" dirty="0"/>
              <a:t>национальной продуктовой </a:t>
            </a:r>
            <a:r>
              <a:rPr lang="ru-RU" dirty="0" smtClean="0"/>
              <a:t>безопасности РФ,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smtClean="0"/>
              <a:t>«</a:t>
            </a:r>
            <a:r>
              <a:rPr lang="ru-RU" dirty="0"/>
              <a:t>Здоровье детей – основа здоровья нации»,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Национальная </a:t>
            </a:r>
            <a:r>
              <a:rPr lang="ru-RU" dirty="0"/>
              <a:t>программа «Школьное молоко» (действует </a:t>
            </a:r>
            <a:r>
              <a:rPr lang="ru-RU" dirty="0" smtClean="0"/>
              <a:t>в России с 2005 года)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 smtClean="0"/>
              <a:t> </a:t>
            </a:r>
            <a:r>
              <a:rPr lang="ru-RU" dirty="0"/>
              <a:t>Международная программа «Школьное молоко» </a:t>
            </a:r>
            <a:r>
              <a:rPr lang="ru-RU" dirty="0" smtClean="0"/>
              <a:t>(действует </a:t>
            </a:r>
            <a:r>
              <a:rPr lang="ru-RU" dirty="0"/>
              <a:t>более 95 лет и реализуется в 80 </a:t>
            </a:r>
            <a:r>
              <a:rPr lang="ru-RU" dirty="0" smtClean="0"/>
              <a:t>государствах)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0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183880" cy="505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моей работы: сопоставить обобщенные литературные данные о полезных свойствах молока с реальным качеством молока, продающегося в магазинах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достижения цели потребовалось решить следующие задачи: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1.Изучить литературу о полезных свойствах молока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Изучить методики определения отдельных показателей качественного  молока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соответствие  ГОСТу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31450-2013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отдельным показателям молока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продающегося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магазинах и натурального молока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нашей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коровы.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Нулевая гипотеза – молоко выбранных для экспертизы торговых марок и от нашей коровы соответствуют требованиям ГОСТа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Проектный продукт – презентация, включающая результаты моей работы.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Свойства молока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980728"/>
            <a:ext cx="81369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Физические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свойства: однородная  жидкость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 осадка и хлопьев, от белого до слабо-кремового цвета, без посторонних, несвойственных ему привкусов и запахов.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Химические свойства связаны с наличием б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елков, молочного сахара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лактозы)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жира, минеральных веществ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(соли молока),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витаминов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(свыше 30),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воды, красящих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вещества (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пигментов)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Бактерицидные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свойства молока обусловлены наличием в нем ферментов (лизоцим,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пероксидаза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), иммуноглобулинов, лейкоцитов.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Характеристика образцов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164897"/>
              </p:ext>
            </p:extLst>
          </p:nvPr>
        </p:nvGraphicFramePr>
        <p:xfrm>
          <a:off x="315913" y="1055688"/>
          <a:ext cx="8402637" cy="498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Документ" r:id="rId5" imgW="9772146" imgH="5782678" progId="Word.Document.12">
                  <p:embed/>
                </p:oleObj>
              </mc:Choice>
              <mc:Fallback>
                <p:oleObj name="Документ" r:id="rId5" imgW="9772146" imgH="5782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913" y="1055688"/>
                        <a:ext cx="8402637" cy="498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64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Результаты лабораторных анализов отдельных показателей качества молока</a:t>
            </a:r>
            <a:endParaRPr lang="ru-RU" sz="28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850775"/>
              </p:ext>
            </p:extLst>
          </p:nvPr>
        </p:nvGraphicFramePr>
        <p:xfrm>
          <a:off x="331788" y="1119188"/>
          <a:ext cx="8386762" cy="523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Документ" r:id="rId5" imgW="9387979" imgH="5862883" progId="Word.Document.12">
                  <p:embed/>
                </p:oleObj>
              </mc:Choice>
              <mc:Fallback>
                <p:oleObj name="Документ" r:id="rId5" imgW="9387979" imgH="58628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788" y="1119188"/>
                        <a:ext cx="8386762" cy="523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63813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Примечание: (+) показатель  соответствует ГОСТу, (-) показатель не соответствует ГОСТу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рз\Desktop\Молоко\Фото\Примесь соды результа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1"/>
            <a:ext cx="3426615" cy="256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з\Desktop\Молоко\Фото\Бокс минилаборатори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9106" b="7420"/>
          <a:stretch/>
        </p:blipFill>
        <p:spPr bwMode="auto">
          <a:xfrm>
            <a:off x="0" y="5013176"/>
            <a:ext cx="3419872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рз\Desktop\Молоко\Фото\Образцы для анализ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2" b="24137"/>
          <a:stretch/>
        </p:blipFill>
        <p:spPr bwMode="auto">
          <a:xfrm>
            <a:off x="3419873" y="2132856"/>
            <a:ext cx="5724128" cy="243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рз\Desktop\Молоко\Фото\рН молока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47586" b="15862"/>
          <a:stretch/>
        </p:blipFill>
        <p:spPr bwMode="auto">
          <a:xfrm>
            <a:off x="3419872" y="4509120"/>
            <a:ext cx="572412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рз\Desktop\Молоко\Фото\Примесь клахмала - йодовая проба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17151" r="12758" b="6667"/>
          <a:stretch/>
        </p:blipFill>
        <p:spPr bwMode="auto">
          <a:xfrm>
            <a:off x="-1" y="2576522"/>
            <a:ext cx="3426615" cy="24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рз\Desktop\Молоко\Фото\Алкогольная проба результат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" b="7586"/>
          <a:stretch/>
        </p:blipFill>
        <p:spPr bwMode="auto">
          <a:xfrm>
            <a:off x="5919000" y="0"/>
            <a:ext cx="3225000" cy="215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G_186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0"/>
            <a:ext cx="2520280" cy="21642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15719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220771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2863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456610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8424" y="28637"/>
            <a:ext cx="59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708920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9776" y="28637"/>
            <a:ext cx="4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31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Благодарю за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</TotalTime>
  <Words>1041</Words>
  <Application>Microsoft Office PowerPoint</Application>
  <PresentationFormat>Экран (4:3)</PresentationFormat>
  <Paragraphs>69</Paragraphs>
  <Slides>8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Документ</vt:lpstr>
      <vt:lpstr>Полезные свойства молока</vt:lpstr>
      <vt:lpstr>Полезные свойства молока и молочных продуктов подтверждены статусом национальных и международных программ </vt:lpstr>
      <vt:lpstr>Презентация PowerPoint</vt:lpstr>
      <vt:lpstr>Свойства молока</vt:lpstr>
      <vt:lpstr>Характеристика образцов</vt:lpstr>
      <vt:lpstr>Результаты лабораторных анализов отдельных показателей качества молока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свойства молока</dc:title>
  <dc:creator>User</dc:creator>
  <cp:lastModifiedBy>рз</cp:lastModifiedBy>
  <cp:revision>77</cp:revision>
  <dcterms:created xsi:type="dcterms:W3CDTF">2020-05-12T23:33:33Z</dcterms:created>
  <dcterms:modified xsi:type="dcterms:W3CDTF">2020-08-15T03:36:07Z</dcterms:modified>
</cp:coreProperties>
</file>