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77" r:id="rId3"/>
    <p:sldId id="296" r:id="rId4"/>
    <p:sldId id="292" r:id="rId5"/>
    <p:sldId id="290" r:id="rId6"/>
    <p:sldId id="288" r:id="rId7"/>
    <p:sldId id="294" r:id="rId8"/>
    <p:sldId id="295" r:id="rId9"/>
    <p:sldId id="285" r:id="rId10"/>
    <p:sldId id="283" r:id="rId11"/>
    <p:sldId id="279" r:id="rId12"/>
    <p:sldId id="273" r:id="rId13"/>
    <p:sldId id="274" r:id="rId14"/>
    <p:sldId id="270" r:id="rId15"/>
    <p:sldId id="29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3B4D4-4C93-4BBD-B117-13E940CD3A5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9A4F0-052B-4C19-9FDA-C2C34FDB1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9A4F0-052B-4C19-9FDA-C2C34FDB165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9A4F0-052B-4C19-9FDA-C2C34FDB165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AA49F-CC81-47AF-A37C-B66A76E627A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64776-4EFB-40BD-BD12-50F4AAB7C0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1500" dirty="0" smtClean="0">
                <a:solidFill>
                  <a:srgbClr val="FF0000"/>
                </a:solidFill>
              </a:rPr>
              <a:t> </a:t>
            </a:r>
            <a:r>
              <a:rPr lang="ru-RU" sz="11500" b="1" i="1" dirty="0" err="1" smtClean="0">
                <a:solidFill>
                  <a:srgbClr val="FF0000"/>
                </a:solidFill>
                <a:cs typeface="Times New Roman" pitchFamily="18" charset="0"/>
              </a:rPr>
              <a:t>синквейн</a:t>
            </a:r>
            <a:endParaRPr lang="ru-RU" sz="11500" b="1" i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«Важнейшая задача цивилизации - научить человека мыслить»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                            Т. Эдисон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Примеры </a:t>
            </a:r>
            <a:r>
              <a:rPr lang="ru-RU" b="1" i="1" dirty="0" err="1" smtClean="0">
                <a:solidFill>
                  <a:srgbClr val="FF0000"/>
                </a:solidFill>
              </a:rPr>
              <a:t>синквейнов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571744"/>
            <a:ext cx="4038600" cy="38576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3300" b="1" dirty="0" smtClean="0"/>
              <a:t>     </a:t>
            </a:r>
            <a:r>
              <a:rPr lang="ru-RU" sz="4200" b="1" dirty="0" smtClean="0"/>
              <a:t>Дроби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Правильные,            неправильные.   </a:t>
            </a:r>
            <a:br>
              <a:rPr lang="ru-RU" b="1" dirty="0" smtClean="0"/>
            </a:br>
            <a:r>
              <a:rPr lang="ru-RU" b="1" dirty="0" smtClean="0"/>
              <a:t>Делили,            переворачивали, умножали. </a:t>
            </a:r>
            <a:br>
              <a:rPr lang="ru-RU" b="1" dirty="0" smtClean="0"/>
            </a:br>
            <a:r>
              <a:rPr lang="ru-RU" b="1" dirty="0" smtClean="0"/>
              <a:t>Делимое умножить на дробь обратную делителю</a:t>
            </a:r>
            <a:br>
              <a:rPr lang="ru-RU" b="1" dirty="0" smtClean="0"/>
            </a:br>
            <a:r>
              <a:rPr lang="ru-RU" b="1" dirty="0" smtClean="0"/>
              <a:t>Правило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643182"/>
            <a:ext cx="4038600" cy="3482981"/>
          </a:xfrm>
        </p:spPr>
        <p:txBody>
          <a:bodyPr>
            <a:normAutofit fontScale="92500" lnSpcReduction="10000"/>
          </a:bodyPr>
          <a:lstStyle/>
          <a:p>
            <a:r>
              <a:rPr lang="ru-RU" sz="3800" b="1" dirty="0" smtClean="0"/>
              <a:t>  Прямая</a:t>
            </a:r>
          </a:p>
          <a:p>
            <a:pPr>
              <a:buNone/>
            </a:pPr>
            <a:r>
              <a:rPr lang="ru-RU" b="1" dirty="0" smtClean="0"/>
              <a:t>     Пересекающая, параллельная</a:t>
            </a:r>
          </a:p>
          <a:p>
            <a:pPr>
              <a:buNone/>
            </a:pPr>
            <a:r>
              <a:rPr lang="ru-RU" b="1" dirty="0" smtClean="0"/>
              <a:t>     Строим, проектируем, совмещаем</a:t>
            </a:r>
          </a:p>
          <a:p>
            <a:pPr>
              <a:buNone/>
            </a:pPr>
            <a:r>
              <a:rPr lang="ru-RU" b="1" dirty="0" smtClean="0"/>
              <a:t>     Все прямые не имеют, ни начала, ни конца</a:t>
            </a:r>
          </a:p>
          <a:p>
            <a:pPr>
              <a:buNone/>
            </a:pPr>
            <a:r>
              <a:rPr lang="ru-RU" b="1" dirty="0" smtClean="0"/>
              <a:t>     Это бесконечность</a:t>
            </a:r>
          </a:p>
          <a:p>
            <a:endParaRPr lang="ru-RU" b="1" dirty="0"/>
          </a:p>
        </p:txBody>
      </p:sp>
      <p:pic>
        <p:nvPicPr>
          <p:cNvPr id="1026" name="Picture 2" descr="55138963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714356"/>
            <a:ext cx="257176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Примеры </a:t>
            </a:r>
            <a:r>
              <a:rPr lang="ru-RU" b="1" i="1" dirty="0" err="1" smtClean="0">
                <a:solidFill>
                  <a:srgbClr val="FF0000"/>
                </a:solidFill>
              </a:rPr>
              <a:t>синквейнов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357562"/>
            <a:ext cx="4038600" cy="2768601"/>
          </a:xfrm>
        </p:spPr>
        <p:txBody>
          <a:bodyPr>
            <a:normAutofit fontScale="92500" lnSpcReduction="20000"/>
          </a:bodyPr>
          <a:lstStyle/>
          <a:p>
            <a:r>
              <a:rPr lang="ru-RU" sz="3900" b="1" dirty="0" smtClean="0"/>
              <a:t>Математика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Весёлая, нескучная, самая лучшая.</a:t>
            </a:r>
            <a:br>
              <a:rPr lang="ru-RU" b="1" dirty="0" smtClean="0"/>
            </a:br>
            <a:r>
              <a:rPr lang="ru-RU" b="1" dirty="0" smtClean="0"/>
              <a:t>Не отступать, не сдаваться, не задаваться.</a:t>
            </a:r>
            <a:br>
              <a:rPr lang="ru-RU" b="1" dirty="0" smtClean="0"/>
            </a:br>
            <a:r>
              <a:rPr lang="ru-RU" b="1" dirty="0" smtClean="0"/>
              <a:t>Играй, да меру знай!</a:t>
            </a:r>
            <a:br>
              <a:rPr lang="ru-RU" b="1" dirty="0" smtClean="0"/>
            </a:br>
            <a:r>
              <a:rPr lang="ru-RU" b="1" dirty="0" smtClean="0"/>
              <a:t>Любим!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3357562"/>
            <a:ext cx="4038600" cy="2768601"/>
          </a:xfrm>
        </p:spPr>
        <p:txBody>
          <a:bodyPr>
            <a:normAutofit fontScale="92500" lnSpcReduction="20000"/>
          </a:bodyPr>
          <a:lstStyle/>
          <a:p>
            <a:r>
              <a:rPr lang="ru-RU" sz="3900" b="1" dirty="0" smtClean="0"/>
              <a:t>Математика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Наука точная</a:t>
            </a:r>
            <a:br>
              <a:rPr lang="ru-RU" b="1" dirty="0" smtClean="0"/>
            </a:br>
            <a:r>
              <a:rPr lang="ru-RU" b="1" dirty="0" smtClean="0"/>
              <a:t>Сижу, пишу, учу</a:t>
            </a:r>
            <a:br>
              <a:rPr lang="ru-RU" b="1" dirty="0" smtClean="0"/>
            </a:br>
            <a:r>
              <a:rPr lang="ru-RU" b="1" dirty="0" smtClean="0"/>
              <a:t>Волненье, напряженье</a:t>
            </a:r>
            <a:br>
              <a:rPr lang="ru-RU" b="1" dirty="0" smtClean="0"/>
            </a:br>
            <a:r>
              <a:rPr lang="ru-RU" b="1" dirty="0" smtClean="0"/>
              <a:t>Сложно!</a:t>
            </a:r>
          </a:p>
          <a:p>
            <a:endParaRPr lang="ru-RU" dirty="0"/>
          </a:p>
        </p:txBody>
      </p:sp>
      <p:pic>
        <p:nvPicPr>
          <p:cNvPr id="2050" name="Picture 2" descr="matemati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428736"/>
            <a:ext cx="250033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Примеры </a:t>
            </a:r>
            <a:r>
              <a:rPr lang="ru-RU" b="1" i="1" dirty="0" err="1" smtClean="0">
                <a:solidFill>
                  <a:srgbClr val="FF0000"/>
                </a:solidFill>
              </a:rPr>
              <a:t>синквейнов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786058"/>
            <a:ext cx="4038600" cy="3786214"/>
          </a:xfrm>
        </p:spPr>
        <p:txBody>
          <a:bodyPr>
            <a:normAutofit fontScale="92500" lnSpcReduction="20000"/>
          </a:bodyPr>
          <a:lstStyle/>
          <a:p>
            <a:r>
              <a:rPr lang="ru-RU" sz="3900" b="1" dirty="0" smtClean="0"/>
              <a:t>Число «пи»</a:t>
            </a:r>
            <a:endParaRPr lang="ru-RU" sz="3900" dirty="0" smtClean="0"/>
          </a:p>
          <a:p>
            <a:pPr>
              <a:buNone/>
            </a:pPr>
            <a:r>
              <a:rPr lang="ru-RU" b="1" dirty="0" smtClean="0"/>
              <a:t>Иррациональное,</a:t>
            </a:r>
          </a:p>
          <a:p>
            <a:pPr>
              <a:buNone/>
            </a:pPr>
            <a:r>
              <a:rPr lang="ru-RU" b="1" dirty="0" smtClean="0"/>
              <a:t>загадочное,</a:t>
            </a:r>
          </a:p>
          <a:p>
            <a:pPr>
              <a:buNone/>
            </a:pPr>
            <a:r>
              <a:rPr lang="ru-RU" b="1" dirty="0" smtClean="0"/>
              <a:t>Увлекает, забавляет,</a:t>
            </a:r>
          </a:p>
          <a:p>
            <a:pPr>
              <a:buNone/>
            </a:pPr>
            <a:r>
              <a:rPr lang="ru-RU" b="1" dirty="0" smtClean="0"/>
              <a:t>измеряет.</a:t>
            </a:r>
          </a:p>
          <a:p>
            <a:pPr>
              <a:buNone/>
            </a:pPr>
            <a:r>
              <a:rPr lang="ru-RU" b="1" dirty="0" smtClean="0"/>
              <a:t>Отношение длины к</a:t>
            </a:r>
          </a:p>
          <a:p>
            <a:pPr>
              <a:buNone/>
            </a:pPr>
            <a:r>
              <a:rPr lang="ru-RU" b="1" dirty="0" smtClean="0"/>
              <a:t>диаметру.</a:t>
            </a:r>
          </a:p>
          <a:p>
            <a:pPr>
              <a:buNone/>
            </a:pPr>
            <a:r>
              <a:rPr lang="ru-RU" b="1" dirty="0" smtClean="0"/>
              <a:t>Загадочно!</a:t>
            </a:r>
          </a:p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714620"/>
            <a:ext cx="4038600" cy="3857652"/>
          </a:xfrm>
        </p:spPr>
        <p:txBody>
          <a:bodyPr>
            <a:normAutofit fontScale="92500" lnSpcReduction="20000"/>
          </a:bodyPr>
          <a:lstStyle/>
          <a:p>
            <a:r>
              <a:rPr lang="ru-RU" sz="3900" b="1" dirty="0" smtClean="0"/>
              <a:t> Парабола,</a:t>
            </a:r>
            <a:endParaRPr lang="ru-RU" sz="3900" dirty="0" smtClean="0"/>
          </a:p>
          <a:p>
            <a:pPr>
              <a:buNone/>
            </a:pPr>
            <a:r>
              <a:rPr lang="ru-RU" b="1" dirty="0" smtClean="0"/>
              <a:t>     Красивая, симметричная,</a:t>
            </a:r>
          </a:p>
          <a:p>
            <a:pPr>
              <a:buNone/>
            </a:pPr>
            <a:r>
              <a:rPr lang="ru-RU" b="1" dirty="0" smtClean="0"/>
              <a:t>     Строить, исследовать, находить.</a:t>
            </a:r>
          </a:p>
          <a:p>
            <a:pPr>
              <a:buNone/>
            </a:pPr>
            <a:r>
              <a:rPr lang="ru-RU" b="1" dirty="0" smtClean="0"/>
              <a:t>     График квадратичной функции.</a:t>
            </a:r>
          </a:p>
          <a:p>
            <a:pPr>
              <a:buNone/>
            </a:pPr>
            <a:r>
              <a:rPr lang="ru-RU" b="1" dirty="0" smtClean="0"/>
              <a:t>     Полезная!</a:t>
            </a:r>
          </a:p>
          <a:p>
            <a:endParaRPr lang="ru-RU" dirty="0"/>
          </a:p>
        </p:txBody>
      </p:sp>
      <p:pic>
        <p:nvPicPr>
          <p:cNvPr id="5" name="Picture 2" descr="Картинки по запросу картинки на тему урок математи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285860"/>
            <a:ext cx="2214578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Примеры </a:t>
            </a:r>
            <a:r>
              <a:rPr lang="ru-RU" b="1" i="1" dirty="0" err="1" smtClean="0">
                <a:solidFill>
                  <a:srgbClr val="FF0000"/>
                </a:solidFill>
              </a:rPr>
              <a:t>синквейнов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714620"/>
            <a:ext cx="4038600" cy="3411543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Математика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Развивающая, загадочная </a:t>
            </a:r>
            <a:br>
              <a:rPr lang="ru-RU" b="1" dirty="0" smtClean="0"/>
            </a:br>
            <a:r>
              <a:rPr lang="ru-RU" b="1" dirty="0" smtClean="0"/>
              <a:t>Мыслить, рассуждать, понимать </a:t>
            </a:r>
            <a:br>
              <a:rPr lang="ru-RU" b="1" dirty="0" smtClean="0"/>
            </a:br>
            <a:r>
              <a:rPr lang="ru-RU" b="1" dirty="0" smtClean="0"/>
              <a:t>Не зная математики, не знаешь ничего </a:t>
            </a:r>
            <a:br>
              <a:rPr lang="ru-RU" b="1" dirty="0" smtClean="0"/>
            </a:br>
            <a:r>
              <a:rPr lang="ru-RU" b="1" dirty="0" smtClean="0"/>
              <a:t>Царица наук!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3000372"/>
            <a:ext cx="4038600" cy="3125791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Математика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Интересная, великая </a:t>
            </a:r>
            <a:br>
              <a:rPr lang="ru-RU" b="1" dirty="0" smtClean="0"/>
            </a:br>
            <a:r>
              <a:rPr lang="ru-RU" b="1" dirty="0" smtClean="0"/>
              <a:t>Думать, спорить, доказывать </a:t>
            </a:r>
            <a:br>
              <a:rPr lang="ru-RU" b="1" dirty="0" smtClean="0"/>
            </a:br>
            <a:r>
              <a:rPr lang="ru-RU" b="1" dirty="0" smtClean="0"/>
              <a:t>В порядок ум приводит </a:t>
            </a:r>
            <a:br>
              <a:rPr lang="ru-RU" b="1" dirty="0" smtClean="0"/>
            </a:br>
            <a:r>
              <a:rPr lang="ru-RU" b="1" dirty="0" smtClean="0"/>
              <a:t>Гениально!</a:t>
            </a:r>
          </a:p>
          <a:p>
            <a:endParaRPr lang="ru-RU" dirty="0"/>
          </a:p>
        </p:txBody>
      </p:sp>
      <p:pic>
        <p:nvPicPr>
          <p:cNvPr id="3074" name="Picture 2" descr="Картинки по запросу картинки на тему  школ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357299"/>
            <a:ext cx="2214578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Синквейн</a:t>
            </a:r>
            <a:r>
              <a:rPr lang="ru-RU" b="1" i="1" dirty="0" smtClean="0">
                <a:solidFill>
                  <a:srgbClr val="FF0000"/>
                </a:solidFill>
              </a:rPr>
              <a:t> – это особое стихотворение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00660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/>
              <a:t>Синквейн</a:t>
            </a:r>
            <a:r>
              <a:rPr lang="ru-RU" b="1" i="1" dirty="0" smtClean="0"/>
              <a:t> </a:t>
            </a:r>
            <a:r>
              <a:rPr lang="ru-RU" sz="2800" b="1" dirty="0" smtClean="0"/>
              <a:t>– это особое стихотворение, которое возникает в результате анализа и синтеза информации.</a:t>
            </a:r>
          </a:p>
          <a:p>
            <a:r>
              <a:rPr lang="ru-RU" sz="2800" b="1" dirty="0" smtClean="0"/>
              <a:t>Мысль, переведенная в образ, как раз и свидетельствует об уровне понимания ученика.</a:t>
            </a:r>
          </a:p>
          <a:p>
            <a:r>
              <a:rPr lang="ru-RU" sz="2800" b="1" dirty="0" smtClean="0"/>
              <a:t>Это прием, позволяющий развивать способности резюмировать информацию, излагать сложные идеи, чувства и представления в нескольких словах, требует вдумчивой рефлексии.</a:t>
            </a:r>
          </a:p>
          <a:p>
            <a:r>
              <a:rPr lang="ru-RU" sz="2800" b="1" dirty="0" smtClean="0"/>
              <a:t>Это быстрый, но мощный инструмент для рефлексии.</a:t>
            </a:r>
            <a:endParaRPr lang="ru-RU" sz="2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FF0000"/>
                </a:solidFill>
              </a:rPr>
              <a:t>задание</a:t>
            </a:r>
            <a:endParaRPr lang="ru-RU" sz="6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00100" y="3643314"/>
            <a:ext cx="7686700" cy="2482849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ru-RU" sz="3600" b="1" dirty="0" smtClean="0"/>
              <a:t>Создайте математический </a:t>
            </a:r>
            <a:r>
              <a:rPr lang="ru-RU" sz="3600" b="1" dirty="0" err="1" smtClean="0"/>
              <a:t>синквейн</a:t>
            </a:r>
            <a:r>
              <a:rPr lang="ru-RU" sz="3600" b="1" dirty="0" smtClean="0"/>
              <a:t>.               Первое слово в вашем </a:t>
            </a:r>
            <a:r>
              <a:rPr lang="ru-RU" sz="3600" b="1" dirty="0" err="1" smtClean="0"/>
              <a:t>синквейне</a:t>
            </a:r>
            <a:endParaRPr lang="ru-RU" sz="3600" b="1" dirty="0" smtClean="0"/>
          </a:p>
          <a:p>
            <a:pPr lvl="0" algn="ctr">
              <a:buNone/>
            </a:pPr>
            <a:r>
              <a:rPr lang="ru-RU" sz="7200" b="1" dirty="0" smtClean="0"/>
              <a:t> </a:t>
            </a:r>
            <a:r>
              <a:rPr lang="ru-RU" sz="7200" b="1" dirty="0" smtClean="0">
                <a:solidFill>
                  <a:srgbClr val="FF0000"/>
                </a:solidFill>
              </a:rPr>
              <a:t>школа</a:t>
            </a:r>
          </a:p>
          <a:p>
            <a:endParaRPr lang="ru-RU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428736"/>
            <a:ext cx="350046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/>
            </a:r>
            <a:br>
              <a:rPr lang="ru-RU" sz="4800" b="1" i="1" dirty="0" smtClean="0">
                <a:solidFill>
                  <a:srgbClr val="FF0000"/>
                </a:solidFill>
              </a:rPr>
            </a:br>
            <a:r>
              <a:rPr lang="ru-RU" sz="4800" b="1" i="1" dirty="0" smtClean="0">
                <a:solidFill>
                  <a:srgbClr val="FF0000"/>
                </a:solidFill>
              </a:rPr>
              <a:t>Что же такое </a:t>
            </a:r>
            <a:r>
              <a:rPr lang="ru-RU" sz="4800" b="1" i="1" dirty="0" err="1" smtClean="0">
                <a:solidFill>
                  <a:srgbClr val="FF0000"/>
                </a:solidFill>
              </a:rPr>
              <a:t>синквейн</a:t>
            </a:r>
            <a:r>
              <a:rPr lang="ru-RU" sz="4800" b="1" i="1" dirty="0" smtClean="0">
                <a:solidFill>
                  <a:srgbClr val="FF0000"/>
                </a:solidFill>
              </a:rPr>
              <a:t>?</a:t>
            </a:r>
            <a:br>
              <a:rPr lang="ru-RU" sz="4800" b="1" i="1" dirty="0" smtClean="0">
                <a:solidFill>
                  <a:srgbClr val="FF0000"/>
                </a:solidFill>
              </a:rPr>
            </a:br>
            <a:r>
              <a:rPr lang="ru-RU" sz="4800" b="1" i="1" dirty="0" smtClean="0">
                <a:solidFill>
                  <a:srgbClr val="FF0000"/>
                </a:solidFill>
              </a:rPr>
              <a:t> 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Изначально </a:t>
            </a:r>
            <a:r>
              <a:rPr lang="ru-RU" b="1" i="1" dirty="0" err="1" smtClean="0"/>
              <a:t>синквейн</a:t>
            </a:r>
            <a:r>
              <a:rPr lang="ru-RU" dirty="0" smtClean="0"/>
              <a:t> возник в США как стихотворная форма. Разработала его американская поэтесса Аделаида </a:t>
            </a:r>
            <a:r>
              <a:rPr lang="ru-RU" dirty="0" err="1" smtClean="0"/>
              <a:t>Крэпси</a:t>
            </a:r>
            <a:r>
              <a:rPr lang="ru-RU" dirty="0" smtClean="0"/>
              <a:t>, опираясь на знакомство с </a:t>
            </a:r>
            <a:r>
              <a:rPr lang="ru-RU" b="1" i="1" dirty="0" smtClean="0"/>
              <a:t>японскими </a:t>
            </a:r>
            <a:r>
              <a:rPr lang="ru-RU" dirty="0" smtClean="0"/>
              <a:t>силлабическими </a:t>
            </a:r>
            <a:r>
              <a:rPr lang="ru-RU" b="1" i="1" dirty="0" smtClean="0"/>
              <a:t>миниатюрами</a:t>
            </a:r>
            <a:r>
              <a:rPr lang="ru-RU" dirty="0" smtClean="0"/>
              <a:t> </a:t>
            </a:r>
            <a:r>
              <a:rPr lang="ru-RU" b="1" i="1" dirty="0" err="1" smtClean="0"/>
              <a:t>хокку</a:t>
            </a:r>
            <a:r>
              <a:rPr lang="ru-RU" b="1" i="1" dirty="0" smtClean="0"/>
              <a:t> и танка. </a:t>
            </a:r>
          </a:p>
          <a:p>
            <a:pPr>
              <a:buNone/>
            </a:pPr>
            <a:r>
              <a:rPr lang="ru-RU" dirty="0" smtClean="0"/>
              <a:t>    Слово «</a:t>
            </a:r>
            <a:r>
              <a:rPr lang="ru-RU" b="1" dirty="0" err="1" smtClean="0">
                <a:solidFill>
                  <a:srgbClr val="7030A0"/>
                </a:solidFill>
              </a:rPr>
              <a:t>синквейн</a:t>
            </a:r>
            <a:r>
              <a:rPr lang="ru-RU" dirty="0" smtClean="0"/>
              <a:t>» происходит от французского  слова «</a:t>
            </a:r>
            <a:r>
              <a:rPr lang="ru-RU" b="1" dirty="0" smtClean="0">
                <a:solidFill>
                  <a:srgbClr val="7030A0"/>
                </a:solidFill>
              </a:rPr>
              <a:t>пять</a:t>
            </a:r>
            <a:r>
              <a:rPr lang="ru-RU" dirty="0" smtClean="0"/>
              <a:t>» и обозначает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ru-RU" b="1" dirty="0" smtClean="0"/>
              <a:t>стихотворение, состоящее из пяти строк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sz="4000" b="1" dirty="0" err="1">
                <a:solidFill>
                  <a:srgbClr val="FF0000"/>
                </a:solidFill>
              </a:rPr>
              <a:t>Мацуо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Басё</a:t>
            </a:r>
            <a:r>
              <a:rPr lang="ru-RU" sz="3100" b="1" dirty="0" smtClean="0">
                <a:solidFill>
                  <a:srgbClr val="FF0000"/>
                </a:solidFill>
              </a:rPr>
              <a:t>     </a:t>
            </a:r>
            <a:r>
              <a:rPr lang="ru-RU" sz="3100" b="1" dirty="0" smtClean="0">
                <a:solidFill>
                  <a:srgbClr val="7030A0"/>
                </a:solidFill>
              </a:rPr>
              <a:t>1644-1694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>
                <a:latin typeface="+mn-lt"/>
                <a:cs typeface="Times New Roman" pitchFamily="18" charset="0"/>
              </a:rPr>
              <a:t>Трехстишие </a:t>
            </a:r>
            <a:r>
              <a:rPr lang="ru-RU" sz="2000" b="1" dirty="0" err="1" smtClean="0">
                <a:latin typeface="+mn-lt"/>
                <a:cs typeface="Times New Roman" pitchFamily="18" charset="0"/>
              </a:rPr>
              <a:t>хайку</a:t>
            </a:r>
            <a:r>
              <a:rPr lang="ru-RU" sz="2000" b="1" dirty="0" smtClean="0">
                <a:latin typeface="+mn-lt"/>
                <a:cs typeface="Times New Roman" pitchFamily="18" charset="0"/>
              </a:rPr>
              <a:t>(</a:t>
            </a:r>
            <a:r>
              <a:rPr lang="ru-RU" sz="2000" b="1" dirty="0" err="1" smtClean="0">
                <a:latin typeface="+mn-lt"/>
                <a:cs typeface="Times New Roman" pitchFamily="18" charset="0"/>
              </a:rPr>
              <a:t>хокку</a:t>
            </a:r>
            <a:r>
              <a:rPr lang="ru-RU" sz="2000" b="1" dirty="0" smtClean="0">
                <a:latin typeface="+mn-lt"/>
                <a:cs typeface="Times New Roman" pitchFamily="18" charset="0"/>
              </a:rPr>
              <a:t>) </a:t>
            </a:r>
            <a:r>
              <a:rPr lang="ru-RU" sz="2000" b="1" dirty="0">
                <a:latin typeface="+mn-lt"/>
                <a:cs typeface="Times New Roman" pitchFamily="18" charset="0"/>
              </a:rPr>
              <a:t>— самый лаконичный жанр японской поэзии: всего 17 слогов</a:t>
            </a:r>
            <a:r>
              <a:rPr lang="ru-RU" sz="2000" b="1">
                <a:latin typeface="+mn-lt"/>
                <a:cs typeface="Times New Roman" pitchFamily="18" charset="0"/>
              </a:rPr>
              <a:t> </a:t>
            </a:r>
            <a:r>
              <a:rPr lang="ru-RU" sz="2000" b="1" smtClean="0">
                <a:latin typeface="+mn-lt"/>
                <a:cs typeface="Times New Roman" pitchFamily="18" charset="0"/>
              </a:rPr>
              <a:t>(5–7–5)</a:t>
            </a:r>
            <a:r>
              <a:rPr lang="ru-RU" sz="2000" b="1" dirty="0">
                <a:latin typeface="+mn-lt"/>
                <a:cs typeface="Times New Roman" pitchFamily="18" charset="0"/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14546" y="4214818"/>
            <a:ext cx="4714908" cy="2428892"/>
          </a:xfrm>
        </p:spPr>
        <p:txBody>
          <a:bodyPr>
            <a:normAutofit fontScale="77500" lnSpcReduction="20000"/>
          </a:bodyPr>
          <a:lstStyle/>
          <a:p>
            <a:r>
              <a:rPr lang="ru-RU" sz="4200" b="1" dirty="0"/>
              <a:t>На голой ветке</a:t>
            </a:r>
            <a:r>
              <a:rPr lang="ru-RU" sz="4200" b="1" dirty="0" smtClean="0"/>
              <a:t/>
            </a:r>
            <a:br>
              <a:rPr lang="ru-RU" sz="4200" b="1" dirty="0" smtClean="0"/>
            </a:br>
            <a:r>
              <a:rPr lang="ru-RU" sz="4200" b="1" dirty="0"/>
              <a:t>Ворон сидит одиноко...</a:t>
            </a:r>
            <a:r>
              <a:rPr lang="ru-RU" sz="4200" b="1" dirty="0" smtClean="0"/>
              <a:t/>
            </a:r>
            <a:br>
              <a:rPr lang="ru-RU" sz="4200" b="1" dirty="0" smtClean="0"/>
            </a:br>
            <a:r>
              <a:rPr lang="ru-RU" sz="4200" b="1" dirty="0"/>
              <a:t>Осенний вечер!  </a:t>
            </a:r>
            <a:endParaRPr lang="ru-RU" sz="4200" b="1" dirty="0" smtClean="0"/>
          </a:p>
          <a:p>
            <a:endParaRPr lang="ru-RU" b="1" dirty="0"/>
          </a:p>
          <a:p>
            <a:pPr>
              <a:buNone/>
            </a:pPr>
            <a:r>
              <a:rPr lang="ru-RU" b="1" dirty="0" smtClean="0"/>
              <a:t> </a:t>
            </a: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357298"/>
            <a:ext cx="257176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Танка( короткая песня)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14414" y="3714752"/>
            <a:ext cx="7472386" cy="2786082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b="1" dirty="0" smtClean="0"/>
              <a:t> </a:t>
            </a:r>
          </a:p>
          <a:p>
            <a:pPr algn="ctr">
              <a:buNone/>
            </a:pPr>
            <a:r>
              <a:rPr lang="ru-RU" b="1" dirty="0" smtClean="0"/>
              <a:t>  </a:t>
            </a:r>
            <a:r>
              <a:rPr lang="ru-RU" sz="7000" b="1" dirty="0" smtClean="0"/>
              <a:t>—</a:t>
            </a:r>
            <a:r>
              <a:rPr lang="ru-RU" sz="7000" dirty="0" smtClean="0"/>
              <a:t> </a:t>
            </a:r>
            <a:r>
              <a:rPr lang="ru-RU" sz="7000" b="1" dirty="0" smtClean="0"/>
              <a:t>лирическое стихотворение,</a:t>
            </a:r>
          </a:p>
          <a:p>
            <a:pPr algn="ctr">
              <a:buNone/>
            </a:pPr>
            <a:r>
              <a:rPr lang="ru-RU" sz="7000" b="1" dirty="0" smtClean="0"/>
              <a:t>состоящее из 31 слога</a:t>
            </a:r>
          </a:p>
          <a:p>
            <a:pPr algn="ctr">
              <a:buNone/>
            </a:pPr>
            <a:r>
              <a:rPr lang="ru-RU" sz="7000" b="1" dirty="0" smtClean="0"/>
              <a:t> с чередованием </a:t>
            </a:r>
          </a:p>
          <a:p>
            <a:pPr algn="ctr">
              <a:buNone/>
            </a:pPr>
            <a:r>
              <a:rPr lang="ru-RU" sz="7000" b="1" dirty="0" smtClean="0"/>
              <a:t>пятисложных и семисложных</a:t>
            </a:r>
          </a:p>
          <a:p>
            <a:pPr algn="ctr">
              <a:buNone/>
            </a:pPr>
            <a:r>
              <a:rPr lang="ru-RU" sz="7000" b="1" dirty="0" smtClean="0"/>
              <a:t> метрических единиц</a:t>
            </a:r>
          </a:p>
          <a:p>
            <a:pPr algn="ctr">
              <a:buNone/>
            </a:pPr>
            <a:r>
              <a:rPr lang="ru-RU" sz="7000" b="1" dirty="0" smtClean="0"/>
              <a:t> (5–7–5–7–7)</a:t>
            </a:r>
            <a:endParaRPr lang="ru-RU" sz="7000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00364" y="928671"/>
            <a:ext cx="3429024" cy="264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Одзава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Роан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ru-RU" dirty="0" smtClean="0">
                <a:solidFill>
                  <a:srgbClr val="7030A0"/>
                </a:solidFill>
              </a:rPr>
              <a:t>1725 - 1803</a:t>
            </a:r>
            <a:r>
              <a:rPr lang="ru-RU" dirty="0" smtClean="0"/>
              <a:t>.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19722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   </a:t>
            </a:r>
            <a:r>
              <a:rPr lang="ru-RU" sz="3600" b="1" dirty="0" smtClean="0"/>
              <a:t>         Вол на пахоте</a:t>
            </a:r>
            <a:br>
              <a:rPr lang="ru-RU" sz="3600" b="1" dirty="0" smtClean="0"/>
            </a:br>
            <a:r>
              <a:rPr lang="ru-RU" sz="3600" b="1" dirty="0" smtClean="0"/>
              <a:t>         Безрадостно плуг влачит,</a:t>
            </a:r>
            <a:br>
              <a:rPr lang="ru-RU" sz="3600" b="1" dirty="0" smtClean="0"/>
            </a:br>
            <a:r>
              <a:rPr lang="ru-RU" sz="3600" b="1" dirty="0" smtClean="0"/>
              <a:t>         Свой нелёгкий плуг...</a:t>
            </a:r>
            <a:br>
              <a:rPr lang="ru-RU" sz="3600" b="1" dirty="0" smtClean="0"/>
            </a:br>
            <a:r>
              <a:rPr lang="ru-RU" sz="3600" b="1" dirty="0" smtClean="0"/>
              <a:t>         Ну, а мы с тобой, скажи,</a:t>
            </a:r>
            <a:br>
              <a:rPr lang="ru-RU" sz="3600" b="1" dirty="0" smtClean="0"/>
            </a:br>
            <a:r>
              <a:rPr lang="ru-RU" sz="3600" b="1" dirty="0" smtClean="0"/>
              <a:t>         Разве не впряжены в плуг?</a:t>
            </a:r>
          </a:p>
          <a:p>
            <a:endParaRPr lang="ru-RU" sz="3600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257176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357190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</a:rPr>
              <a:t>Правила создания </a:t>
            </a:r>
            <a:r>
              <a:rPr lang="ru-RU" sz="4800" b="1" i="1" dirty="0" err="1" smtClean="0">
                <a:solidFill>
                  <a:srgbClr val="C00000"/>
                </a:solidFill>
              </a:rPr>
              <a:t>синквейна</a:t>
            </a:r>
            <a:r>
              <a:rPr lang="ru-RU" sz="4800" b="1" i="1" dirty="0" smtClean="0">
                <a:solidFill>
                  <a:srgbClr val="C00000"/>
                </a:solidFill>
              </a:rPr>
              <a:t>:</a:t>
            </a:r>
            <a:br>
              <a:rPr lang="ru-RU" sz="4800" b="1" i="1" dirty="0" smtClean="0">
                <a:solidFill>
                  <a:srgbClr val="C00000"/>
                </a:solidFill>
              </a:rPr>
            </a:br>
            <a:endParaRPr lang="ru-RU" sz="48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1 строчка </a:t>
            </a:r>
            <a:r>
              <a:rPr lang="ru-RU" b="1" dirty="0" smtClean="0"/>
              <a:t>– </a:t>
            </a:r>
            <a:r>
              <a:rPr lang="ru-RU" sz="3500" b="1" dirty="0" smtClean="0"/>
              <a:t>это название темы</a:t>
            </a:r>
          </a:p>
          <a:p>
            <a:r>
              <a:rPr lang="ru-RU" b="1" i="1" dirty="0" smtClean="0"/>
              <a:t>2 строчка </a:t>
            </a:r>
            <a:r>
              <a:rPr lang="ru-RU" b="1" dirty="0" smtClean="0"/>
              <a:t>– это определение темы в двух прилагательных или причастиях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3 строчка </a:t>
            </a:r>
            <a:r>
              <a:rPr lang="ru-RU" b="1" dirty="0" smtClean="0"/>
              <a:t>– это три глагола, показывающие действие в рамках темы.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4 строчка </a:t>
            </a:r>
            <a:r>
              <a:rPr lang="ru-RU" dirty="0" smtClean="0"/>
              <a:t>– </a:t>
            </a:r>
            <a:r>
              <a:rPr lang="ru-RU" b="1" dirty="0" smtClean="0"/>
              <a:t>фраза из четырех слов,            </a:t>
            </a:r>
            <a:r>
              <a:rPr lang="ru-RU" sz="3500" b="1" dirty="0" smtClean="0"/>
              <a:t>показывающая</a:t>
            </a:r>
            <a:r>
              <a:rPr lang="ru-RU" b="1" dirty="0" smtClean="0"/>
              <a:t> отношение автора к теме.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5 строчка </a:t>
            </a:r>
            <a:r>
              <a:rPr lang="ru-RU" b="1" dirty="0" smtClean="0"/>
              <a:t>– завершение темы, синоним первого слова, выраженный любой частью речи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Вариации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57224" y="3857628"/>
            <a:ext cx="7829576" cy="2857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Обратный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синквейн</a:t>
            </a:r>
            <a:r>
              <a:rPr lang="ru-RU" b="1" i="1" dirty="0" smtClean="0"/>
              <a:t> </a:t>
            </a:r>
          </a:p>
          <a:p>
            <a:pPr algn="ctr">
              <a:buNone/>
            </a:pP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Зеркальный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/>
              <a:t>синквейн</a:t>
            </a:r>
            <a:endParaRPr lang="ru-RU" b="1" i="1" dirty="0" smtClean="0"/>
          </a:p>
          <a:p>
            <a:pPr algn="ctr">
              <a:buNone/>
            </a:pPr>
            <a:r>
              <a:rPr lang="ru-RU" b="1" i="1" dirty="0" err="1" smtClean="0"/>
              <a:t>Синквейн</a:t>
            </a:r>
            <a:r>
              <a:rPr lang="ru-RU" b="1" i="1" dirty="0" smtClean="0"/>
              <a:t>- </a:t>
            </a:r>
            <a:r>
              <a:rPr lang="ru-RU" b="1" i="1" dirty="0" smtClean="0">
                <a:solidFill>
                  <a:srgbClr val="7030A0"/>
                </a:solidFill>
              </a:rPr>
              <a:t>бабочка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Корона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синквейнов</a:t>
            </a:r>
            <a:endParaRPr lang="ru-RU" b="1" i="1" dirty="0" smtClean="0"/>
          </a:p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Гирлянда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синквейнов</a:t>
            </a:r>
            <a:endParaRPr lang="ru-RU" b="1" i="1" dirty="0" smtClean="0"/>
          </a:p>
          <a:p>
            <a:endParaRPr lang="ru-RU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285860"/>
            <a:ext cx="378621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4800" b="1" i="1" dirty="0" err="1" smtClean="0">
                <a:solidFill>
                  <a:srgbClr val="C00000"/>
                </a:solidFill>
              </a:rPr>
              <a:t>Синквейн</a:t>
            </a:r>
            <a:endParaRPr lang="ru-RU" sz="48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4071966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Составление </a:t>
            </a:r>
            <a:r>
              <a:rPr lang="ru-RU" b="1" dirty="0" err="1" smtClean="0"/>
              <a:t>синквейна</a:t>
            </a:r>
            <a:r>
              <a:rPr lang="ru-RU" b="1" dirty="0" smtClean="0"/>
              <a:t> требует от учащегося умения </a:t>
            </a:r>
            <a:r>
              <a:rPr lang="ru-RU" b="1" dirty="0" smtClean="0">
                <a:solidFill>
                  <a:srgbClr val="C00000"/>
                </a:solidFill>
              </a:rPr>
              <a:t>находить в учебном материале наиболее существенные элементы, делать заключение и выражать все это в краткой форме.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Написание </a:t>
            </a:r>
            <a:r>
              <a:rPr lang="ru-RU" b="1" dirty="0" err="1" smtClean="0">
                <a:solidFill>
                  <a:srgbClr val="002060"/>
                </a:solidFill>
              </a:rPr>
              <a:t>синквейна</a:t>
            </a:r>
            <a:r>
              <a:rPr lang="ru-RU" b="1" dirty="0" smtClean="0">
                <a:solidFill>
                  <a:srgbClr val="002060"/>
                </a:solidFill>
              </a:rPr>
              <a:t> является формой свободного творчества, которое осуществляется по определенным правилам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j04394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857232"/>
            <a:ext cx="228601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Примеры </a:t>
            </a:r>
            <a:r>
              <a:rPr lang="ru-RU" sz="4800" b="1" i="1" dirty="0" err="1" smtClean="0">
                <a:solidFill>
                  <a:srgbClr val="FF0000"/>
                </a:solidFill>
              </a:rPr>
              <a:t>синквейнов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                     </a:t>
            </a:r>
          </a:p>
          <a:p>
            <a:pPr>
              <a:buNone/>
            </a:pPr>
            <a:r>
              <a:rPr lang="ru-RU" sz="3600" b="1" dirty="0" smtClean="0"/>
              <a:t>                      </a:t>
            </a:r>
          </a:p>
          <a:p>
            <a:pPr>
              <a:buNone/>
            </a:pPr>
            <a:r>
              <a:rPr lang="ru-RU" sz="3600" b="1" dirty="0" smtClean="0"/>
              <a:t>                     Школа </a:t>
            </a:r>
            <a:br>
              <a:rPr lang="ru-RU" sz="3600" b="1" dirty="0" smtClean="0"/>
            </a:br>
            <a:r>
              <a:rPr lang="ru-RU" sz="3600" b="1" dirty="0" smtClean="0"/>
              <a:t>                  Второй дом </a:t>
            </a:r>
            <a:br>
              <a:rPr lang="ru-RU" sz="3600" b="1" dirty="0" smtClean="0"/>
            </a:br>
            <a:r>
              <a:rPr lang="ru-RU" sz="3600" b="1" dirty="0" smtClean="0"/>
              <a:t>                  Пишу, кричу, сижу </a:t>
            </a:r>
            <a:br>
              <a:rPr lang="ru-RU" sz="3600" b="1" dirty="0" smtClean="0"/>
            </a:br>
            <a:r>
              <a:rPr lang="ru-RU" sz="3600" b="1" dirty="0" smtClean="0"/>
              <a:t>                  Волненье, радость, ссоры </a:t>
            </a:r>
            <a:br>
              <a:rPr lang="ru-RU" sz="3600" b="1" dirty="0" smtClean="0"/>
            </a:br>
            <a:r>
              <a:rPr lang="ru-RU" sz="3600" b="1" dirty="0" smtClean="0"/>
              <a:t>                  Классно. </a:t>
            </a:r>
            <a:endParaRPr lang="ru-RU" sz="3600" b="1" dirty="0"/>
          </a:p>
        </p:txBody>
      </p:sp>
      <p:pic>
        <p:nvPicPr>
          <p:cNvPr id="8196" name="Picture 4" descr="Картинки по запросу картинки на тему  школ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1357298"/>
            <a:ext cx="2886075" cy="1590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</TotalTime>
  <Words>393</Words>
  <Application>Microsoft Office PowerPoint</Application>
  <PresentationFormat>Экран (4:3)</PresentationFormat>
  <Paragraphs>81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синквейн</vt:lpstr>
      <vt:lpstr> Что же такое синквейн?  </vt:lpstr>
      <vt:lpstr>Мацуо Басё     1644-1694 Трехстишие хайку(хокку) — самый лаконичный жанр японской поэзии: всего 17 слогов (5–7–5) </vt:lpstr>
      <vt:lpstr>Танка( короткая песня)</vt:lpstr>
      <vt:lpstr>Одзава Роан  1725 - 1803.</vt:lpstr>
      <vt:lpstr>Правила создания синквейна: </vt:lpstr>
      <vt:lpstr>Вариации</vt:lpstr>
      <vt:lpstr>Синквейн</vt:lpstr>
      <vt:lpstr>Примеры синквейнов</vt:lpstr>
      <vt:lpstr>Примеры синквейнов</vt:lpstr>
      <vt:lpstr>Примеры синквейнов</vt:lpstr>
      <vt:lpstr>Примеры синквейнов</vt:lpstr>
      <vt:lpstr>Примеры синквейнов</vt:lpstr>
      <vt:lpstr>Синквейн – это особое стихотворение</vt:lpstr>
      <vt:lpstr>задание</vt:lpstr>
    </vt:vector>
  </TitlesOfParts>
  <Company>МОУ Лицей №7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каб17</dc:creator>
  <cp:lastModifiedBy>Кабинет 34</cp:lastModifiedBy>
  <cp:revision>193</cp:revision>
  <dcterms:created xsi:type="dcterms:W3CDTF">2018-01-26T09:25:01Z</dcterms:created>
  <dcterms:modified xsi:type="dcterms:W3CDTF">2020-08-11T07:10:29Z</dcterms:modified>
</cp:coreProperties>
</file>