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handoutMasterIdLst>
    <p:handoutMasterId r:id="rId22"/>
  </p:handoutMasterIdLst>
  <p:sldIdLst>
    <p:sldId id="256" r:id="rId2"/>
    <p:sldId id="267" r:id="rId3"/>
    <p:sldId id="268" r:id="rId4"/>
    <p:sldId id="258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64" r:id="rId15"/>
    <p:sldId id="287" r:id="rId16"/>
    <p:sldId id="294" r:id="rId17"/>
    <p:sldId id="295" r:id="rId18"/>
    <p:sldId id="296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1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82E8-4755-4C51-9337-CE4B259104FA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E09F-1029-4FE6-B87C-074015E606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9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15669"/>
      </p:ext>
    </p:extLst>
  </p:cSld>
  <p:clrMapOvr>
    <a:masterClrMapping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03154"/>
      </p:ext>
    </p:extLst>
  </p:cSld>
  <p:clrMapOvr>
    <a:masterClrMapping/>
  </p:clrMapOvr>
  <p:transition spd="slow"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1719"/>
      </p:ext>
    </p:extLst>
  </p:cSld>
  <p:clrMapOvr>
    <a:masterClrMapping/>
  </p:clrMapOvr>
  <p:transition spd="slow"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793"/>
      </p:ext>
    </p:extLst>
  </p:cSld>
  <p:clrMapOvr>
    <a:masterClrMapping/>
  </p:clrMapOvr>
  <p:transition spd="slow"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32544"/>
      </p:ext>
    </p:extLst>
  </p:cSld>
  <p:clrMapOvr>
    <a:masterClrMapping/>
  </p:clrMapOvr>
  <p:transition spd="slow"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85263"/>
      </p:ext>
    </p:extLst>
  </p:cSld>
  <p:clrMapOvr>
    <a:masterClrMapping/>
  </p:clrMapOvr>
  <p:transition spd="slow"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02997"/>
      </p:ext>
    </p:extLst>
  </p:cSld>
  <p:clrMapOvr>
    <a:masterClrMapping/>
  </p:clrMapOvr>
  <p:transition spd="slow"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10117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2001"/>
      </p:ext>
    </p:extLst>
  </p:cSld>
  <p:clrMapOvr>
    <a:masterClrMapping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6039"/>
      </p:ext>
    </p:extLst>
  </p:cSld>
  <p:clrMapOvr>
    <a:masterClrMapping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748"/>
      </p:ext>
    </p:extLst>
  </p:cSld>
  <p:clrMapOvr>
    <a:masterClrMapping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46714"/>
      </p:ext>
    </p:extLst>
  </p:cSld>
  <p:clrMapOvr>
    <a:masterClrMapping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8798"/>
      </p:ext>
    </p:extLst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6055"/>
      </p:ext>
    </p:extLst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3614"/>
      </p:ext>
    </p:extLst>
  </p:cSld>
  <p:clrMapOvr>
    <a:masterClrMapping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37109"/>
      </p:ext>
    </p:extLst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25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slow" advClick="0" advTm="20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frazbook.ru/wp-content/gallery/illyustracii-k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514" y="1752601"/>
            <a:ext cx="9321085" cy="175260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FF00"/>
                </a:solidFill>
              </a:rPr>
              <a:t>Тема: Роль фразеологизмов в нашей речи.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3329" y="4267200"/>
            <a:ext cx="5190186" cy="2507087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cap="none" dirty="0">
                <a:solidFill>
                  <a:srgbClr val="00FFFF"/>
                </a:solidFill>
              </a:rPr>
              <a:t>Выполнила: Уварова Софья </a:t>
            </a:r>
          </a:p>
          <a:p>
            <a:pPr algn="l">
              <a:spcAft>
                <a:spcPts val="0"/>
              </a:spcAft>
            </a:pPr>
            <a:r>
              <a:rPr lang="ru-RU" sz="2400" cap="none" dirty="0">
                <a:solidFill>
                  <a:srgbClr val="00FFFF"/>
                </a:solidFill>
              </a:rPr>
              <a:t>ученица  5 "В" класса</a:t>
            </a:r>
            <a:endParaRPr lang="ru-RU" sz="2400" cap="none" dirty="0"/>
          </a:p>
          <a:p>
            <a:pPr algn="l">
              <a:spcAft>
                <a:spcPts val="0"/>
              </a:spcAft>
            </a:pPr>
            <a:r>
              <a:rPr lang="ru-RU" sz="2400" cap="none" dirty="0">
                <a:solidFill>
                  <a:srgbClr val="00FFFF"/>
                </a:solidFill>
              </a:rPr>
              <a:t>Руководитель: </a:t>
            </a:r>
            <a:r>
              <a:rPr lang="ru-RU" sz="2400" cap="none" dirty="0" err="1">
                <a:solidFill>
                  <a:srgbClr val="00FFFF"/>
                </a:solidFill>
              </a:rPr>
              <a:t>Какорина</a:t>
            </a:r>
            <a:r>
              <a:rPr lang="ru-RU" sz="2400" cap="none" dirty="0">
                <a:solidFill>
                  <a:srgbClr val="00FFFF"/>
                </a:solidFill>
              </a:rPr>
              <a:t> Н.П.</a:t>
            </a:r>
            <a:endParaRPr lang="ru-RU" sz="2400" cap="none" dirty="0"/>
          </a:p>
          <a:p>
            <a:pPr algn="l">
              <a:spcAft>
                <a:spcPts val="0"/>
              </a:spcAft>
            </a:pPr>
            <a:r>
              <a:rPr lang="ru-RU" sz="2400" cap="none" dirty="0">
                <a:solidFill>
                  <a:srgbClr val="00FFFF"/>
                </a:solidFill>
              </a:rPr>
              <a:t>учитель  русского языка и литературы.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339616592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99059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Фразеологизмы-антонимы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47800"/>
            <a:ext cx="9143999" cy="380999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пруд пруди – кот наплакал</a:t>
            </a:r>
          </a:p>
          <a:p>
            <a:pPr marL="0" indent="0">
              <a:buNone/>
            </a:pPr>
            <a:endParaRPr lang="ru-RU" sz="4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Засучив рукава –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спустя рукава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6096000" cy="40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07324"/>
      </p:ext>
    </p:extLst>
  </p:cSld>
  <p:clrMapOvr>
    <a:masterClrMapping/>
  </p:clrMapOvr>
  <p:transition spd="slow" advClick="0"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словари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3938"/>
            <a:ext cx="2514600" cy="40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3038475" cy="39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04800"/>
            <a:ext cx="2384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599"/>
            <a:ext cx="3076575" cy="411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93" y="4006552"/>
            <a:ext cx="1954237" cy="27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889080"/>
      </p:ext>
    </p:extLst>
  </p:cSld>
  <p:clrMapOvr>
    <a:masterClrMapping/>
  </p:clrMapOvr>
  <p:transition spd="slow" advClick="0" advTm="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81001"/>
            <a:ext cx="6858000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Басни и. а.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315199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01000" y="533400"/>
            <a:ext cx="396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«Осёл и Соловей»: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тысячу ладов, за тридевять земель;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«Тришкин кафтан»: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тришкин кафтан;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«Две собаки»: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на задних лапах;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«Обезьяна»: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мартышкин труд;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«Кот и повар»: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Васька слушает, да ест;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«Белка»: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белка в колесе;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«Ларчик»: а ларчик просто открывался</a:t>
            </a:r>
          </a:p>
        </p:txBody>
      </p:sp>
    </p:spTree>
    <p:extLst>
      <p:ext uri="{BB962C8B-B14F-4D97-AF65-F5344CB8AC3E}">
        <p14:creationId xmlns:p14="http://schemas.microsoft.com/office/powerpoint/2010/main" val="4158671951"/>
      </p:ext>
    </p:extLst>
  </p:cSld>
  <p:clrMapOvr>
    <a:masterClrMapping/>
  </p:clrMapOvr>
  <p:transition spd="slow" advClick="0"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7619999" cy="990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н.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9729"/>
            <a:ext cx="8153400" cy="52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37563" y="304800"/>
            <a:ext cx="3429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во всю прыть, бить баклуши, в два счета, в трех соснах заблудились, взять на буксир, вывести на чистую воду, глядеть во все глаза, засучив рукава, как в воду глядел, как в воду опущенный, как с луны свалился, калачом не заманишь, намылить шею, не видать как своих ушей, ни жив ни мертв, пойти на край света, с ног валиться.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6407"/>
            <a:ext cx="2912566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069376"/>
      </p:ext>
    </p:extLst>
  </p:cSld>
  <p:clrMapOvr>
    <a:masterClrMapping/>
  </p:clrMapOvr>
  <p:transition spd="slow" advClick="0"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8200" y="1500559"/>
            <a:ext cx="3581401" cy="391319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 там был, мед-пиво пил; избушка на курьих ножках;</a:t>
            </a: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кощей Бессмертный;- Лиса Патрикеевна; ни в сказке сказать, ни пером описать;</a:t>
            </a: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царе Горохе; </a:t>
            </a: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сказка-ложь, да в ней намек;</a:t>
            </a: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белого бычка; три дня и три ночи.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234">
            <a:off x="281430" y="317968"/>
            <a:ext cx="4252461" cy="3069189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3047">
            <a:off x="587813" y="3762693"/>
            <a:ext cx="4136925" cy="2828623"/>
          </a:xfrm>
          <a:prstGeom prst="rect">
            <a:avLst/>
          </a:prstGeom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436">
            <a:off x="4895459" y="111529"/>
            <a:ext cx="2794473" cy="2794473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0878">
            <a:off x="4472200" y="3122784"/>
            <a:ext cx="3640988" cy="27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90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Социологический 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24000"/>
            <a:ext cx="10131425" cy="5105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заданы такие вопросы: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Знаете ли вы, что такое фразеологизм?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Ваш любимый фразеологизм?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 взрослых знают, что такое фразеологизм, 22% не знают; из детей 43% знают, 57% не знают.</a:t>
            </a: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/>
              <a:t>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в речи опрашиваемых звучали фразеологизмы: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взрослых- вешать лапшу на уши , как свои пять пальцев , как сонная муха.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- сломя голову , как убитый , ни свет ни заря.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310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24268"/>
      </p:ext>
    </p:extLst>
  </p:cSld>
  <p:clrMapOvr>
    <a:masterClrMapping/>
  </p:clrMapOvr>
  <p:transition spd="slow" advClick="0" advTm="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200" y="1988840"/>
            <a:ext cx="396044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Водить за нос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обманывать</a:t>
            </a:r>
          </a:p>
        </p:txBody>
      </p:sp>
      <p:pic>
        <p:nvPicPr>
          <p:cNvPr id="1026" name="Picture 2" descr="C:\Users\Ольга\Desktop\200px-FZh_XHsM9y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1424" y="0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Фразеологизмы из повседневной жизни :</a:t>
            </a:r>
          </a:p>
        </p:txBody>
      </p:sp>
    </p:spTree>
    <p:extLst>
      <p:ext uri="{BB962C8B-B14F-4D97-AF65-F5344CB8AC3E}">
        <p14:creationId xmlns:p14="http://schemas.microsoft.com/office/powerpoint/2010/main" val="276325232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880" y="1844824"/>
            <a:ext cx="7176120" cy="20323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ворон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рассеянным, невнимательным, а также - бездельничать</a:t>
            </a:r>
          </a:p>
        </p:txBody>
      </p:sp>
      <p:pic>
        <p:nvPicPr>
          <p:cNvPr id="2050" name="Picture 2" descr="C:\Users\Ольга\Desktop\90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6632"/>
            <a:ext cx="4320480" cy="65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95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0" y="2132856"/>
            <a:ext cx="5544616" cy="14562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Витать в облаках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предаваться несбыточным мечтам</a:t>
            </a:r>
          </a:p>
        </p:txBody>
      </p:sp>
      <p:pic>
        <p:nvPicPr>
          <p:cNvPr id="3074" name="Picture 2" descr="C:\Users\Ольга\Desktop\0011-031-Podobrat-slova-sinonimy-k-frazeologizm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5988124" cy="64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3912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12954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 итоги…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09800"/>
            <a:ext cx="9296400" cy="364913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же результат моей работы? Самое главное – я узнала много фразеологизмов, о которых раньше и не слышала. В ходе работы я познакомилась с источниками фразеологизмов русского языка,  узнала историю происхождения многих фразеологизмов, познакомилась с фразеологическими словарями, обратилась к произведениям художественной литературы. В результате чего пришла к следующим выводам: роль фразеологизмов в нашей речи действительно велика! Ведь недаром  писатели очень часто употребляют их в своих произведениях, они помогают им ярко и образно дать характеристику герою, точно изложить  свои мысли, сделать речь насыщенной, эмоциональной, богатой. Я убедилась, что фразеологизмы украшают нашу речь, делают её точнее и богаче ! Для развития нашей  устной и письменной речи нужно читать как можно больше художественной и научно-познавательной литературы.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5299" r="8986" b="7704"/>
          <a:stretch/>
        </p:blipFill>
        <p:spPr bwMode="auto">
          <a:xfrm>
            <a:off x="9296400" y="3810000"/>
            <a:ext cx="2657255" cy="27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04443"/>
      </p:ext>
    </p:extLst>
  </p:cSld>
  <p:clrMapOvr>
    <a:masterClrMapping/>
  </p:clrMapOvr>
  <p:transition spd="slow"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957659"/>
            <a:ext cx="10131425" cy="48335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1.Цель проекта </a:t>
            </a:r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нужны ли в нашей речи фразеологизмы? Какова их роль?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2.Задачи проекта: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Произвести поиск необходимой языковой информации о фразеологизмах, проанализировать её и обобщить.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Выяснить источники происхождения фразеологизмов.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Познакомиться с фразеологическими словарями русского языка.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4.Понаблюдать за употреблением фразеологизмов в произведениях художественной     литературы.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Сделать выводы: какова роль фразеологизмов в нашей речи.</a:t>
            </a:r>
          </a:p>
        </p:txBody>
      </p:sp>
    </p:spTree>
    <p:extLst>
      <p:ext uri="{BB962C8B-B14F-4D97-AF65-F5344CB8AC3E}">
        <p14:creationId xmlns:p14="http://schemas.microsoft.com/office/powerpoint/2010/main" val="3013776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12954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676401"/>
            <a:ext cx="8686799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</a:t>
            </a:r>
            <a:r>
              <a:rPr lang="ru-RU" dirty="0"/>
              <a:t>  </a:t>
            </a:r>
            <a:r>
              <a:rPr lang="en-US" dirty="0"/>
              <a:t>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http://frazbook.ru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http://shkatulka.net.ru/publ/slovari/slovar_frazeologizmov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http://www.bookvoed.ru/view_images.php?code=444538&amp;tip=1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http://www.elhoschool.ru/russki/frazeol.htm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http://edu.tltsu.ru/sites/sites_content/site1065/html/media6815/11.jpg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http://iliustracija.lt/wp-content/gallery/erika/brevno_v_glazu2.jpg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http://frazbook.ru/wp-content/gallery/illyustracii-k-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frazeologizmam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/bit_chelom.jpg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http://img.labirint.ru/images/comments_pic/0939/010labe6vj1253801714.jpg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49" y="2133600"/>
            <a:ext cx="35528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92680"/>
      </p:ext>
    </p:extLst>
  </p:cSld>
  <p:clrMapOvr>
    <a:masterClrMapping/>
  </p:clrMapOvr>
  <p:transition spd="slow"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349" y="201769"/>
            <a:ext cx="10414715" cy="597579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Актуальность проекта:</a:t>
            </a:r>
          </a:p>
          <a:p>
            <a:r>
              <a:rPr lang="ru-RU" sz="8400" dirty="0">
                <a:solidFill>
                  <a:srgbClr val="FFC000"/>
                </a:solidFill>
              </a:rPr>
              <a:t>Фразеологические обороты – особый пласт русского языка, часть культуры нашего народа.  Я выбрала эту тему, потому  что фразеология- это один из разделов языкознания. Следовательно , это неотъемлемая часть в изучении языка в целом . Мы не будем хорошо знать язык, не зная фразеологии!</a:t>
            </a:r>
          </a:p>
          <a:p>
            <a:pPr algn="ctr"/>
            <a:r>
              <a:rPr lang="ru-RU" sz="1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Гипотеза</a:t>
            </a:r>
            <a:r>
              <a:rPr lang="ru-RU" sz="11200" dirty="0">
                <a:solidFill>
                  <a:srgbClr val="FFC000"/>
                </a:solidFill>
              </a:rPr>
              <a:t>:</a:t>
            </a:r>
          </a:p>
          <a:p>
            <a:r>
              <a:rPr lang="ru-RU" sz="10000" dirty="0">
                <a:solidFill>
                  <a:srgbClr val="FFC000"/>
                </a:solidFill>
              </a:rPr>
              <a:t>Предположим, что фразеологизмы украшают нашу речь, делают её выразительнее и ярче.</a:t>
            </a:r>
          </a:p>
        </p:txBody>
      </p:sp>
    </p:spTree>
    <p:extLst>
      <p:ext uri="{BB962C8B-B14F-4D97-AF65-F5344CB8AC3E}">
        <p14:creationId xmlns:p14="http://schemas.microsoft.com/office/powerpoint/2010/main" val="3532970343"/>
      </p:ext>
    </p:extLst>
  </p:cSld>
  <p:clrMapOvr>
    <a:masterClrMapping/>
  </p:clrMapOvr>
  <p:transition spd="slow"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1625"/>
            <a:ext cx="11125199" cy="65239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6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ru-RU" sz="8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– это устойчивые сочетания слов, близкие по лексическому значению одному слову.</a:t>
            </a:r>
          </a:p>
          <a:p>
            <a:pPr marL="0" indent="0">
              <a:buNone/>
            </a:pPr>
            <a:endParaRPr lang="ru-RU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ru-RU" sz="5900" b="1" dirty="0"/>
              <a:t>Баклуши бить</a:t>
            </a:r>
            <a:r>
              <a:rPr lang="ru-RU" sz="5900" dirty="0"/>
              <a:t> – бездельничать               </a:t>
            </a:r>
          </a:p>
          <a:p>
            <a:pPr marL="0" indent="0">
              <a:buNone/>
            </a:pPr>
            <a:r>
              <a:rPr lang="ru-RU" sz="5900" b="1" dirty="0"/>
              <a:t>Зарубить на носу</a:t>
            </a:r>
            <a:r>
              <a:rPr lang="ru-RU" sz="5900" dirty="0"/>
              <a:t> – запомнить </a:t>
            </a:r>
          </a:p>
          <a:p>
            <a:pPr marL="0" indent="0">
              <a:buNone/>
            </a:pPr>
            <a:r>
              <a:rPr lang="ru-RU" sz="5900" b="1" dirty="0"/>
              <a:t>Намылить шею – </a:t>
            </a:r>
            <a:r>
              <a:rPr lang="ru-RU" sz="5900" dirty="0"/>
              <a:t>проучить</a:t>
            </a:r>
          </a:p>
          <a:p>
            <a:pPr marL="0" indent="0">
              <a:buNone/>
            </a:pPr>
            <a:r>
              <a:rPr lang="ru-RU" sz="5900" b="1" dirty="0"/>
              <a:t>Водить за нос</a:t>
            </a:r>
            <a:r>
              <a:rPr lang="ru-RU" sz="5900" dirty="0"/>
              <a:t> – обманывать </a:t>
            </a:r>
          </a:p>
          <a:p>
            <a:pPr marL="0" indent="0">
              <a:buNone/>
            </a:pPr>
            <a:r>
              <a:rPr lang="ru-RU" sz="5900" b="1" dirty="0"/>
              <a:t>Повесить нос</a:t>
            </a:r>
            <a:r>
              <a:rPr lang="ru-RU" sz="5900" dirty="0"/>
              <a:t> – огорчиться</a:t>
            </a:r>
          </a:p>
          <a:p>
            <a:pPr marL="0" indent="0">
              <a:buNone/>
            </a:pPr>
            <a:r>
              <a:rPr lang="ru-RU" sz="5900" b="1" dirty="0"/>
              <a:t>Сесть в калошу </a:t>
            </a:r>
            <a:r>
              <a:rPr lang="ru-RU" sz="5900" dirty="0"/>
              <a:t>– опозориться</a:t>
            </a:r>
          </a:p>
          <a:p>
            <a:pPr marL="0" indent="0">
              <a:buNone/>
            </a:pPr>
            <a:r>
              <a:rPr lang="ru-RU" sz="5900" b="1" dirty="0">
                <a:cs typeface="Times New Roman" panose="02020603050405020304" pitchFamily="18" charset="0"/>
              </a:rPr>
              <a:t>Перемывать косточки </a:t>
            </a:r>
            <a:r>
              <a:rPr lang="ru-RU" sz="5900" dirty="0">
                <a:cs typeface="Times New Roman" panose="02020603050405020304" pitchFamily="18" charset="0"/>
              </a:rPr>
              <a:t>– сплетничать 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r>
              <a:rPr lang="ru-RU" sz="3200" dirty="0"/>
              <a:t> </a:t>
            </a:r>
          </a:p>
          <a:p>
            <a:pPr marL="0" indent="0">
              <a:buNone/>
            </a:pPr>
            <a:endParaRPr lang="ru-RU" sz="3200" dirty="0">
              <a:solidFill>
                <a:srgbClr val="00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0" y="2357430"/>
            <a:ext cx="52955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4273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88640"/>
            <a:ext cx="10439400" cy="64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289342"/>
      </p:ext>
    </p:extLst>
  </p:cSld>
  <p:clrMapOvr>
    <a:masterClrMapping/>
  </p:clrMapOvr>
  <p:transition spd="slow" advClick="0"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832484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пришедшие из мифов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676400"/>
            <a:ext cx="7162800" cy="4953000"/>
          </a:xfrm>
        </p:spPr>
        <p:txBody>
          <a:bodyPr>
            <a:normAutofit fontScale="85000" lnSpcReduction="10000"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Авгиевы конюшни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сильно засорённое, загрязнённое или захламлённое помещение.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Ахиллесова пята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уязвимое место .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Кануть в Лету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навсегда исчезнуть, быть забытым.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Двуликий Янус - двуличный человек.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Сизифов труд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бесконечная, бесплодная  работа.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 Пандоры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источник несчастий, великих бедствий.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46" y="381000"/>
            <a:ext cx="259732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19950"/>
            <a:ext cx="25431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9950"/>
            <a:ext cx="23050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17" y="1330592"/>
            <a:ext cx="27922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70925"/>
      </p:ext>
    </p:extLst>
  </p:cSld>
  <p:clrMapOvr>
    <a:masterClrMapping/>
  </p:clrMapOvr>
  <p:transition spd="slow"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990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пришедшие из Библии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696199" cy="49529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 вопиющего в пустыне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напрасные призывы, остающиеся без ответа.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Допотопные времена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доисторические времена, очень давние.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Манна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неожиданная удача, чудесная помощь. 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Фома неверующий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человек, испытывающий постоянные сомнения, ничего не принимающий на веру.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24" y="1447800"/>
            <a:ext cx="3441676" cy="22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62400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25617"/>
      </p:ext>
    </p:extLst>
  </p:cSld>
  <p:clrMapOvr>
    <a:masterClrMapping/>
  </p:clrMapOvr>
  <p:transition spd="slow" advClick="0"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1"/>
            <a:ext cx="10131425" cy="9144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Фразеологизмы-омонимы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77" y="381000"/>
            <a:ext cx="5715000" cy="5105399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 петуха  </a:t>
            </a:r>
            <a:r>
              <a:rPr lang="ru-RU" sz="40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означает  фальшиво произвести мелодию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43" y="1592660"/>
            <a:ext cx="5117036" cy="33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399"/>
            <a:ext cx="2581354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3600" y="508621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 петуха </a:t>
            </a:r>
            <a:r>
              <a:rPr lang="ru-RU" sz="40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поджечь что-то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2041061"/>
      </p:ext>
    </p:extLst>
  </p:cSld>
  <p:clrMapOvr>
    <a:masterClrMapping/>
  </p:clrMapOvr>
  <p:transition spd="slow" advClick="0"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91439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Фразеологизмы-синонимы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81000"/>
            <a:ext cx="6019799" cy="42672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сапога пара </a:t>
            </a: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поля ягоды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7192" r="6687"/>
          <a:stretch/>
        </p:blipFill>
        <p:spPr bwMode="auto">
          <a:xfrm>
            <a:off x="990600" y="3184683"/>
            <a:ext cx="3316458" cy="29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62" y="1524000"/>
            <a:ext cx="4712238" cy="31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9840" y="5029200"/>
            <a:ext cx="71009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 палата </a:t>
            </a:r>
            <a:r>
              <a:rPr lang="ru-RU" sz="3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семи пядей во лбу </a:t>
            </a:r>
          </a:p>
        </p:txBody>
      </p:sp>
    </p:spTree>
    <p:extLst>
      <p:ext uri="{BB962C8B-B14F-4D97-AF65-F5344CB8AC3E}">
        <p14:creationId xmlns:p14="http://schemas.microsoft.com/office/powerpoint/2010/main" val="2664503588"/>
      </p:ext>
    </p:extLst>
  </p:cSld>
  <p:clrMapOvr>
    <a:masterClrMapping/>
  </p:clrMapOvr>
  <p:transition spd="slow" advClick="0" advTm="20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927</TotalTime>
  <Words>980</Words>
  <Application>Microsoft Office PowerPoint</Application>
  <PresentationFormat>Широкоэкранный</PresentationFormat>
  <Paragraphs>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Небесная</vt:lpstr>
      <vt:lpstr>Тема: Роль фразеологизмов в нашей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Фразеологизмы, пришедшие из мифов</vt:lpstr>
      <vt:lpstr>Фразеологизмы, пришедшие из Библии</vt:lpstr>
      <vt:lpstr>Фразеологизмы-омонимы</vt:lpstr>
      <vt:lpstr>Фразеологизмы-синонимы</vt:lpstr>
      <vt:lpstr>Фразеологизмы-антонимы</vt:lpstr>
      <vt:lpstr>Фразеологические словари</vt:lpstr>
      <vt:lpstr>Басни и. а. крылова</vt:lpstr>
      <vt:lpstr>Рассказы н. носова</vt:lpstr>
      <vt:lpstr>Презентация PowerPoint</vt:lpstr>
      <vt:lpstr>Социологический опрос</vt:lpstr>
      <vt:lpstr>Водить за нос - обманывать</vt:lpstr>
      <vt:lpstr>Считать ворон – быть рассеянным, невнимательным, а также - бездельничать</vt:lpstr>
      <vt:lpstr>Витать в облаках – предаваться несбыточным мечтам</vt:lpstr>
      <vt:lpstr>Подведём  итоги…</vt:lpstr>
      <vt:lpstr>Интернет-ресурсы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фразеологизмов в русском языке.</dc:title>
  <dc:creator>User</dc:creator>
  <cp:lastModifiedBy>332</cp:lastModifiedBy>
  <cp:revision>71</cp:revision>
  <dcterms:modified xsi:type="dcterms:W3CDTF">2020-08-07T08:45:10Z</dcterms:modified>
</cp:coreProperties>
</file>