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3"/>
  </p:notesMasterIdLst>
  <p:sldIdLst>
    <p:sldId id="256" r:id="rId2"/>
    <p:sldId id="291" r:id="rId3"/>
    <p:sldId id="310" r:id="rId4"/>
    <p:sldId id="257" r:id="rId5"/>
    <p:sldId id="289" r:id="rId6"/>
    <p:sldId id="296" r:id="rId7"/>
    <p:sldId id="290" r:id="rId8"/>
    <p:sldId id="276" r:id="rId9"/>
    <p:sldId id="282" r:id="rId10"/>
    <p:sldId id="283" r:id="rId11"/>
    <p:sldId id="306" r:id="rId12"/>
    <p:sldId id="284" r:id="rId13"/>
    <p:sldId id="308" r:id="rId14"/>
    <p:sldId id="273" r:id="rId15"/>
    <p:sldId id="305" r:id="rId16"/>
    <p:sldId id="261" r:id="rId17"/>
    <p:sldId id="260" r:id="rId18"/>
    <p:sldId id="259" r:id="rId19"/>
    <p:sldId id="258" r:id="rId20"/>
    <p:sldId id="309" r:id="rId21"/>
    <p:sldId id="288" r:id="rId22"/>
    <p:sldId id="287" r:id="rId23"/>
    <p:sldId id="297" r:id="rId24"/>
    <p:sldId id="299" r:id="rId25"/>
    <p:sldId id="300" r:id="rId26"/>
    <p:sldId id="302" r:id="rId27"/>
    <p:sldId id="304" r:id="rId28"/>
    <p:sldId id="293" r:id="rId29"/>
    <p:sldId id="270" r:id="rId30"/>
    <p:sldId id="294" r:id="rId31"/>
    <p:sldId id="271"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68" autoAdjust="0"/>
    <p:restoredTop sz="94707" autoAdjust="0"/>
  </p:normalViewPr>
  <p:slideViewPr>
    <p:cSldViewPr>
      <p:cViewPr>
        <p:scale>
          <a:sx n="70" d="100"/>
          <a:sy n="70" d="100"/>
        </p:scale>
        <p:origin x="-1656" y="-468"/>
      </p:cViewPr>
      <p:guideLst>
        <p:guide orient="horz" pos="2160"/>
        <p:guide pos="2880"/>
      </p:guideLst>
    </p:cSldViewPr>
  </p:slideViewPr>
  <p:outlineViewPr>
    <p:cViewPr>
      <p:scale>
        <a:sx n="33" d="100"/>
        <a:sy n="33" d="100"/>
      </p:scale>
      <p:origin x="54" y="107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D7EBDA-2A02-41A9-88D0-1E1607683259}" type="datetimeFigureOut">
              <a:rPr lang="ru-RU" smtClean="0"/>
              <a:pPr/>
              <a:t>06.08.2020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AE49B-BCB9-4244-A6CB-2B3BFC57BB61}" type="slidenum">
              <a:rPr lang="ru-RU" smtClean="0"/>
              <a:pPr/>
              <a:t>‹#›</a:t>
            </a:fld>
            <a:endParaRPr lang="ru-RU"/>
          </a:p>
        </p:txBody>
      </p:sp>
    </p:spTree>
    <p:extLst>
      <p:ext uri="{BB962C8B-B14F-4D97-AF65-F5344CB8AC3E}">
        <p14:creationId xmlns:p14="http://schemas.microsoft.com/office/powerpoint/2010/main" xmlns="" val="57125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4AE49B-BCB9-4244-A6CB-2B3BFC57BB61}"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a:ln/>
        </p:spPr>
      </p:sp>
      <p:sp>
        <p:nvSpPr>
          <p:cNvPr id="52227" name="Заметки 2"/>
          <p:cNvSpPr>
            <a:spLocks noGrp="1"/>
          </p:cNvSpPr>
          <p:nvPr>
            <p:ph type="body" idx="1"/>
          </p:nvPr>
        </p:nvSpPr>
        <p:spPr>
          <a:noFill/>
          <a:ln/>
        </p:spPr>
        <p:txBody>
          <a:bodyPr/>
          <a:lstStyle/>
          <a:p>
            <a:pPr eaLnBrk="1" hangingPunct="1"/>
            <a:endParaRPr lang="ru-RU" smtClean="0"/>
          </a:p>
        </p:txBody>
      </p:sp>
      <p:sp>
        <p:nvSpPr>
          <p:cNvPr id="36868" name="Номер слайда 3"/>
          <p:cNvSpPr>
            <a:spLocks noGrp="1"/>
          </p:cNvSpPr>
          <p:nvPr>
            <p:ph type="sldNum" sz="quarter" idx="5"/>
          </p:nvPr>
        </p:nvSpPr>
        <p:spPr/>
        <p:txBody>
          <a:bodyPr/>
          <a:lstStyle/>
          <a:p>
            <a:pPr>
              <a:defRPr/>
            </a:pPr>
            <a:fld id="{97D030D1-93C5-4245-8157-97FDCDA2B04F}" type="slidenum">
              <a:rPr lang="ru-RU" smtClean="0"/>
              <a:pPr>
                <a:defRPr/>
              </a:pPr>
              <a:t>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a:ln/>
        </p:spPr>
      </p:sp>
      <p:sp>
        <p:nvSpPr>
          <p:cNvPr id="63491" name="Заметки 2"/>
          <p:cNvSpPr>
            <a:spLocks noGrp="1"/>
          </p:cNvSpPr>
          <p:nvPr>
            <p:ph type="body" idx="1"/>
          </p:nvPr>
        </p:nvSpPr>
        <p:spPr>
          <a:noFill/>
          <a:ln/>
        </p:spPr>
        <p:txBody>
          <a:bodyPr/>
          <a:lstStyle/>
          <a:p>
            <a:pPr eaLnBrk="1" hangingPunct="1"/>
            <a:endParaRPr lang="ru-RU" smtClean="0"/>
          </a:p>
        </p:txBody>
      </p:sp>
      <p:sp>
        <p:nvSpPr>
          <p:cNvPr id="48132" name="Номер слайда 3"/>
          <p:cNvSpPr>
            <a:spLocks noGrp="1"/>
          </p:cNvSpPr>
          <p:nvPr>
            <p:ph type="sldNum" sz="quarter" idx="5"/>
          </p:nvPr>
        </p:nvSpPr>
        <p:spPr/>
        <p:txBody>
          <a:bodyPr/>
          <a:lstStyle/>
          <a:p>
            <a:pPr>
              <a:defRPr/>
            </a:pPr>
            <a:fld id="{2B15C85A-8FC5-4AC0-80DC-A5D67D8A9007}" type="slidenum">
              <a:rPr lang="ru-RU" smtClean="0"/>
              <a:pPr>
                <a:defRPr/>
              </a:pPr>
              <a:t>7</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a:ln/>
        </p:spPr>
      </p:sp>
      <p:sp>
        <p:nvSpPr>
          <p:cNvPr id="64515" name="Заметки 2"/>
          <p:cNvSpPr>
            <a:spLocks noGrp="1"/>
          </p:cNvSpPr>
          <p:nvPr>
            <p:ph type="body" idx="1"/>
          </p:nvPr>
        </p:nvSpPr>
        <p:spPr>
          <a:noFill/>
          <a:ln/>
        </p:spPr>
        <p:txBody>
          <a:bodyPr/>
          <a:lstStyle/>
          <a:p>
            <a:pPr eaLnBrk="1" hangingPunct="1"/>
            <a:endParaRPr lang="ru-RU" smtClean="0"/>
          </a:p>
        </p:txBody>
      </p:sp>
      <p:sp>
        <p:nvSpPr>
          <p:cNvPr id="49156" name="Номер слайда 3"/>
          <p:cNvSpPr>
            <a:spLocks noGrp="1"/>
          </p:cNvSpPr>
          <p:nvPr>
            <p:ph type="sldNum" sz="quarter" idx="5"/>
          </p:nvPr>
        </p:nvSpPr>
        <p:spPr/>
        <p:txBody>
          <a:bodyPr/>
          <a:lstStyle/>
          <a:p>
            <a:pPr>
              <a:defRPr/>
            </a:pPr>
            <a:fld id="{FCE2A405-B1BE-4368-9B91-0A3F594A2B5F}" type="slidenum">
              <a:rPr lang="ru-RU" smtClean="0"/>
              <a:pPr>
                <a:defRPr/>
              </a:pPr>
              <a:t>28</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a:ln/>
        </p:spPr>
      </p:sp>
      <p:sp>
        <p:nvSpPr>
          <p:cNvPr id="96259" name="Заметки 2"/>
          <p:cNvSpPr>
            <a:spLocks noGrp="1"/>
          </p:cNvSpPr>
          <p:nvPr>
            <p:ph type="body" idx="1"/>
          </p:nvPr>
        </p:nvSpPr>
        <p:spPr>
          <a:noFill/>
          <a:ln/>
        </p:spPr>
        <p:txBody>
          <a:bodyPr/>
          <a:lstStyle/>
          <a:p>
            <a:endParaRPr lang="ru-RU" smtClean="0"/>
          </a:p>
        </p:txBody>
      </p:sp>
      <p:sp>
        <p:nvSpPr>
          <p:cNvPr id="4" name="Номер слайда 3"/>
          <p:cNvSpPr>
            <a:spLocks noGrp="1"/>
          </p:cNvSpPr>
          <p:nvPr>
            <p:ph type="sldNum" sz="quarter" idx="5"/>
          </p:nvPr>
        </p:nvSpPr>
        <p:spPr/>
        <p:txBody>
          <a:bodyPr/>
          <a:lstStyle/>
          <a:p>
            <a:pPr>
              <a:defRPr/>
            </a:pPr>
            <a:fld id="{DD9E8649-EFC1-44EC-BF47-A8B12A0F93EB}" type="slidenum">
              <a:rPr lang="ru-RU" smtClean="0"/>
              <a:pPr>
                <a:defRPr/>
              </a:pPr>
              <a:t>30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E9CFC9-85FE-4EED-9144-1BDA22C6FDA4}" type="datetimeFigureOut">
              <a:rPr lang="ru-RU" smtClean="0"/>
              <a:pPr/>
              <a:t>06.08.2020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402566-022A-490E-9996-E01AC213EEF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E9CFC9-85FE-4EED-9144-1BDA22C6FDA4}" type="datetimeFigureOut">
              <a:rPr lang="ru-RU" smtClean="0"/>
              <a:pPr/>
              <a:t>06.08.2020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402566-022A-490E-9996-E01AC213EEF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E9CFC9-85FE-4EED-9144-1BDA22C6FDA4}" type="datetimeFigureOut">
              <a:rPr lang="ru-RU" smtClean="0"/>
              <a:pPr/>
              <a:t>06.08.2020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402566-022A-490E-9996-E01AC213EEF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E9CFC9-85FE-4EED-9144-1BDA22C6FDA4}" type="datetimeFigureOut">
              <a:rPr lang="ru-RU" smtClean="0"/>
              <a:pPr/>
              <a:t>06.08.2020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402566-022A-490E-9996-E01AC213EEF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E9CFC9-85FE-4EED-9144-1BDA22C6FDA4}" type="datetimeFigureOut">
              <a:rPr lang="ru-RU" smtClean="0"/>
              <a:pPr/>
              <a:t>06.08.2020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402566-022A-490E-9996-E01AC213EEF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1E9CFC9-85FE-4EED-9144-1BDA22C6FDA4}" type="datetimeFigureOut">
              <a:rPr lang="ru-RU" smtClean="0"/>
              <a:pPr/>
              <a:t>06.08.2020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402566-022A-490E-9996-E01AC213EEF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1E9CFC9-85FE-4EED-9144-1BDA22C6FDA4}" type="datetimeFigureOut">
              <a:rPr lang="ru-RU" smtClean="0"/>
              <a:pPr/>
              <a:t>06.08.2020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6402566-022A-490E-9996-E01AC213EEF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E9CFC9-85FE-4EED-9144-1BDA22C6FDA4}" type="datetimeFigureOut">
              <a:rPr lang="ru-RU" smtClean="0"/>
              <a:pPr/>
              <a:t>06.08.2020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402566-022A-490E-9996-E01AC213EEF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E9CFC9-85FE-4EED-9144-1BDA22C6FDA4}" type="datetimeFigureOut">
              <a:rPr lang="ru-RU" smtClean="0"/>
              <a:pPr/>
              <a:t>06.08.2020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6402566-022A-490E-9996-E01AC213EEF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E9CFC9-85FE-4EED-9144-1BDA22C6FDA4}" type="datetimeFigureOut">
              <a:rPr lang="ru-RU" smtClean="0"/>
              <a:pPr/>
              <a:t>06.08.2020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402566-022A-490E-9996-E01AC213EEF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E9CFC9-85FE-4EED-9144-1BDA22C6FDA4}" type="datetimeFigureOut">
              <a:rPr lang="ru-RU" smtClean="0"/>
              <a:pPr/>
              <a:t>06.08.2020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402566-022A-490E-9996-E01AC213EEF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9CFC9-85FE-4EED-9144-1BDA22C6FDA4}" type="datetimeFigureOut">
              <a:rPr lang="ru-RU" smtClean="0"/>
              <a:pPr/>
              <a:t>06.08.2020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02566-022A-490E-9996-E01AC213EEF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http://900igr.net/datai/istorija/Egipet-kultura/0006-004-Vneshnij-vid-egipetskogo-khrama.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http://ru.convdocs.org/pars_docs/refs/1/128/128_html_m34b301cd.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http://www.5arts.info/wp-content/uploads/2012/07/09_russian-landscape-park-history-150x150.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764704"/>
            <a:ext cx="6929486" cy="1214446"/>
          </a:xfrm>
        </p:spPr>
        <p:txBody>
          <a:bodyPr>
            <a:normAutofit/>
          </a:bodyPr>
          <a:lstStyle/>
          <a:p>
            <a:r>
              <a:rPr lang="ru-RU" sz="3600" b="1" dirty="0" smtClean="0">
                <a:solidFill>
                  <a:srgbClr val="FF0000"/>
                </a:solidFill>
                <a:latin typeface="Times New Roman" pitchFamily="18" charset="0"/>
                <a:cs typeface="Times New Roman" pitchFamily="18" charset="0"/>
              </a:rPr>
              <a:t>Проектная  работа  на тему</a:t>
            </a:r>
            <a:r>
              <a:rPr lang="en-US" sz="3600" b="1" dirty="0" smtClean="0">
                <a:solidFill>
                  <a:srgbClr val="FF0000"/>
                </a:solidFill>
                <a:latin typeface="Times New Roman" pitchFamily="18" charset="0"/>
                <a:cs typeface="Times New Roman" pitchFamily="18" charset="0"/>
              </a:rPr>
              <a:t>:</a:t>
            </a:r>
            <a:r>
              <a:rPr lang="ru-RU" sz="3600" b="1" dirty="0" smtClean="0">
                <a:solidFill>
                  <a:srgbClr val="FF0000"/>
                </a:solidFill>
                <a:latin typeface="Times New Roman" pitchFamily="18" charset="0"/>
                <a:cs typeface="Times New Roman" pitchFamily="18" charset="0"/>
              </a:rPr>
              <a:t/>
            </a:r>
            <a:br>
              <a:rPr lang="ru-RU" sz="36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a:t>
            </a:r>
            <a:r>
              <a:rPr lang="ru-RU" sz="3600" b="1" dirty="0" smtClean="0">
                <a:solidFill>
                  <a:srgbClr val="FF0000"/>
                </a:solidFill>
                <a:latin typeface="Times New Roman" pitchFamily="18" charset="0"/>
                <a:cs typeface="Times New Roman" pitchFamily="18" charset="0"/>
              </a:rPr>
              <a:t>Симметрия </a:t>
            </a:r>
            <a:r>
              <a:rPr lang="ru-RU" sz="3600" b="1" dirty="0" smtClean="0">
                <a:solidFill>
                  <a:srgbClr val="FF0000"/>
                </a:solidFill>
                <a:latin typeface="Times New Roman" pitchFamily="18" charset="0"/>
                <a:cs typeface="Times New Roman" pitchFamily="18" charset="0"/>
              </a:rPr>
              <a:t>в </a:t>
            </a:r>
            <a:r>
              <a:rPr lang="ru-RU" sz="3600" b="1" dirty="0" smtClean="0">
                <a:solidFill>
                  <a:srgbClr val="FF0000"/>
                </a:solidFill>
                <a:latin typeface="Times New Roman" pitchFamily="18" charset="0"/>
                <a:cs typeface="Times New Roman" pitchFamily="18" charset="0"/>
              </a:rPr>
              <a:t>архитектуре»</a:t>
            </a:r>
            <a:endParaRPr lang="ru-RU" sz="3600"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428860" y="4572008"/>
            <a:ext cx="6400800" cy="2000264"/>
          </a:xfrm>
        </p:spPr>
        <p:txBody>
          <a:bodyPr>
            <a:normAutofit fontScale="77500" lnSpcReduction="20000"/>
          </a:bodyPr>
          <a:lstStyle/>
          <a:p>
            <a:pPr algn="r"/>
            <a:r>
              <a:rPr lang="ru-RU" sz="2800" b="1" dirty="0" smtClean="0">
                <a:solidFill>
                  <a:srgbClr val="002060"/>
                </a:solidFill>
                <a:latin typeface="Times New Roman" pitchFamily="18" charset="0"/>
                <a:cs typeface="Times New Roman" pitchFamily="18" charset="0"/>
              </a:rPr>
              <a:t>Руководитель проекта</a:t>
            </a:r>
            <a:r>
              <a:rPr lang="ru-RU" sz="2800" dirty="0" smtClean="0">
                <a:solidFill>
                  <a:srgbClr val="002060"/>
                </a:solidFill>
                <a:latin typeface="Times New Roman" pitchFamily="18" charset="0"/>
                <a:cs typeface="Times New Roman" pitchFamily="18" charset="0"/>
              </a:rPr>
              <a:t>:</a:t>
            </a:r>
          </a:p>
          <a:p>
            <a:pPr algn="r"/>
            <a:r>
              <a:rPr lang="ru-RU" sz="2800" dirty="0" smtClean="0">
                <a:solidFill>
                  <a:srgbClr val="002060"/>
                </a:solidFill>
                <a:latin typeface="Times New Roman" pitchFamily="18" charset="0"/>
                <a:cs typeface="Times New Roman" pitchFamily="18" charset="0"/>
              </a:rPr>
              <a:t> учитель математики </a:t>
            </a:r>
            <a:r>
              <a:rPr lang="ru-RU" sz="2800" dirty="0" err="1" smtClean="0">
                <a:solidFill>
                  <a:srgbClr val="002060"/>
                </a:solidFill>
                <a:latin typeface="Times New Roman" pitchFamily="18" charset="0"/>
                <a:cs typeface="Times New Roman" pitchFamily="18" charset="0"/>
              </a:rPr>
              <a:t>Трифанова</a:t>
            </a:r>
            <a:r>
              <a:rPr lang="ru-RU" sz="2800" dirty="0" smtClean="0">
                <a:solidFill>
                  <a:srgbClr val="002060"/>
                </a:solidFill>
                <a:latin typeface="Times New Roman" pitchFamily="18" charset="0"/>
                <a:cs typeface="Times New Roman" pitchFamily="18" charset="0"/>
              </a:rPr>
              <a:t> В.А.</a:t>
            </a:r>
          </a:p>
          <a:p>
            <a:pPr algn="r"/>
            <a:r>
              <a:rPr lang="ru-RU" sz="2800" b="1" dirty="0" smtClean="0">
                <a:solidFill>
                  <a:srgbClr val="002060"/>
                </a:solidFill>
                <a:latin typeface="Times New Roman" pitchFamily="18" charset="0"/>
                <a:cs typeface="Times New Roman" pitchFamily="18" charset="0"/>
              </a:rPr>
              <a:t>Выполнил:</a:t>
            </a:r>
          </a:p>
          <a:p>
            <a:pPr algn="r"/>
            <a:r>
              <a:rPr lang="ru-RU" sz="2800" dirty="0" smtClean="0">
                <a:solidFill>
                  <a:srgbClr val="002060"/>
                </a:solidFill>
                <a:latin typeface="Times New Roman" pitchFamily="18" charset="0"/>
                <a:cs typeface="Times New Roman" pitchFamily="18" charset="0"/>
              </a:rPr>
              <a:t>Данильцев Александр, учащийся </a:t>
            </a:r>
            <a:r>
              <a:rPr lang="ru-RU" sz="2800" dirty="0" smtClean="0">
                <a:solidFill>
                  <a:srgbClr val="002060"/>
                </a:solidFill>
                <a:latin typeface="Times New Roman" pitchFamily="18" charset="0"/>
                <a:cs typeface="Times New Roman" pitchFamily="18" charset="0"/>
              </a:rPr>
              <a:t>10А</a:t>
            </a:r>
            <a:r>
              <a:rPr lang="ru-RU" sz="2800" dirty="0" smtClean="0">
                <a:solidFill>
                  <a:srgbClr val="002060"/>
                </a:solidFill>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класс МОУ «Лицей №7» г. Тихвин Ленинградской обл.</a:t>
            </a:r>
          </a:p>
          <a:p>
            <a:pPr algn="r"/>
            <a:endParaRPr lang="ru-RU" sz="2800" dirty="0">
              <a:solidFill>
                <a:srgbClr val="002060"/>
              </a:solidFill>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755650" y="188913"/>
            <a:ext cx="8247063" cy="954107"/>
          </a:xfrm>
          <a:prstGeom prst="rect">
            <a:avLst/>
          </a:prstGeom>
          <a:noFill/>
          <a:ln w="9525">
            <a:noFill/>
            <a:miter lim="800000"/>
            <a:headEnd/>
            <a:tailEnd/>
          </a:ln>
        </p:spPr>
        <p:txBody>
          <a:bodyPr>
            <a:spAutoFit/>
          </a:bodyPr>
          <a:lstStyle/>
          <a:p>
            <a:r>
              <a:rPr lang="ru-RU" sz="3200" b="1" dirty="0">
                <a:solidFill>
                  <a:srgbClr val="FF0000"/>
                </a:solidFill>
                <a:latin typeface="Times New Roman" pitchFamily="18" charset="0"/>
                <a:cs typeface="Times New Roman" pitchFamily="18" charset="0"/>
              </a:rPr>
              <a:t>                     </a:t>
            </a:r>
            <a:r>
              <a:rPr lang="ru-RU" sz="3200" b="1" dirty="0" err="1">
                <a:solidFill>
                  <a:srgbClr val="FF0000"/>
                </a:solidFill>
                <a:latin typeface="Times New Roman" pitchFamily="18" charset="0"/>
                <a:cs typeface="Times New Roman" pitchFamily="18" charset="0"/>
              </a:rPr>
              <a:t>Антисимметрия</a:t>
            </a:r>
            <a:r>
              <a:rPr lang="ru-RU" sz="3200" dirty="0">
                <a:latin typeface="Times New Roman" pitchFamily="18" charset="0"/>
                <a:cs typeface="Times New Roman" pitchFamily="18" charset="0"/>
              </a:rPr>
              <a:t> – </a:t>
            </a:r>
          </a:p>
          <a:p>
            <a:r>
              <a:rPr lang="ru-RU" sz="2400" dirty="0">
                <a:latin typeface="Times New Roman" pitchFamily="18" charset="0"/>
                <a:cs typeface="Times New Roman" pitchFamily="18" charset="0"/>
              </a:rPr>
              <a:t>это противоположность симметрии, ее  отсутствие.                 </a:t>
            </a:r>
            <a:endParaRPr lang="ru-RU" sz="3200" dirty="0">
              <a:latin typeface="Times New Roman" pitchFamily="18" charset="0"/>
              <a:cs typeface="Times New Roman" pitchFamily="18" charset="0"/>
            </a:endParaRPr>
          </a:p>
        </p:txBody>
      </p:sp>
      <p:pic>
        <p:nvPicPr>
          <p:cNvPr id="23554" name="Picture 2" descr="D:\Documents and Settings\Admin\Мои документы\Аленина папка\Для школьных предметов\Симметрия 1\300px-St_Basils_Cathedral-500px.jpg"/>
          <p:cNvPicPr>
            <a:picLocks noChangeAspect="1" noChangeArrowheads="1"/>
          </p:cNvPicPr>
          <p:nvPr/>
        </p:nvPicPr>
        <p:blipFill>
          <a:blip r:embed="rId2" cstate="print"/>
          <a:srcRect/>
          <a:stretch>
            <a:fillRect/>
          </a:stretch>
        </p:blipFill>
        <p:spPr bwMode="auto">
          <a:xfrm>
            <a:off x="2051051" y="1196975"/>
            <a:ext cx="4521214" cy="4942530"/>
          </a:xfrm>
          <a:prstGeom prst="rect">
            <a:avLst/>
          </a:prstGeom>
          <a:noFill/>
          <a:ln w="9525">
            <a:noFill/>
            <a:miter lim="800000"/>
            <a:headEnd/>
            <a:tailEnd/>
          </a:ln>
        </p:spPr>
      </p:pic>
      <p:sp>
        <p:nvSpPr>
          <p:cNvPr id="4" name="TextBox 3"/>
          <p:cNvSpPr txBox="1"/>
          <p:nvPr/>
        </p:nvSpPr>
        <p:spPr>
          <a:xfrm>
            <a:off x="1571604" y="6143644"/>
            <a:ext cx="5214974"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Собор Василия Блаженного</a:t>
            </a:r>
            <a:endParaRPr lang="ru-RU"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decel="50000" fill="hold">
                                          <p:stCondLst>
                                            <p:cond delay="0"/>
                                          </p:stCondLst>
                                        </p:cTn>
                                        <p:tgtEl>
                                          <p:spTgt spid="2355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55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554"/>
                                        </p:tgtEl>
                                        <p:attrNameLst>
                                          <p:attrName>ppt_w</p:attrName>
                                        </p:attrNameLst>
                                      </p:cBhvr>
                                      <p:tavLst>
                                        <p:tav tm="0">
                                          <p:val>
                                            <p:strVal val="#ppt_w*.05"/>
                                          </p:val>
                                        </p:tav>
                                        <p:tav tm="100000">
                                          <p:val>
                                            <p:strVal val="#ppt_w"/>
                                          </p:val>
                                        </p:tav>
                                      </p:tavLst>
                                    </p:anim>
                                    <p:anim calcmode="lin" valueType="num">
                                      <p:cBhvr>
                                        <p:cTn id="10" dur="1000" fill="hold"/>
                                        <p:tgtEl>
                                          <p:spTgt spid="2355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55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55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55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457200" y="357188"/>
            <a:ext cx="8258204" cy="6116637"/>
          </a:xfrm>
        </p:spPr>
        <p:txBody>
          <a:bodyPr>
            <a:normAutofit/>
          </a:bodyPr>
          <a:lstStyle/>
          <a:p>
            <a:pPr>
              <a:buNone/>
            </a:pPr>
            <a:r>
              <a:rPr lang="ru-RU" sz="2800" dirty="0" smtClean="0">
                <a:latin typeface="Times New Roman" pitchFamily="18" charset="0"/>
                <a:cs typeface="Times New Roman" pitchFamily="18" charset="0"/>
              </a:rPr>
              <a:t> Примером удивительного сочетания </a:t>
            </a:r>
            <a:r>
              <a:rPr lang="ru-RU" sz="2800" dirty="0" smtClean="0">
                <a:solidFill>
                  <a:srgbClr val="FF0000"/>
                </a:solidFill>
                <a:latin typeface="Times New Roman" pitchFamily="18" charset="0"/>
                <a:cs typeface="Times New Roman" pitchFamily="18" charset="0"/>
              </a:rPr>
              <a:t>симметрии и асимметрии </a:t>
            </a:r>
            <a:r>
              <a:rPr lang="ru-RU" sz="2800" dirty="0" smtClean="0">
                <a:latin typeface="Times New Roman" pitchFamily="18" charset="0"/>
                <a:cs typeface="Times New Roman" pitchFamily="18" charset="0"/>
              </a:rPr>
              <a:t>является Покровский собор (храм Василия Блаженного) на Красной площади в Москве. Эта причудливая композиция из десяти храмов, каждый из которых обладает центральной симметрией, в целом не имеет ни зеркальной, ни поворотной симметрии. Симметричные архитектурные детали собора кружатся в своем асимметричном, беспорядочном танце вокруг его центрального шатра: они то поднимаются, то опускаются, то как бы набегают друг на друга, то отстают, создавая впечатление радости и праздника. Без своей удивительной асимметрии храм Василия Блаженного просто немыслим!</a:t>
            </a:r>
            <a:endParaRPr lang="ru-RU" sz="28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755650" y="404813"/>
            <a:ext cx="7777163" cy="1860550"/>
          </a:xfrm>
          <a:prstGeom prst="rect">
            <a:avLst/>
          </a:prstGeom>
          <a:noFill/>
          <a:ln w="9525">
            <a:noFill/>
            <a:miter lim="800000"/>
            <a:headEnd/>
            <a:tailEnd/>
          </a:ln>
        </p:spPr>
        <p:txBody>
          <a:bodyPr>
            <a:spAutoFit/>
          </a:bodyPr>
          <a:lstStyle/>
          <a:p>
            <a:pPr algn="ctr"/>
            <a:r>
              <a:rPr lang="ru-RU" sz="2800" b="1" dirty="0">
                <a:solidFill>
                  <a:srgbClr val="FF0000"/>
                </a:solidFill>
                <a:latin typeface="Times New Roman" pitchFamily="18" charset="0"/>
                <a:cs typeface="Times New Roman" pitchFamily="18" charset="0"/>
              </a:rPr>
              <a:t>         </a:t>
            </a:r>
            <a:r>
              <a:rPr lang="ru-RU" sz="3200" b="1" dirty="0" err="1" smtClean="0">
                <a:solidFill>
                  <a:srgbClr val="FF0000"/>
                </a:solidFill>
                <a:latin typeface="Times New Roman" pitchFamily="18" charset="0"/>
                <a:cs typeface="Times New Roman" pitchFamily="18" charset="0"/>
              </a:rPr>
              <a:t>Диссимметрия</a:t>
            </a:r>
            <a:r>
              <a:rPr lang="ru-RU" sz="2800" b="1" dirty="0" smtClean="0">
                <a:solidFill>
                  <a:srgbClr val="00FF00"/>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 это </a:t>
            </a:r>
            <a:r>
              <a:rPr lang="ru-RU" sz="2800" dirty="0">
                <a:latin typeface="Times New Roman" pitchFamily="18" charset="0"/>
                <a:cs typeface="Times New Roman" pitchFamily="18" charset="0"/>
              </a:rPr>
              <a:t>частичное отсутствие симметрии, </a:t>
            </a:r>
            <a:r>
              <a:rPr lang="ru-RU" sz="2800" dirty="0" smtClean="0">
                <a:latin typeface="Times New Roman" pitchFamily="18" charset="0"/>
                <a:cs typeface="Times New Roman" pitchFamily="18" charset="0"/>
              </a:rPr>
              <a:t>её </a:t>
            </a:r>
            <a:r>
              <a:rPr lang="ru-RU" sz="2800" dirty="0">
                <a:latin typeface="Times New Roman" pitchFamily="18" charset="0"/>
                <a:cs typeface="Times New Roman" pitchFamily="18" charset="0"/>
              </a:rPr>
              <a:t>расстройство, выраженное в наличии </a:t>
            </a:r>
            <a:r>
              <a:rPr lang="ru-RU" sz="2800" dirty="0" smtClean="0">
                <a:latin typeface="Times New Roman" pitchFamily="18" charset="0"/>
                <a:cs typeface="Times New Roman" pitchFamily="18" charset="0"/>
              </a:rPr>
              <a:t>одних симметричных </a:t>
            </a:r>
            <a:r>
              <a:rPr lang="ru-RU" sz="2800" dirty="0">
                <a:latin typeface="Times New Roman" pitchFamily="18" charset="0"/>
                <a:cs typeface="Times New Roman" pitchFamily="18" charset="0"/>
              </a:rPr>
              <a:t>свойств и отсутствии других. </a:t>
            </a:r>
          </a:p>
        </p:txBody>
      </p:sp>
      <p:pic>
        <p:nvPicPr>
          <p:cNvPr id="13315" name="Picture 6" descr="S002BD56_fs"/>
          <p:cNvPicPr>
            <a:picLocks noChangeAspect="1" noChangeArrowheads="1"/>
          </p:cNvPicPr>
          <p:nvPr/>
        </p:nvPicPr>
        <p:blipFill>
          <a:blip r:embed="rId2" cstate="print"/>
          <a:srcRect/>
          <a:stretch>
            <a:fillRect/>
          </a:stretch>
        </p:blipFill>
        <p:spPr bwMode="auto">
          <a:xfrm>
            <a:off x="323850" y="2349500"/>
            <a:ext cx="8569325" cy="4203700"/>
          </a:xfrm>
          <a:prstGeom prst="rect">
            <a:avLst/>
          </a:prstGeom>
          <a:noFill/>
          <a:ln w="9525">
            <a:noFill/>
            <a:miter lim="800000"/>
            <a:headEnd/>
            <a:tailEnd/>
          </a:ln>
        </p:spPr>
      </p:pic>
      <p:sp>
        <p:nvSpPr>
          <p:cNvPr id="4" name="TextBox 3"/>
          <p:cNvSpPr txBox="1"/>
          <p:nvPr/>
        </p:nvSpPr>
        <p:spPr>
          <a:xfrm>
            <a:off x="3214678" y="6072206"/>
            <a:ext cx="4286280" cy="461665"/>
          </a:xfrm>
          <a:prstGeom prst="rect">
            <a:avLst/>
          </a:prstGeom>
          <a:noFill/>
        </p:spPr>
        <p:txBody>
          <a:bodyPr wrap="square" rtlCol="0">
            <a:spAutoFit/>
          </a:bodyPr>
          <a:lstStyle/>
          <a:p>
            <a:r>
              <a:rPr lang="ru-RU" sz="2400" dirty="0" smtClean="0">
                <a:solidFill>
                  <a:schemeClr val="bg1"/>
                </a:solidFill>
                <a:latin typeface="Times New Roman" pitchFamily="18" charset="0"/>
                <a:cs typeface="Times New Roman" pitchFamily="18" charset="0"/>
              </a:rPr>
              <a:t>Зимний  дворец</a:t>
            </a:r>
            <a:endParaRPr lang="ru-RU" sz="2400"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642918"/>
            <a:ext cx="8215370" cy="5262979"/>
          </a:xfrm>
          <a:prstGeom prst="rect">
            <a:avLst/>
          </a:prstGeom>
        </p:spPr>
        <p:txBody>
          <a:bodyPr wrap="square">
            <a:spAutoFit/>
          </a:bodyPr>
          <a:lstStyle/>
          <a:p>
            <a:r>
              <a:rPr lang="ru-RU" sz="2800" dirty="0" smtClean="0">
                <a:solidFill>
                  <a:srgbClr val="FF0000"/>
                </a:solidFill>
                <a:latin typeface="Times New Roman" pitchFamily="18" charset="0"/>
                <a:cs typeface="Times New Roman" pitchFamily="18" charset="0"/>
              </a:rPr>
              <a:t>             Переносная симметрия</a:t>
            </a:r>
          </a:p>
          <a:p>
            <a:r>
              <a:rPr lang="ru-RU" sz="2800" dirty="0" smtClean="0">
                <a:latin typeface="Times New Roman" pitchFamily="18" charset="0"/>
                <a:cs typeface="Times New Roman" pitchFamily="18" charset="0"/>
              </a:rPr>
              <a:t>Еще одним видом симметрии является </a:t>
            </a:r>
            <a:r>
              <a:rPr lang="ru-RU" sz="2800" i="1" dirty="0" smtClean="0">
                <a:latin typeface="Times New Roman" pitchFamily="18" charset="0"/>
                <a:cs typeface="Times New Roman" pitchFamily="18" charset="0"/>
              </a:rPr>
              <a:t>переносная симметрия</a:t>
            </a:r>
            <a:r>
              <a:rPr lang="ru-RU" sz="2800" dirty="0" smtClean="0">
                <a:latin typeface="Times New Roman" pitchFamily="18" charset="0"/>
                <a:cs typeface="Times New Roman" pitchFamily="18" charset="0"/>
              </a:rPr>
              <a:t>. Этот вид симметрии состоит в том, что части целой формы организованы таким образом, что каждая следующая повторяет предыдущую и отстоит от нее на определенный интервал в определенном направлении. Переносная симметрия обычно используется при построении бордюров. В произведениях архитектурного искусства ее можно увидеть в орнаментах или решетках, которые используются для их украшения. Переносная симметрия используются и в интерьерах зданий.</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8229600" cy="857248"/>
          </a:xfrm>
        </p:spPr>
        <p:txBody>
          <a:bodyPr/>
          <a:lstStyle/>
          <a:p>
            <a:r>
              <a:rPr lang="ru-RU" dirty="0" smtClean="0">
                <a:solidFill>
                  <a:srgbClr val="FF0000"/>
                </a:solidFill>
                <a:latin typeface="Times New Roman" pitchFamily="18" charset="0"/>
                <a:cs typeface="Times New Roman" pitchFamily="18" charset="0"/>
              </a:rPr>
              <a:t>Зеркальная симметрия</a:t>
            </a: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000108"/>
            <a:ext cx="8858280" cy="4525963"/>
          </a:xfrm>
        </p:spPr>
        <p:txBody>
          <a:bodyPr>
            <a:noAutofit/>
          </a:bodyPr>
          <a:lstStyle/>
          <a:p>
            <a:pPr>
              <a:buNone/>
            </a:pPr>
            <a:r>
              <a:rPr lang="ru-RU" sz="2800" dirty="0" smtClean="0">
                <a:solidFill>
                  <a:srgbClr val="002060"/>
                </a:solidFill>
                <a:latin typeface="Times New Roman" pitchFamily="18" charset="0"/>
                <a:cs typeface="Times New Roman" pitchFamily="18" charset="0"/>
              </a:rPr>
              <a:t>           Простейший вид симметрии — зеркальная симметрия, симметрия левого и правого. В этом случае одна половина формы является как бы зеркальным отражением другой. Воображаемая плоскость, делящая форму на две равные части, называется плоскостью симметрии. Плоскость симметрии в произведениях архитектуры, как правило, вертикальна, так же как вертикальна плоскость симметрии тела человека. В горизонтальной проекции строго дисциплинируется расположение частей здания и его деталей, по вертикали развивается свободное и разнообразное чередование элементов и их частей.</a:t>
            </a:r>
          </a:p>
          <a:p>
            <a:endParaRPr lang="ru-RU"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5572140"/>
            <a:ext cx="5486400" cy="500066"/>
          </a:xfrm>
        </p:spPr>
        <p:txBody>
          <a:bodyPr>
            <a:normAutofit/>
          </a:bodyPr>
          <a:lstStyle/>
          <a:p>
            <a:pPr algn="ctr"/>
            <a:r>
              <a:rPr lang="ru-RU" sz="2400" b="0" dirty="0" smtClean="0">
                <a:latin typeface="Times New Roman" pitchFamily="18" charset="0"/>
                <a:cs typeface="Times New Roman" pitchFamily="18" charset="0"/>
              </a:rPr>
              <a:t>Храм Христа Спасителя</a:t>
            </a:r>
            <a:endParaRPr lang="ru-RU" sz="2400" b="0" dirty="0">
              <a:latin typeface="Times New Roman" pitchFamily="18" charset="0"/>
              <a:cs typeface="Times New Roman" pitchFamily="18" charset="0"/>
            </a:endParaRPr>
          </a:p>
        </p:txBody>
      </p:sp>
      <p:pic>
        <p:nvPicPr>
          <p:cNvPr id="5" name="Picture 6" descr="78499"/>
          <p:cNvPicPr>
            <a:picLocks noGrp="1" noChangeAspect="1" noChangeArrowheads="1"/>
          </p:cNvPicPr>
          <p:nvPr>
            <p:ph type="pic" idx="1"/>
          </p:nvPr>
        </p:nvPicPr>
        <p:blipFill>
          <a:blip r:embed="rId2" cstate="print"/>
          <a:srcRect/>
          <a:stretch>
            <a:fillRect/>
          </a:stretch>
        </p:blipFill>
        <p:spPr bwMode="auto">
          <a:xfrm>
            <a:off x="1428728" y="785794"/>
            <a:ext cx="6398173"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006-006-Vneshnij-vid-egipetskogo-khrama.jpg">
            <a:hlinkClick r:id="rId2"/>
          </p:cNvPr>
          <p:cNvPicPr>
            <a:picLocks noChangeAspect="1"/>
          </p:cNvPicPr>
          <p:nvPr/>
        </p:nvPicPr>
        <p:blipFill>
          <a:blip r:embed="rId3" cstate="print"/>
          <a:stretch>
            <a:fillRect/>
          </a:stretch>
        </p:blipFill>
        <p:spPr>
          <a:xfrm>
            <a:off x="1785918" y="571480"/>
            <a:ext cx="5738410" cy="4143404"/>
          </a:xfrm>
          <a:prstGeom prst="rect">
            <a:avLst/>
          </a:prstGeom>
        </p:spPr>
      </p:pic>
      <p:sp>
        <p:nvSpPr>
          <p:cNvPr id="2" name="Содержимое 1"/>
          <p:cNvSpPr>
            <a:spLocks noGrp="1"/>
          </p:cNvSpPr>
          <p:nvPr>
            <p:ph sz="quarter" idx="4294967295"/>
          </p:nvPr>
        </p:nvSpPr>
        <p:spPr>
          <a:xfrm>
            <a:off x="0" y="4293096"/>
            <a:ext cx="9144000" cy="6432228"/>
          </a:xfrm>
        </p:spPr>
        <p:txBody>
          <a:bodyPr>
            <a:normAutofit/>
          </a:bodyPr>
          <a:lstStyle/>
          <a:p>
            <a:pPr>
              <a:buNone/>
            </a:pPr>
            <a:r>
              <a:rPr lang="ru-RU" sz="2400" dirty="0" smtClean="0">
                <a:latin typeface="Times New Roman" pitchFamily="18" charset="0"/>
                <a:cs typeface="Times New Roman" pitchFamily="18" charset="0"/>
              </a:rPr>
              <a:t>     </a:t>
            </a:r>
          </a:p>
          <a:p>
            <a:pPr>
              <a:buNone/>
            </a:pPr>
            <a:r>
              <a:rPr lang="ru-RU" sz="2400" dirty="0" smtClean="0">
                <a:solidFill>
                  <a:srgbClr val="FF0000"/>
                </a:solidFill>
                <a:latin typeface="Times New Roman" pitchFamily="18" charset="0"/>
                <a:cs typeface="Times New Roman" pitchFamily="18" charset="0"/>
              </a:rPr>
              <a:t>    Зеркальной симметрии </a:t>
            </a:r>
            <a:r>
              <a:rPr lang="ru-RU" sz="2400" dirty="0" smtClean="0">
                <a:latin typeface="Times New Roman" pitchFamily="18" charset="0"/>
                <a:cs typeface="Times New Roman" pitchFamily="18" charset="0"/>
              </a:rPr>
              <a:t>подчинены постройки Древнего Египта и храмы античной Греции, амфитеатры, термы, базилики и триумфальные арки римлян, дворцы и церкви Ренессанса, равно как и многочисленные сооружения современной архитектуры.</a:t>
            </a:r>
            <a:endParaRPr lang="ru-RU" sz="2400"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857208"/>
            <a:ext cx="8229600" cy="5072122"/>
          </a:xfrm>
        </p:spPr>
        <p:txBody>
          <a:bodyPr>
            <a:normAutofit/>
          </a:bodyPr>
          <a:lstStyle/>
          <a:p>
            <a:pPr>
              <a:buNone/>
            </a:pPr>
            <a:r>
              <a:rPr lang="ru-RU" sz="2800" dirty="0" smtClean="0">
                <a:latin typeface="Times New Roman" pitchFamily="18" charset="0"/>
                <a:cs typeface="Times New Roman" pitchFamily="18" charset="0"/>
              </a:rPr>
              <a:t>            </a:t>
            </a:r>
            <a:r>
              <a:rPr lang="ru-RU" sz="2800" dirty="0" smtClean="0">
                <a:solidFill>
                  <a:srgbClr val="FF0000"/>
                </a:solidFill>
                <a:latin typeface="Times New Roman" pitchFamily="18" charset="0"/>
                <a:cs typeface="Times New Roman" pitchFamily="18" charset="0"/>
              </a:rPr>
              <a:t>Симметрия </a:t>
            </a:r>
            <a:r>
              <a:rPr lang="ru-RU" sz="2800" dirty="0" smtClean="0">
                <a:latin typeface="Times New Roman" pitchFamily="18" charset="0"/>
                <a:cs typeface="Times New Roman" pitchFamily="18" charset="0"/>
              </a:rPr>
              <a:t>объединяет композицию. Расположение главного элемента на оси подчеркивает его значимость, усиливая соподчиненность частей. Каждая деталь в симметричной системе существует как двойник своей обязательной паре, расположенной по другую сторону оси, и благодаря этому она может рассматриваться лишь как часть целого. Значение общего здесь снижает действенность отдельных элементов.</a:t>
            </a:r>
            <a:endParaRPr lang="ru-RU" sz="2800" dirty="0">
              <a:latin typeface="Times New Roman" pitchFamily="18" charset="0"/>
              <a:cs typeface="Times New Roman" pitchFamily="18" charset="0"/>
            </a:endParaRPr>
          </a:p>
        </p:txBody>
      </p:sp>
    </p:spTree>
  </p:cSld>
  <p:clrMapOvr>
    <a:masterClrMapping/>
  </p:clrMapOvr>
  <p:transition>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Изображение 507">
            <a:hlinkClick r:id="rId2"/>
          </p:cNvPr>
          <p:cNvPicPr>
            <a:picLocks noChangeAspect="1" noChangeArrowheads="1"/>
          </p:cNvPicPr>
          <p:nvPr/>
        </p:nvPicPr>
        <p:blipFill>
          <a:blip r:embed="rId3" cstate="print"/>
          <a:srcRect/>
          <a:stretch>
            <a:fillRect/>
          </a:stretch>
        </p:blipFill>
        <p:spPr bwMode="auto">
          <a:xfrm>
            <a:off x="1500166" y="500042"/>
            <a:ext cx="6143668" cy="4286280"/>
          </a:xfrm>
          <a:prstGeom prst="rect">
            <a:avLst/>
          </a:prstGeom>
          <a:noFill/>
          <a:ln w="9525">
            <a:noFill/>
            <a:miter lim="800000"/>
            <a:headEnd/>
            <a:tailEnd/>
          </a:ln>
        </p:spPr>
      </p:pic>
      <p:sp>
        <p:nvSpPr>
          <p:cNvPr id="2" name="Содержимое 1"/>
          <p:cNvSpPr>
            <a:spLocks noGrp="1"/>
          </p:cNvSpPr>
          <p:nvPr>
            <p:ph idx="1"/>
          </p:nvPr>
        </p:nvSpPr>
        <p:spPr>
          <a:xfrm>
            <a:off x="214282" y="5000636"/>
            <a:ext cx="8429684" cy="1571636"/>
          </a:xfrm>
        </p:spPr>
        <p:txBody>
          <a:bodyPr>
            <a:normAutofit fontScale="70000" lnSpcReduction="20000"/>
          </a:bodyPr>
          <a:lstStyle/>
          <a:p>
            <a:pPr>
              <a:buNone/>
            </a:pPr>
            <a:r>
              <a:rPr lang="ru-RU" dirty="0" smtClean="0">
                <a:latin typeface="Times New Roman" pitchFamily="18" charset="0"/>
                <a:cs typeface="Times New Roman" pitchFamily="18" charset="0"/>
              </a:rPr>
              <a:t>         </a:t>
            </a:r>
            <a:r>
              <a:rPr lang="ru-RU" sz="3400" dirty="0" smtClean="0">
                <a:latin typeface="Times New Roman" pitchFamily="18" charset="0"/>
                <a:cs typeface="Times New Roman" pitchFamily="18" charset="0"/>
              </a:rPr>
              <a:t>Главной оси, объединяющей всю композицию, могут сопутствовать подчиненные оси, определяющие симметрию частей. Характерный пример </a:t>
            </a:r>
            <a:r>
              <a:rPr lang="ru-RU" sz="3400" dirty="0" smtClean="0">
                <a:solidFill>
                  <a:srgbClr val="FF0000"/>
                </a:solidFill>
                <a:latin typeface="Times New Roman" pitchFamily="18" charset="0"/>
                <a:cs typeface="Times New Roman" pitchFamily="18" charset="0"/>
              </a:rPr>
              <a:t>многоосевой симметрии </a:t>
            </a:r>
            <a:r>
              <a:rPr lang="ru-RU" sz="3400" dirty="0" smtClean="0">
                <a:latin typeface="Times New Roman" pitchFamily="18" charset="0"/>
                <a:cs typeface="Times New Roman" pitchFamily="18" charset="0"/>
              </a:rPr>
              <a:t>— здание Главного адмиралтейства в Петербурге</a:t>
            </a:r>
            <a:endParaRPr lang="ru-RU" sz="3400" dirty="0">
              <a:latin typeface="Times New Roman" pitchFamily="18" charset="0"/>
              <a:cs typeface="Times New Roman" pitchFamily="18" charset="0"/>
            </a:endParaRPr>
          </a:p>
        </p:txBody>
      </p:sp>
    </p:spTree>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9_russian-landscape-park-history.jpg">
            <a:hlinkClick r:id="rId2"/>
          </p:cNvPr>
          <p:cNvPicPr>
            <a:picLocks noChangeAspect="1"/>
          </p:cNvPicPr>
          <p:nvPr/>
        </p:nvPicPr>
        <p:blipFill>
          <a:blip r:embed="rId3" cstate="print"/>
          <a:stretch>
            <a:fillRect/>
          </a:stretch>
        </p:blipFill>
        <p:spPr>
          <a:xfrm>
            <a:off x="2051720" y="285728"/>
            <a:ext cx="4896544" cy="3500462"/>
          </a:xfrm>
          <a:prstGeom prst="rect">
            <a:avLst/>
          </a:prstGeom>
        </p:spPr>
      </p:pic>
      <p:sp>
        <p:nvSpPr>
          <p:cNvPr id="2" name="Содержимое 1"/>
          <p:cNvSpPr>
            <a:spLocks noGrp="1"/>
          </p:cNvSpPr>
          <p:nvPr>
            <p:ph idx="1"/>
          </p:nvPr>
        </p:nvSpPr>
        <p:spPr>
          <a:xfrm>
            <a:off x="179512" y="4000504"/>
            <a:ext cx="8821644" cy="2571768"/>
          </a:xfrm>
        </p:spPr>
        <p:txBody>
          <a:bodyPr>
            <a:normAutofit fontScale="70000" lnSpcReduction="20000"/>
          </a:bodyPr>
          <a:lstStyle/>
          <a:p>
            <a:pPr>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Центрально-осевая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симметрия реже использовалась в истории архитектуры. Ей подчинены античные круглые храмы и построенные в подражание им парковые павильоны классицизма (один из прекраснейших — так называемый «Храм дружбы», созданный в Павловске по проекту Ч. Камерона в 1782 г.). Темпьетто во дворе церкви Сан-Пьетро в Риме (1502 год, архитектор — Донато Браманте) отвечает законам центрально-осевой симметрии. Центрально-осевая симметрия определяет также форму некоторых архитектурных деталей — например колонн и их капителей.</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58838"/>
            <a:ext cx="8138864" cy="4770537"/>
          </a:xfrm>
          <a:prstGeom prst="rect">
            <a:avLst/>
          </a:prstGeom>
          <a:noFill/>
        </p:spPr>
        <p:txBody>
          <a:bodyPr wrap="square">
            <a:spAutoFit/>
          </a:bodyPr>
          <a:lstStyle/>
          <a:p>
            <a:pPr>
              <a:defRPr/>
            </a:pPr>
            <a:r>
              <a:rPr lang="ru-RU" sz="4000" b="1" dirty="0">
                <a:solidFill>
                  <a:srgbClr val="FF0000"/>
                </a:solidFill>
                <a:latin typeface="Times New Roman" pitchFamily="18" charset="0"/>
                <a:cs typeface="Times New Roman" pitchFamily="18" charset="0"/>
              </a:rPr>
              <a:t>                 Цели </a:t>
            </a:r>
            <a:r>
              <a:rPr lang="ru-RU" sz="4000" b="1" dirty="0" smtClean="0">
                <a:solidFill>
                  <a:srgbClr val="FF0000"/>
                </a:solidFill>
                <a:latin typeface="Times New Roman" pitchFamily="18" charset="0"/>
                <a:cs typeface="Times New Roman" pitchFamily="18" charset="0"/>
              </a:rPr>
              <a:t>проекта:</a:t>
            </a:r>
            <a:endParaRPr lang="ru-RU" sz="4000" b="1" dirty="0">
              <a:solidFill>
                <a:srgbClr val="FF0000"/>
              </a:solidFill>
              <a:latin typeface="Times New Roman" pitchFamily="18" charset="0"/>
              <a:cs typeface="Times New Roman" pitchFamily="18" charset="0"/>
            </a:endParaRPr>
          </a:p>
          <a:p>
            <a:pPr marL="273050">
              <a:defRPr/>
            </a:pPr>
            <a:endParaRPr lang="ru-RU" sz="2400" b="1" i="1" dirty="0">
              <a:solidFill>
                <a:schemeClr val="bg2">
                  <a:lumMod val="10000"/>
                </a:schemeClr>
              </a:solidFill>
              <a:latin typeface="Times New Roman" pitchFamily="18" charset="0"/>
              <a:cs typeface="Times New Roman" pitchFamily="18" charset="0"/>
            </a:endParaRPr>
          </a:p>
          <a:p>
            <a:pPr marL="273050">
              <a:defRPr/>
            </a:pPr>
            <a:r>
              <a:rPr lang="ru-RU" sz="2400" b="1" i="1" dirty="0" smtClean="0">
                <a:solidFill>
                  <a:schemeClr val="bg2">
                    <a:lumMod val="10000"/>
                  </a:schemeClr>
                </a:solidFill>
                <a:latin typeface="Times New Roman" pitchFamily="18" charset="0"/>
                <a:cs typeface="Times New Roman" pitchFamily="18" charset="0"/>
              </a:rPr>
              <a:t>1.Научиться </a:t>
            </a:r>
            <a:r>
              <a:rPr lang="ru-RU" sz="2400" b="1" i="1" dirty="0">
                <a:solidFill>
                  <a:schemeClr val="bg2">
                    <a:lumMod val="10000"/>
                  </a:schemeClr>
                </a:solidFill>
                <a:latin typeface="Times New Roman" pitchFamily="18" charset="0"/>
                <a:cs typeface="Times New Roman" pitchFamily="18" charset="0"/>
              </a:rPr>
              <a:t>определять виды симметрии, </a:t>
            </a:r>
          </a:p>
          <a:p>
            <a:pPr marL="273050">
              <a:defRPr/>
            </a:pPr>
            <a:r>
              <a:rPr lang="ru-RU" sz="2400" b="1" i="1" dirty="0">
                <a:solidFill>
                  <a:schemeClr val="bg2">
                    <a:lumMod val="10000"/>
                  </a:schemeClr>
                </a:solidFill>
                <a:latin typeface="Times New Roman" pitchFamily="18" charset="0"/>
                <a:cs typeface="Times New Roman" pitchFamily="18" charset="0"/>
              </a:rPr>
              <a:t>   представленные  в </a:t>
            </a:r>
            <a:r>
              <a:rPr lang="ru-RU" sz="2400" b="1" i="1" dirty="0" smtClean="0">
                <a:solidFill>
                  <a:schemeClr val="bg2">
                    <a:lumMod val="10000"/>
                  </a:schemeClr>
                </a:solidFill>
                <a:latin typeface="Times New Roman" pitchFamily="18" charset="0"/>
                <a:cs typeface="Times New Roman" pitchFamily="18" charset="0"/>
              </a:rPr>
              <a:t>архитектуре.</a:t>
            </a:r>
            <a:endParaRPr lang="ru-RU" sz="2400" b="1" i="1" dirty="0">
              <a:solidFill>
                <a:schemeClr val="bg2">
                  <a:lumMod val="10000"/>
                </a:schemeClr>
              </a:solidFill>
              <a:latin typeface="Times New Roman" pitchFamily="18" charset="0"/>
              <a:cs typeface="Times New Roman" pitchFamily="18" charset="0"/>
            </a:endParaRPr>
          </a:p>
          <a:p>
            <a:pPr marL="273050">
              <a:defRPr/>
            </a:pPr>
            <a:r>
              <a:rPr lang="ru-RU" sz="2400" b="1" i="1" dirty="0" smtClean="0">
                <a:solidFill>
                  <a:schemeClr val="bg2">
                    <a:lumMod val="10000"/>
                  </a:schemeClr>
                </a:solidFill>
                <a:latin typeface="Times New Roman" pitchFamily="18" charset="0"/>
                <a:cs typeface="Times New Roman" pitchFamily="18" charset="0"/>
              </a:rPr>
              <a:t>2.Познакомиться с понятиями «асимметрия»,  </a:t>
            </a:r>
          </a:p>
          <a:p>
            <a:pPr marL="273050">
              <a:defRPr/>
            </a:pPr>
            <a:r>
              <a:rPr lang="ru-RU" sz="2400" b="1" i="1" dirty="0" smtClean="0">
                <a:solidFill>
                  <a:schemeClr val="bg2">
                    <a:lumMod val="10000"/>
                  </a:schemeClr>
                </a:solidFill>
                <a:latin typeface="Times New Roman" pitchFamily="18" charset="0"/>
                <a:cs typeface="Times New Roman" pitchFamily="18" charset="0"/>
              </a:rPr>
              <a:t>   </a:t>
            </a:r>
            <a:r>
              <a:rPr lang="ru-RU" sz="2400" b="1" i="1" dirty="0">
                <a:solidFill>
                  <a:schemeClr val="bg2">
                    <a:lumMod val="10000"/>
                  </a:schemeClr>
                </a:solidFill>
                <a:latin typeface="Times New Roman" pitchFamily="18" charset="0"/>
                <a:cs typeface="Times New Roman" pitchFamily="18" charset="0"/>
              </a:rPr>
              <a:t>«</a:t>
            </a:r>
            <a:r>
              <a:rPr lang="ru-RU" sz="2400" b="1" i="1" dirty="0" err="1">
                <a:solidFill>
                  <a:schemeClr val="bg2">
                    <a:lumMod val="10000"/>
                  </a:schemeClr>
                </a:solidFill>
                <a:latin typeface="Times New Roman" pitchFamily="18" charset="0"/>
                <a:cs typeface="Times New Roman" pitchFamily="18" charset="0"/>
              </a:rPr>
              <a:t>диссимметрия</a:t>
            </a:r>
            <a:r>
              <a:rPr lang="ru-RU" sz="2400" b="1" i="1" dirty="0">
                <a:solidFill>
                  <a:schemeClr val="bg2">
                    <a:lumMod val="10000"/>
                  </a:schemeClr>
                </a:solidFill>
                <a:latin typeface="Times New Roman" pitchFamily="18" charset="0"/>
                <a:cs typeface="Times New Roman" pitchFamily="18" charset="0"/>
              </a:rPr>
              <a:t>», «</a:t>
            </a:r>
            <a:r>
              <a:rPr lang="ru-RU" sz="2400" b="1" i="1" dirty="0" err="1">
                <a:solidFill>
                  <a:schemeClr val="bg2">
                    <a:lumMod val="10000"/>
                  </a:schemeClr>
                </a:solidFill>
                <a:latin typeface="Times New Roman" pitchFamily="18" charset="0"/>
                <a:cs typeface="Times New Roman" pitchFamily="18" charset="0"/>
              </a:rPr>
              <a:t>антисимметрия</a:t>
            </a:r>
            <a:r>
              <a:rPr lang="ru-RU" sz="2400" b="1" i="1" dirty="0" smtClean="0">
                <a:solidFill>
                  <a:schemeClr val="bg2">
                    <a:lumMod val="10000"/>
                  </a:schemeClr>
                </a:solidFill>
                <a:latin typeface="Times New Roman" pitchFamily="18" charset="0"/>
                <a:cs typeface="Times New Roman" pitchFamily="18" charset="0"/>
              </a:rPr>
              <a:t>»</a:t>
            </a:r>
          </a:p>
          <a:p>
            <a:pPr marL="273050">
              <a:defRPr/>
            </a:pPr>
            <a:r>
              <a:rPr lang="ru-RU" sz="2400" b="1" i="1" smtClean="0">
                <a:solidFill>
                  <a:schemeClr val="bg2">
                    <a:lumMod val="10000"/>
                  </a:schemeClr>
                </a:solidFill>
                <a:latin typeface="Times New Roman" pitchFamily="18" charset="0"/>
                <a:cs typeface="Times New Roman" pitchFamily="18" charset="0"/>
              </a:rPr>
              <a:t>3.</a:t>
            </a:r>
            <a:endParaRPr lang="ru-RU" sz="2400" b="1" i="1" dirty="0">
              <a:solidFill>
                <a:schemeClr val="bg2">
                  <a:lumMod val="10000"/>
                </a:schemeClr>
              </a:solidFill>
              <a:latin typeface="Times New Roman" pitchFamily="18" charset="0"/>
              <a:cs typeface="Times New Roman" pitchFamily="18" charset="0"/>
            </a:endParaRPr>
          </a:p>
          <a:p>
            <a:pPr marL="273050">
              <a:buFont typeface="Wingdings" pitchFamily="2" charset="2"/>
              <a:buChar char="Ø"/>
              <a:defRPr/>
            </a:pPr>
            <a:r>
              <a:rPr lang="ru-RU" sz="2400" b="1" i="1" dirty="0">
                <a:solidFill>
                  <a:schemeClr val="bg2">
                    <a:lumMod val="10000"/>
                  </a:schemeClr>
                </a:solidFill>
                <a:latin typeface="Times New Roman" pitchFamily="18" charset="0"/>
                <a:cs typeface="Times New Roman" pitchFamily="18" charset="0"/>
              </a:rPr>
              <a:t>Ответить на вопросы: </a:t>
            </a:r>
            <a:endParaRPr lang="en-US" sz="2400" b="1" i="1" dirty="0">
              <a:solidFill>
                <a:schemeClr val="bg2">
                  <a:lumMod val="10000"/>
                </a:schemeClr>
              </a:solidFill>
              <a:latin typeface="Times New Roman" pitchFamily="18" charset="0"/>
              <a:cs typeface="Times New Roman" pitchFamily="18" charset="0"/>
            </a:endParaRPr>
          </a:p>
          <a:p>
            <a:pPr marL="273050">
              <a:defRPr/>
            </a:pPr>
            <a:r>
              <a:rPr lang="en-US" sz="2400" b="1" i="1" dirty="0">
                <a:solidFill>
                  <a:schemeClr val="bg2">
                    <a:lumMod val="10000"/>
                  </a:schemeClr>
                </a:solidFill>
                <a:latin typeface="Times New Roman" pitchFamily="18" charset="0"/>
                <a:cs typeface="Times New Roman" pitchFamily="18" charset="0"/>
              </a:rPr>
              <a:t>       </a:t>
            </a:r>
            <a:r>
              <a:rPr lang="ru-RU" sz="2400" b="1" i="1" dirty="0">
                <a:solidFill>
                  <a:schemeClr val="bg2">
                    <a:lumMod val="10000"/>
                  </a:schemeClr>
                </a:solidFill>
                <a:latin typeface="Times New Roman" pitchFamily="18" charset="0"/>
                <a:cs typeface="Times New Roman" pitchFamily="18" charset="0"/>
              </a:rPr>
              <a:t>1)Во всем ли  в жизни </a:t>
            </a:r>
            <a:r>
              <a:rPr lang="ru-RU" sz="2400" b="1" i="1" dirty="0" smtClean="0">
                <a:solidFill>
                  <a:schemeClr val="bg2">
                    <a:lumMod val="10000"/>
                  </a:schemeClr>
                </a:solidFill>
                <a:latin typeface="Times New Roman" pitchFamily="18" charset="0"/>
                <a:cs typeface="Times New Roman" pitchFamily="18" charset="0"/>
              </a:rPr>
              <a:t>присутствует </a:t>
            </a:r>
            <a:r>
              <a:rPr lang="ru-RU" sz="2400" b="1" i="1" dirty="0">
                <a:solidFill>
                  <a:schemeClr val="bg2">
                    <a:lumMod val="10000"/>
                  </a:schemeClr>
                </a:solidFill>
                <a:latin typeface="Times New Roman" pitchFamily="18" charset="0"/>
                <a:cs typeface="Times New Roman" pitchFamily="18" charset="0"/>
              </a:rPr>
              <a:t>симметрия?  </a:t>
            </a:r>
          </a:p>
          <a:p>
            <a:pPr marL="273050">
              <a:defRPr/>
            </a:pPr>
            <a:r>
              <a:rPr lang="ru-RU" sz="2400" b="1" i="1" dirty="0">
                <a:solidFill>
                  <a:schemeClr val="bg2">
                    <a:lumMod val="10000"/>
                  </a:schemeClr>
                </a:solidFill>
                <a:latin typeface="Times New Roman" pitchFamily="18" charset="0"/>
                <a:cs typeface="Times New Roman" pitchFamily="18" charset="0"/>
              </a:rPr>
              <a:t>       2)Только ли симметрия является признаком </a:t>
            </a:r>
          </a:p>
          <a:p>
            <a:pPr marL="273050">
              <a:defRPr/>
            </a:pPr>
            <a:r>
              <a:rPr lang="ru-RU" sz="2400" b="1" i="1" dirty="0">
                <a:solidFill>
                  <a:schemeClr val="bg2">
                    <a:lumMod val="10000"/>
                  </a:schemeClr>
                </a:solidFill>
                <a:latin typeface="Times New Roman" pitchFamily="18" charset="0"/>
                <a:cs typeface="Times New Roman" pitchFamily="18" charset="0"/>
              </a:rPr>
              <a:t>          красоты</a:t>
            </a:r>
            <a:r>
              <a:rPr lang="ru-RU" sz="2400" b="1" i="1" dirty="0" smtClean="0">
                <a:solidFill>
                  <a:schemeClr val="bg2">
                    <a:lumMod val="10000"/>
                  </a:schemeClr>
                </a:solidFill>
                <a:latin typeface="Times New Roman" pitchFamily="18" charset="0"/>
                <a:cs typeface="Times New Roman" pitchFamily="18" charset="0"/>
              </a:rPr>
              <a:t>?</a:t>
            </a:r>
          </a:p>
          <a:p>
            <a:pPr marL="273050">
              <a:defRPr/>
            </a:pPr>
            <a:r>
              <a:rPr lang="ru-RU" sz="2400" b="1" i="1" dirty="0" smtClean="0">
                <a:solidFill>
                  <a:schemeClr val="bg2">
                    <a:lumMod val="10000"/>
                  </a:schemeClr>
                </a:solidFill>
                <a:latin typeface="Times New Roman" pitchFamily="18" charset="0"/>
                <a:cs typeface="Times New Roman" pitchFamily="18" charset="0"/>
              </a:rPr>
              <a:t>       </a:t>
            </a:r>
            <a:endParaRPr lang="ru-RU" sz="2400" b="1" i="1"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Times New Roman" pitchFamily="18" charset="0"/>
                <a:cs typeface="Times New Roman" pitchFamily="18" charset="0"/>
              </a:rPr>
              <a:t>Задание</a:t>
            </a: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ctr"/>
            <a:r>
              <a:rPr lang="ru-RU" dirty="0" smtClean="0">
                <a:latin typeface="Times New Roman" pitchFamily="18" charset="0"/>
                <a:cs typeface="Times New Roman" pitchFamily="18" charset="0"/>
              </a:rPr>
              <a:t>Учащимся, присутствующим на защите проекта, предлагается самостоятельно определить виды симметрии архитектурных  сооружений</a:t>
            </a:r>
          </a:p>
          <a:p>
            <a:pPr algn="ctr">
              <a:buNone/>
            </a:pPr>
            <a:r>
              <a:rPr lang="ru-RU" dirty="0" smtClean="0">
                <a:latin typeface="Times New Roman" pitchFamily="18" charset="0"/>
                <a:cs typeface="Times New Roman" pitchFamily="18" charset="0"/>
              </a:rPr>
              <a:t>г</a:t>
            </a:r>
            <a:r>
              <a:rPr lang="ru-RU" dirty="0" smtClean="0">
                <a:latin typeface="Times New Roman" pitchFamily="18" charset="0"/>
                <a:cs typeface="Times New Roman" pitchFamily="18" charset="0"/>
              </a:rPr>
              <a:t>орода Тихвин</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5003800" y="1916113"/>
            <a:ext cx="3333750" cy="4525962"/>
          </a:xfrm>
        </p:spPr>
        <p:txBody>
          <a:bodyPr/>
          <a:lstStyle/>
          <a:p>
            <a:pPr>
              <a:buFontTx/>
              <a:buNone/>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8207" name="Rectangle 15"/>
          <p:cNvSpPr>
            <a:spLocks noGrp="1" noChangeArrowheads="1"/>
          </p:cNvSpPr>
          <p:nvPr>
            <p:ph type="title"/>
          </p:nvPr>
        </p:nvSpPr>
        <p:spPr/>
        <p:txBody>
          <a:bodyPr>
            <a:normAutofit/>
          </a:bodyPr>
          <a:lstStyle/>
          <a:p>
            <a:r>
              <a:rPr lang="ru-RU" sz="2400" dirty="0" smtClean="0">
                <a:latin typeface="Times New Roman" pitchFamily="18" charset="0"/>
                <a:cs typeface="Times New Roman" pitchFamily="18" charset="0"/>
              </a:rPr>
              <a:t> СИММЕТРИЯ </a:t>
            </a:r>
            <a:r>
              <a:rPr lang="ru-RU" sz="2400" dirty="0">
                <a:latin typeface="Times New Roman" pitchFamily="18" charset="0"/>
                <a:cs typeface="Times New Roman" pitchFamily="18" charset="0"/>
              </a:rPr>
              <a:t>В </a:t>
            </a:r>
            <a:r>
              <a:rPr lang="ru-RU" sz="2400" dirty="0" smtClean="0">
                <a:latin typeface="Times New Roman" pitchFamily="18" charset="0"/>
                <a:cs typeface="Times New Roman" pitchFamily="18" charset="0"/>
              </a:rPr>
              <a:t> АРХИТЕКТУРЕ г. ТИХВИН</a:t>
            </a:r>
            <a:endParaRPr lang="ru-RU" sz="2400" dirty="0">
              <a:latin typeface="Times New Roman" pitchFamily="18" charset="0"/>
              <a:cs typeface="Times New Roman" pitchFamily="18" charset="0"/>
            </a:endParaRPr>
          </a:p>
        </p:txBody>
      </p:sp>
      <p:pic>
        <p:nvPicPr>
          <p:cNvPr id="5" name="Рисунок 4" descr="C:\Documents and Settings\Кабинет34\Рабочий стол\Тихвин\a16840e9681227996b49ed49aa872eda.jpg"/>
          <p:cNvPicPr/>
          <p:nvPr/>
        </p:nvPicPr>
        <p:blipFill>
          <a:blip r:embed="rId2" cstate="print"/>
          <a:srcRect/>
          <a:stretch>
            <a:fillRect/>
          </a:stretch>
        </p:blipFill>
        <p:spPr bwMode="auto">
          <a:xfrm>
            <a:off x="357158" y="1142984"/>
            <a:ext cx="4971736" cy="5000660"/>
          </a:xfrm>
          <a:prstGeom prst="rect">
            <a:avLst/>
          </a:prstGeom>
          <a:noFill/>
          <a:ln w="9525">
            <a:noFill/>
            <a:miter lim="800000"/>
            <a:headEnd/>
            <a:tailEnd/>
          </a:ln>
        </p:spPr>
      </p:pic>
      <p:sp>
        <p:nvSpPr>
          <p:cNvPr id="7" name="TextBox 6"/>
          <p:cNvSpPr txBox="1"/>
          <p:nvPr/>
        </p:nvSpPr>
        <p:spPr>
          <a:xfrm>
            <a:off x="5429256" y="2786058"/>
            <a:ext cx="3357586" cy="1200329"/>
          </a:xfrm>
          <a:prstGeom prst="rect">
            <a:avLst/>
          </a:prstGeom>
          <a:noFill/>
        </p:spPr>
        <p:txBody>
          <a:bodyPr wrap="square" rtlCol="0">
            <a:spAutoFit/>
          </a:bodyPr>
          <a:lstStyle/>
          <a:p>
            <a:r>
              <a:rPr lang="ru-RU" sz="2400" dirty="0" smtClean="0">
                <a:latin typeface="Times New Roman" pitchFamily="18" charset="0"/>
                <a:cs typeface="Times New Roman" pitchFamily="18" charset="0"/>
              </a:rPr>
              <a:t>Тихвинский</a:t>
            </a:r>
          </a:p>
          <a:p>
            <a:r>
              <a:rPr lang="ru-RU" sz="2400" dirty="0" smtClean="0">
                <a:latin typeface="Times New Roman" pitchFamily="18" charset="0"/>
                <a:cs typeface="Times New Roman" pitchFamily="18" charset="0"/>
              </a:rPr>
              <a:t> Большой Успенский</a:t>
            </a:r>
          </a:p>
          <a:p>
            <a:r>
              <a:rPr lang="ru-RU" sz="2400" dirty="0" smtClean="0">
                <a:latin typeface="Times New Roman" pitchFamily="18" charset="0"/>
                <a:cs typeface="Times New Roman" pitchFamily="18" charset="0"/>
              </a:rPr>
              <a:t> мужской монастырь</a:t>
            </a:r>
            <a:endParaRPr lang="ru-RU" sz="24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p:cTn id="7" dur="1000" fill="hold"/>
                                        <p:tgtEl>
                                          <p:spTgt spid="8207"/>
                                        </p:tgtEl>
                                        <p:attrNameLst>
                                          <p:attrName>ppt_x</p:attrName>
                                        </p:attrNameLst>
                                      </p:cBhvr>
                                      <p:tavLst>
                                        <p:tav tm="0">
                                          <p:val>
                                            <p:strVal val="#ppt_x-.2"/>
                                          </p:val>
                                        </p:tav>
                                        <p:tav tm="100000">
                                          <p:val>
                                            <p:strVal val="#ppt_x"/>
                                          </p:val>
                                        </p:tav>
                                      </p:tavLst>
                                    </p:anim>
                                    <p:anim calcmode="lin" valueType="num">
                                      <p:cBhvr>
                                        <p:cTn id="8" dur="1000" fill="hold"/>
                                        <p:tgtEl>
                                          <p:spTgt spid="82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0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Effect transition="in" filter="fade">
                                      <p:cBhvr>
                                        <p:cTn id="14" dur="500"/>
                                        <p:tgtEl>
                                          <p:spTgt spid="8195">
                                            <p:txEl>
                                              <p:pRg st="0" end="0"/>
                                            </p:txEl>
                                          </p:spTgt>
                                        </p:tgtEl>
                                      </p:cBhvr>
                                    </p:animEffect>
                                    <p:anim calcmode="lin" valueType="num">
                                      <p:cBhvr>
                                        <p:cTn id="15"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19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20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9219" name="Rectangle 3"/>
          <p:cNvSpPr>
            <a:spLocks noGrp="1" noChangeArrowheads="1"/>
          </p:cNvSpPr>
          <p:nvPr>
            <p:ph type="body" idx="1"/>
          </p:nvPr>
        </p:nvSpPr>
        <p:spPr>
          <a:xfrm>
            <a:off x="3214678" y="5857892"/>
            <a:ext cx="3694113" cy="500066"/>
          </a:xfrm>
        </p:spPr>
        <p:txBody>
          <a:bodyPr/>
          <a:lstStyle/>
          <a:p>
            <a:pPr>
              <a:lnSpc>
                <a:spcPct val="80000"/>
              </a:lnSpc>
              <a:buNone/>
            </a:pPr>
            <a:r>
              <a:rPr lang="ru-RU" sz="2400" dirty="0" smtClean="0">
                <a:latin typeface="Times New Roman" pitchFamily="18" charset="0"/>
                <a:cs typeface="Times New Roman" pitchFamily="18" charset="0"/>
              </a:rPr>
              <a:t> Успенский собор</a:t>
            </a:r>
            <a:endParaRPr lang="ru-RU" sz="2400" dirty="0">
              <a:latin typeface="Times New Roman" pitchFamily="18" charset="0"/>
              <a:cs typeface="Times New Roman" pitchFamily="18" charset="0"/>
            </a:endParaRPr>
          </a:p>
        </p:txBody>
      </p:sp>
      <p:pic>
        <p:nvPicPr>
          <p:cNvPr id="5" name="Picture 2" descr="C:\Documents and Settings\Кабинет34\Рабочий стол\Тихвин\tixvin-16.jpg"/>
          <p:cNvPicPr>
            <a:picLocks noChangeAspect="1" noChangeArrowheads="1"/>
          </p:cNvPicPr>
          <p:nvPr/>
        </p:nvPicPr>
        <p:blipFill>
          <a:blip r:embed="rId2"/>
          <a:srcRect l="5500" r="5500"/>
          <a:stretch>
            <a:fillRect/>
          </a:stretch>
        </p:blipFill>
        <p:spPr bwMode="auto">
          <a:xfrm>
            <a:off x="1071538" y="285728"/>
            <a:ext cx="7072362" cy="530427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tgtEl>
                                          <p:spTgt spid="9219">
                                            <p:txEl>
                                              <p:pRg st="0" end="0"/>
                                            </p:txEl>
                                          </p:spTgt>
                                        </p:tgtEl>
                                      </p:cBhvr>
                                    </p:animEffect>
                                    <p:anim calcmode="lin" valueType="num">
                                      <p:cBhvr>
                                        <p:cTn id="15"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5500702"/>
            <a:ext cx="5486400" cy="714380"/>
          </a:xfrm>
        </p:spPr>
        <p:txBody>
          <a:bodyPr>
            <a:noAutofit/>
          </a:bodyPr>
          <a:lstStyle/>
          <a:p>
            <a:pPr algn="ctr"/>
            <a:r>
              <a:rPr lang="ru-RU" sz="2400" b="0" dirty="0" smtClean="0">
                <a:latin typeface="Times New Roman" pitchFamily="18" charset="0"/>
                <a:cs typeface="Times New Roman" pitchFamily="18" charset="0"/>
              </a:rPr>
              <a:t>Надвратная церковь </a:t>
            </a:r>
            <a:br>
              <a:rPr lang="ru-RU" sz="2400" b="0" dirty="0" smtClean="0">
                <a:latin typeface="Times New Roman" pitchFamily="18" charset="0"/>
                <a:cs typeface="Times New Roman" pitchFamily="18" charset="0"/>
              </a:rPr>
            </a:br>
            <a:r>
              <a:rPr lang="ru-RU" sz="2400" b="0" dirty="0" smtClean="0">
                <a:latin typeface="Times New Roman" pitchFamily="18" charset="0"/>
                <a:cs typeface="Times New Roman" pitchFamily="18" charset="0"/>
              </a:rPr>
              <a:t>Большого Успенского монастыря</a:t>
            </a:r>
            <a:endParaRPr lang="ru-RU" sz="2400" b="0" dirty="0">
              <a:latin typeface="Times New Roman" pitchFamily="18" charset="0"/>
              <a:cs typeface="Times New Roman" pitchFamily="18" charset="0"/>
            </a:endParaRPr>
          </a:p>
        </p:txBody>
      </p:sp>
      <p:pic>
        <p:nvPicPr>
          <p:cNvPr id="5" name="Picture 2" descr="C:\Documents and Settings\Кабинет34\Рабочий стол\Тихвин\242_0245452b.jpg"/>
          <p:cNvPicPr>
            <a:picLocks noGrp="1" noChangeAspect="1" noChangeArrowheads="1"/>
          </p:cNvPicPr>
          <p:nvPr>
            <p:ph type="pic" idx="1"/>
          </p:nvPr>
        </p:nvPicPr>
        <p:blipFill>
          <a:blip r:embed="rId2"/>
          <a:srcRect t="7953" b="7953"/>
          <a:stretch>
            <a:fillRect/>
          </a:stretch>
        </p:blipFill>
        <p:spPr bwMode="auto">
          <a:xfrm>
            <a:off x="1214414" y="357166"/>
            <a:ext cx="6715172" cy="503637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Текст 3"/>
          <p:cNvSpPr>
            <a:spLocks noGrp="1"/>
          </p:cNvSpPr>
          <p:nvPr>
            <p:ph type="body" sz="half" idx="2"/>
          </p:nvPr>
        </p:nvSpPr>
        <p:spPr/>
        <p:txBody>
          <a:bodyPr>
            <a:normAutofit/>
          </a:bodyPr>
          <a:lstStyle/>
          <a:p>
            <a:pPr algn="ctr"/>
            <a:r>
              <a:rPr lang="ru-RU" sz="2400" dirty="0" smtClean="0">
                <a:latin typeface="Times New Roman" pitchFamily="18" charset="0"/>
                <a:cs typeface="Times New Roman" pitchFamily="18" charset="0"/>
              </a:rPr>
              <a:t>Здание </a:t>
            </a:r>
            <a:r>
              <a:rPr lang="ru-RU" sz="2400" dirty="0" smtClean="0">
                <a:latin typeface="Times New Roman" pitchFamily="18" charset="0"/>
                <a:cs typeface="Times New Roman" pitchFamily="18" charset="0"/>
              </a:rPr>
              <a:t>Гостиного </a:t>
            </a:r>
            <a:r>
              <a:rPr lang="ru-RU" sz="2400" dirty="0" smtClean="0">
                <a:latin typeface="Times New Roman" pitchFamily="18" charset="0"/>
                <a:cs typeface="Times New Roman" pitchFamily="18" charset="0"/>
              </a:rPr>
              <a:t>двора</a:t>
            </a:r>
            <a:endParaRPr lang="ru-RU" sz="2400" dirty="0">
              <a:latin typeface="Times New Roman" pitchFamily="18" charset="0"/>
              <a:cs typeface="Times New Roman" pitchFamily="18" charset="0"/>
            </a:endParaRPr>
          </a:p>
        </p:txBody>
      </p:sp>
      <p:pic>
        <p:nvPicPr>
          <p:cNvPr id="5" name="Picture 2" descr="C:\Documents and Settings\Кабинет34\Рабочий стол\Тихвин\tikhvin_gostinyi_dvor_dce907edb7b8b04960534b488ef3f37e.jpg"/>
          <p:cNvPicPr>
            <a:picLocks noGrp="1" noChangeAspect="1" noChangeArrowheads="1"/>
          </p:cNvPicPr>
          <p:nvPr>
            <p:ph type="pic" idx="1"/>
          </p:nvPr>
        </p:nvPicPr>
        <p:blipFill>
          <a:blip r:embed="rId2"/>
          <a:srcRect l="2444" r="2444"/>
          <a:stretch>
            <a:fillRect/>
          </a:stretch>
        </p:blipFill>
        <p:spPr bwMode="auto">
          <a:xfrm>
            <a:off x="1500166" y="612774"/>
            <a:ext cx="6215106" cy="474505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785918" y="5000636"/>
            <a:ext cx="5486400" cy="804862"/>
          </a:xfrm>
        </p:spPr>
        <p:txBody>
          <a:bodyPr>
            <a:normAutofit/>
          </a:bodyPr>
          <a:lstStyle/>
          <a:p>
            <a:pPr algn="ctr"/>
            <a:r>
              <a:rPr lang="ru-RU" sz="2400" dirty="0" smtClean="0">
                <a:latin typeface="Times New Roman" pitchFamily="18" charset="0"/>
                <a:cs typeface="Times New Roman" pitchFamily="18" charset="0"/>
              </a:rPr>
              <a:t>Часовня св. Александра Невского</a:t>
            </a:r>
            <a:endParaRPr lang="ru-RU" sz="2400" dirty="0">
              <a:latin typeface="Times New Roman" pitchFamily="18" charset="0"/>
              <a:cs typeface="Times New Roman" pitchFamily="18" charset="0"/>
            </a:endParaRPr>
          </a:p>
        </p:txBody>
      </p:sp>
      <p:pic>
        <p:nvPicPr>
          <p:cNvPr id="5" name="Picture 2" descr="C:\Documents and Settings\Кабинет34\Рабочий стол\Тихвин\001100.jpg"/>
          <p:cNvPicPr>
            <a:picLocks noGrp="1" noChangeAspect="1" noChangeArrowheads="1"/>
          </p:cNvPicPr>
          <p:nvPr>
            <p:ph type="pic" idx="1"/>
          </p:nvPr>
        </p:nvPicPr>
        <p:blipFill>
          <a:blip r:embed="rId2"/>
          <a:srcRect t="2709" b="2709"/>
          <a:stretch>
            <a:fillRect/>
          </a:stretch>
        </p:blipFill>
        <p:spPr bwMode="auto">
          <a:xfrm>
            <a:off x="1571604" y="642918"/>
            <a:ext cx="5786478" cy="435771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857356" y="4786322"/>
            <a:ext cx="5486400" cy="804862"/>
          </a:xfrm>
        </p:spPr>
        <p:txBody>
          <a:bodyPr>
            <a:normAutofit/>
          </a:bodyPr>
          <a:lstStyle/>
          <a:p>
            <a:pPr algn="ctr"/>
            <a:r>
              <a:rPr lang="ru-RU" sz="2400" dirty="0" smtClean="0">
                <a:latin typeface="Times New Roman" pitchFamily="18" charset="0"/>
                <a:cs typeface="Times New Roman" pitchFamily="18" charset="0"/>
              </a:rPr>
              <a:t>Дом купца </a:t>
            </a:r>
            <a:r>
              <a:rPr lang="ru-RU" sz="2400" dirty="0" err="1" smtClean="0">
                <a:latin typeface="Times New Roman" pitchFamily="18" charset="0"/>
                <a:cs typeface="Times New Roman" pitchFamily="18" charset="0"/>
              </a:rPr>
              <a:t>Воложбенского</a:t>
            </a:r>
            <a:endParaRPr lang="ru-RU" sz="2400" dirty="0">
              <a:latin typeface="Times New Roman" pitchFamily="18" charset="0"/>
              <a:cs typeface="Times New Roman" pitchFamily="18" charset="0"/>
            </a:endParaRPr>
          </a:p>
        </p:txBody>
      </p:sp>
      <p:pic>
        <p:nvPicPr>
          <p:cNvPr id="1026" name="Picture 2" descr="http://photoprogulki.narod.ru/images/tikhvin/a/small/Img3_159_a_m.jpg"/>
          <p:cNvPicPr>
            <a:picLocks noGrp="1" noChangeAspect="1" noChangeArrowheads="1"/>
          </p:cNvPicPr>
          <p:nvPr>
            <p:ph type="pic" idx="1"/>
          </p:nvPr>
        </p:nvPicPr>
        <p:blipFill>
          <a:blip r:embed="rId2"/>
          <a:srcRect l="278" r="278"/>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857356" y="4714884"/>
            <a:ext cx="5486400" cy="804862"/>
          </a:xfrm>
        </p:spPr>
        <p:txBody>
          <a:bodyPr>
            <a:normAutofit/>
          </a:bodyPr>
          <a:lstStyle/>
          <a:p>
            <a:pPr algn="ctr"/>
            <a:r>
              <a:rPr lang="ru-RU" sz="2400" dirty="0" smtClean="0">
                <a:latin typeface="Times New Roman" pitchFamily="18" charset="0"/>
                <a:cs typeface="Times New Roman" pitchFamily="18" charset="0"/>
              </a:rPr>
              <a:t>Вокзал Пассажирское здание</a:t>
            </a:r>
            <a:endParaRPr lang="ru-RU" sz="2400" dirty="0">
              <a:latin typeface="Times New Roman" pitchFamily="18" charset="0"/>
              <a:cs typeface="Times New Roman" pitchFamily="18" charset="0"/>
            </a:endParaRPr>
          </a:p>
        </p:txBody>
      </p:sp>
      <p:pic>
        <p:nvPicPr>
          <p:cNvPr id="23554" name="Picture 2" descr="Пассажирское здание"/>
          <p:cNvPicPr>
            <a:picLocks noGrp="1" noChangeAspect="1" noChangeArrowheads="1"/>
          </p:cNvPicPr>
          <p:nvPr>
            <p:ph type="pic" idx="1"/>
          </p:nvPr>
        </p:nvPicPr>
        <p:blipFill>
          <a:blip r:embed="rId2"/>
          <a:srcRect l="6737" r="6737"/>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838200" y="674688"/>
            <a:ext cx="7620000" cy="5508625"/>
          </a:xfrm>
          <a:prstGeom prst="rect">
            <a:avLst/>
          </a:prstGeom>
          <a:noFill/>
          <a:ln w="9525">
            <a:noFill/>
            <a:miter lim="800000"/>
            <a:headEnd/>
            <a:tailEnd/>
          </a:ln>
        </p:spPr>
        <p:txBody>
          <a:bodyPr>
            <a:spAutoFit/>
          </a:bodyPr>
          <a:lstStyle/>
          <a:p>
            <a:r>
              <a:rPr lang="ru-RU" sz="3200" b="1" i="1" dirty="0">
                <a:solidFill>
                  <a:srgbClr val="002060"/>
                </a:solidFill>
                <a:latin typeface="Cambria Math" pitchFamily="18" charset="0"/>
              </a:rPr>
              <a:t>«</a:t>
            </a:r>
            <a:r>
              <a:rPr lang="ru-RU" sz="3200" b="1" i="1" dirty="0">
                <a:solidFill>
                  <a:srgbClr val="002060"/>
                </a:solidFill>
                <a:latin typeface="Monotype Corsiva" pitchFamily="66" charset="0"/>
              </a:rPr>
              <a:t>Изучение археологических памятников показывает, что человечество на заре своей культуры уже имело представление о симметрии… применение симметрии в первобытном производстве определялось не столько эстетическими мотивами, но в известной мере и уверенностью человека в большей пригодности для практики правильных форм.»</a:t>
            </a:r>
          </a:p>
          <a:p>
            <a:pPr algn="r"/>
            <a:r>
              <a:rPr lang="ru-RU" sz="3200" b="1" i="1" dirty="0">
                <a:solidFill>
                  <a:srgbClr val="002060"/>
                </a:solidFill>
                <a:latin typeface="Monotype Corsiva" pitchFamily="66" charset="0"/>
              </a:rPr>
              <a:t>Академик А. В. Шубников</a:t>
            </a:r>
          </a:p>
          <a:p>
            <a:pPr algn="r"/>
            <a:r>
              <a:rPr lang="ru-RU" sz="3200" b="1" i="1" dirty="0">
                <a:solidFill>
                  <a:srgbClr val="002060"/>
                </a:solidFill>
                <a:latin typeface="Monotype Corsiva" pitchFamily="66" charset="0"/>
              </a:rPr>
              <a:t>(1887 – 1970 </a:t>
            </a:r>
            <a:r>
              <a:rPr lang="ru-RU" sz="3200" b="1" i="1" dirty="0" err="1">
                <a:solidFill>
                  <a:srgbClr val="002060"/>
                </a:solidFill>
                <a:latin typeface="Monotype Corsiva" pitchFamily="66" charset="0"/>
              </a:rPr>
              <a:t>гг</a:t>
            </a:r>
            <a:r>
              <a:rPr lang="ru-RU" sz="3200" b="1" i="1" dirty="0">
                <a:solidFill>
                  <a:srgbClr val="002060"/>
                </a:solidFill>
                <a:latin typeface="Monotype Corsiva"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0" fill="hold"/>
                                        <p:tgtEl>
                                          <p:spTgt spid="16386"/>
                                        </p:tgtEl>
                                        <p:attrNameLst>
                                          <p:attrName>ppt_x</p:attrName>
                                        </p:attrNameLst>
                                      </p:cBhvr>
                                      <p:tavLst>
                                        <p:tav tm="0">
                                          <p:val>
                                            <p:strVal val="#ppt_x"/>
                                          </p:val>
                                        </p:tav>
                                        <p:tav tm="100000">
                                          <p:val>
                                            <p:strVal val="#ppt_x"/>
                                          </p:val>
                                        </p:tav>
                                      </p:tavLst>
                                    </p:anim>
                                    <p:anim calcmode="lin" valueType="num">
                                      <p:cBhvr additive="base">
                                        <p:cTn id="8" dur="50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75000"/>
                  </a:schemeClr>
                </a:solidFill>
                <a:latin typeface="Times New Roman" pitchFamily="18" charset="0"/>
                <a:cs typeface="Times New Roman" pitchFamily="18" charset="0"/>
              </a:rPr>
              <a:t>Заключение</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dirty="0" smtClean="0">
                <a:latin typeface="Times New Roman" pitchFamily="18" charset="0"/>
                <a:cs typeface="Times New Roman" pitchFamily="18" charset="0"/>
              </a:rPr>
              <a:t>  Таким образом можно сказать, что симметрия очень важная составляющая архитектуры. Она относится к числу наиболее сильных средств организации формы. Симметричность строения воспринимающих органов является одной из причин ее активного воздействия на восприятие.</a:t>
            </a:r>
            <a:endParaRPr lang="ru-RU" dirty="0">
              <a:latin typeface="Times New Roman" pitchFamily="18" charset="0"/>
              <a:cs typeface="Times New Roman" pitchFamily="18" charset="0"/>
            </a:endParaRPr>
          </a:p>
        </p:txBody>
      </p:sp>
    </p:spTree>
  </p:cSld>
  <p:clrMapOvr>
    <a:masterClrMapping/>
  </p:clrMapOvr>
  <p:transition>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642918"/>
            <a:ext cx="7143800" cy="4647426"/>
          </a:xfrm>
          <a:prstGeom prst="rect">
            <a:avLst/>
          </a:prstGeom>
        </p:spPr>
        <p:txBody>
          <a:bodyPr wrap="square">
            <a:spAutoFit/>
          </a:bodyPr>
          <a:lstStyle/>
          <a:p>
            <a:r>
              <a:rPr lang="ru-RU" sz="3200" dirty="0" smtClean="0">
                <a:solidFill>
                  <a:srgbClr val="FF0000"/>
                </a:solidFill>
                <a:latin typeface="Times New Roman" pitchFamily="18" charset="0"/>
                <a:cs typeface="Times New Roman" pitchFamily="18" charset="0"/>
              </a:rPr>
              <a:t>             Переносная симметрия</a:t>
            </a:r>
          </a:p>
          <a:p>
            <a:r>
              <a:rPr lang="ru-RU" sz="2400" dirty="0" smtClean="0">
                <a:latin typeface="Times New Roman" pitchFamily="18" charset="0"/>
                <a:cs typeface="Times New Roman" pitchFamily="18" charset="0"/>
              </a:rPr>
              <a:t>Еще одним видом симметрии является </a:t>
            </a:r>
            <a:r>
              <a:rPr lang="ru-RU" sz="2400" i="1" dirty="0" smtClean="0">
                <a:latin typeface="Times New Roman" pitchFamily="18" charset="0"/>
                <a:cs typeface="Times New Roman" pitchFamily="18" charset="0"/>
              </a:rPr>
              <a:t>переносная симметрия</a:t>
            </a:r>
            <a:r>
              <a:rPr lang="ru-RU" sz="2400" dirty="0" smtClean="0">
                <a:latin typeface="Times New Roman" pitchFamily="18" charset="0"/>
                <a:cs typeface="Times New Roman" pitchFamily="18" charset="0"/>
              </a:rPr>
              <a:t>. Этот вид симметрии состоит в том, что части целой формы организованы таким образом, что каждая следующая повторяет предыдущую и отстоит от нее на определенный интервал в определенном направлении. Переносная симметрия обычно используется при построении бордюров. В произведениях архитектурного искусства ее можно увидеть в орнаментах или решетках, которые используются для их украшения. Переносная симметрия используются и в интерьерах зданий.</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539552" y="1340768"/>
            <a:ext cx="7772400" cy="2000548"/>
          </a:xfrm>
          <a:prstGeom prst="rect">
            <a:avLst/>
          </a:prstGeom>
          <a:noFill/>
          <a:ln w="9525">
            <a:noFill/>
            <a:miter lim="800000"/>
            <a:headEnd/>
            <a:tailEnd/>
          </a:ln>
          <a:effectLst/>
        </p:spPr>
        <p:txBody>
          <a:bodyPr anchor="ctr">
            <a:spAutoFit/>
          </a:bodyPr>
          <a:lstStyle/>
          <a:p>
            <a:pPr algn="just" eaLnBrk="0" hangingPunct="0">
              <a:defRPr/>
            </a:pPr>
            <a:r>
              <a:rPr lang="ru-RU" sz="4000" b="1" dirty="0" smtClean="0">
                <a:solidFill>
                  <a:srgbClr val="FF0000"/>
                </a:solidFill>
                <a:latin typeface="Palatino Linotype" pitchFamily="18" charset="0"/>
              </a:rPr>
              <a:t>Продуктом </a:t>
            </a:r>
            <a:r>
              <a:rPr lang="ru-RU" sz="2800" b="1" dirty="0" smtClean="0">
                <a:solidFill>
                  <a:srgbClr val="663300"/>
                </a:solidFill>
                <a:latin typeface="Palatino Linotype" pitchFamily="18" charset="0"/>
              </a:rPr>
              <a:t> </a:t>
            </a:r>
            <a:r>
              <a:rPr lang="ru-RU" sz="2800" b="1" dirty="0">
                <a:solidFill>
                  <a:srgbClr val="663300"/>
                </a:solidFill>
                <a:latin typeface="Palatino Linotype" pitchFamily="18" charset="0"/>
              </a:rPr>
              <a:t>данного учебного проекта </a:t>
            </a:r>
            <a:r>
              <a:rPr lang="ru-RU" sz="2800" b="1" dirty="0" smtClean="0">
                <a:solidFill>
                  <a:srgbClr val="663300"/>
                </a:solidFill>
                <a:latin typeface="Palatino Linotype" pitchFamily="18" charset="0"/>
              </a:rPr>
              <a:t>стала презентация которая может быть использована</a:t>
            </a:r>
            <a:endParaRPr lang="ru-RU" sz="2800" b="1" dirty="0">
              <a:solidFill>
                <a:srgbClr val="663300"/>
              </a:solidFill>
              <a:latin typeface="Palatino Linotype" pitchFamily="18" charset="0"/>
            </a:endParaRPr>
          </a:p>
          <a:p>
            <a:pPr marL="0" lvl="1" indent="536575" algn="just" eaLnBrk="0" hangingPunct="0">
              <a:buFont typeface="Wingdings" pitchFamily="2" charset="2"/>
              <a:buChar char="Ø"/>
              <a:defRPr/>
            </a:pPr>
            <a:r>
              <a:rPr lang="ru-RU" sz="2800" b="1" dirty="0">
                <a:solidFill>
                  <a:srgbClr val="663300"/>
                </a:solidFill>
                <a:latin typeface="Palatino Linotype" pitchFamily="18" charset="0"/>
              </a:rPr>
              <a:t> на уроках геометрии, МХК,  </a:t>
            </a:r>
            <a:r>
              <a:rPr lang="ru-RU" sz="2800" b="1" dirty="0" smtClean="0">
                <a:solidFill>
                  <a:srgbClr val="663300"/>
                </a:solidFill>
                <a:latin typeface="Palatino Linotype" pitchFamily="18" charset="0"/>
              </a:rPr>
              <a:t>ИЗО.</a:t>
            </a:r>
            <a:endParaRPr lang="ru-RU" sz="2800" b="1" dirty="0">
              <a:solidFill>
                <a:srgbClr val="663300"/>
              </a:solidFill>
              <a:latin typeface="Palatino Linotype" pitchFamily="18" charset="0"/>
            </a:endParaRPr>
          </a:p>
        </p:txBody>
      </p:sp>
      <p:sp>
        <p:nvSpPr>
          <p:cNvPr id="48132" name="TextBox 3"/>
          <p:cNvSpPr txBox="1">
            <a:spLocks noChangeArrowheads="1"/>
          </p:cNvSpPr>
          <p:nvPr/>
        </p:nvSpPr>
        <p:spPr bwMode="auto">
          <a:xfrm>
            <a:off x="14173200" y="2590800"/>
            <a:ext cx="4648200" cy="2586038"/>
          </a:xfrm>
          <a:prstGeom prst="rect">
            <a:avLst/>
          </a:prstGeom>
          <a:noFill/>
          <a:ln w="9525">
            <a:noFill/>
            <a:miter lim="800000"/>
            <a:headEnd/>
            <a:tailEnd/>
          </a:ln>
        </p:spPr>
        <p:txBody>
          <a:bodyPr>
            <a:spAutoFit/>
          </a:bodyPr>
          <a:lstStyle/>
          <a:p>
            <a:r>
              <a:rPr lang="ru-RU"/>
              <a:t>Продуктами   нашего проекта стали слайд-фильм, буклет с фотографиями и макеты, которые могут быть использованы  на уроках геометрии,  МХК, ИЗО,  краеведения, на элективных курсах в 9-ых  классах  по предпрофильной подготовке, классных часах, посвященных истории родного города.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pPr algn="ctr"/>
            <a:r>
              <a:rPr lang="ru-RU" b="1" dirty="0" smtClean="0">
                <a:solidFill>
                  <a:schemeClr val="accent1">
                    <a:lumMod val="75000"/>
                  </a:schemeClr>
                </a:solidFill>
                <a:latin typeface="Times New Roman" pitchFamily="18" charset="0"/>
                <a:cs typeface="Times New Roman" pitchFamily="18" charset="0"/>
              </a:rPr>
              <a:t>Источники</a:t>
            </a:r>
            <a:endParaRPr lang="ru-RU" b="1" dirty="0">
              <a:solidFill>
                <a:schemeClr val="accent1">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539552" y="857232"/>
            <a:ext cx="8229600" cy="357190"/>
          </a:xfrm>
        </p:spPr>
        <p:txBody>
          <a:bodyPr>
            <a:normAutofit fontScale="92500" lnSpcReduction="10000"/>
          </a:bodyPr>
          <a:lstStyle/>
          <a:p>
            <a:pPr>
              <a:buNone/>
            </a:pPr>
            <a:r>
              <a:rPr lang="ru-RU" sz="2000" b="1" dirty="0" smtClean="0">
                <a:latin typeface="Times New Roman" pitchFamily="18" charset="0"/>
                <a:cs typeface="Times New Roman" pitchFamily="18" charset="0"/>
              </a:rPr>
              <a:t> </a:t>
            </a:r>
            <a:endParaRPr lang="ru-RU" sz="1600" dirty="0" smtClean="0">
              <a:solidFill>
                <a:srgbClr val="00B0F0"/>
              </a:solidFill>
              <a:latin typeface="Times New Roman" pitchFamily="18" charset="0"/>
              <a:cs typeface="Times New Roman" pitchFamily="18" charset="0"/>
            </a:endParaRPr>
          </a:p>
        </p:txBody>
      </p:sp>
      <p:sp>
        <p:nvSpPr>
          <p:cNvPr id="4" name="Прямоугольник 3"/>
          <p:cNvSpPr/>
          <p:nvPr/>
        </p:nvSpPr>
        <p:spPr>
          <a:xfrm>
            <a:off x="285720" y="1357298"/>
            <a:ext cx="8606760" cy="3877985"/>
          </a:xfrm>
          <a:prstGeom prst="rect">
            <a:avLst/>
          </a:prstGeom>
        </p:spPr>
        <p:txBody>
          <a:bodyPr wrap="square">
            <a:spAutoFit/>
          </a:bodyPr>
          <a:lstStyle/>
          <a:p>
            <a:pPr marL="261938" indent="-261938" algn="ctr">
              <a:defRPr/>
            </a:pPr>
            <a:r>
              <a:rPr lang="ru-RU" sz="2400" b="1" dirty="0" smtClean="0">
                <a:solidFill>
                  <a:srgbClr val="FF0000"/>
                </a:solidFill>
                <a:latin typeface="Times New Roman" pitchFamily="18" charset="0"/>
                <a:cs typeface="Times New Roman" pitchFamily="18" charset="0"/>
              </a:rPr>
              <a:t>Литература </a:t>
            </a:r>
            <a:endParaRPr lang="ru-RU" sz="2400" b="1" dirty="0" smtClean="0">
              <a:solidFill>
                <a:srgbClr val="FF0000"/>
              </a:solidFill>
              <a:latin typeface="Times New Roman" pitchFamily="18" charset="0"/>
              <a:cs typeface="Times New Roman" pitchFamily="18" charset="0"/>
            </a:endParaRPr>
          </a:p>
          <a:p>
            <a:pPr marL="261938" indent="-261938">
              <a:defRPr/>
            </a:pPr>
            <a:r>
              <a:rPr lang="ru-RU" sz="2400" b="1" dirty="0" smtClean="0">
                <a:solidFill>
                  <a:srgbClr val="FF00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1</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Волошинов А. В. Математика и искусство.  - М.: Просвещение, 2000</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261938" indent="-261938">
              <a:defRPr/>
            </a:pP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  Данилова </a:t>
            </a:r>
            <a:r>
              <a:rPr lang="ru-RU" dirty="0" smtClean="0">
                <a:latin typeface="Times New Roman" pitchFamily="18" charset="0"/>
                <a:cs typeface="Times New Roman" pitchFamily="18" charset="0"/>
              </a:rPr>
              <a:t>Г.И. Мировая художественная культура. От истоков до  </a:t>
            </a:r>
          </a:p>
          <a:p>
            <a:pPr marL="261938" indent="-261938">
              <a:defRPr/>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XVII века: учебник для 10 класса общеобразовательных учреждений  </a:t>
            </a:r>
          </a:p>
          <a:p>
            <a:pPr marL="261938" indent="-261938">
              <a:defRPr/>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гуманитарного профиля, 3 изд. - М.: Дрофа, 2006 </a:t>
            </a:r>
          </a:p>
          <a:p>
            <a:pPr marL="261938" indent="-261938">
              <a:defRPr/>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3.   </a:t>
            </a:r>
            <a:r>
              <a:rPr lang="ru-RU" dirty="0" smtClean="0">
                <a:latin typeface="Times New Roman" pitchFamily="18" charset="0"/>
                <a:cs typeface="Times New Roman" pitchFamily="18" charset="0"/>
              </a:rPr>
              <a:t>Смолина Н</a:t>
            </a:r>
            <a:r>
              <a:rPr lang="ru-RU" dirty="0" smtClean="0">
                <a:latin typeface="Times New Roman" pitchFamily="18" charset="0"/>
                <a:cs typeface="Times New Roman" pitchFamily="18" charset="0"/>
              </a:rPr>
              <a:t>. И. Традиции симметрии в архитектуре. – М.: </a:t>
            </a:r>
            <a:r>
              <a:rPr lang="ru-RU" dirty="0" err="1" smtClean="0">
                <a:latin typeface="Times New Roman" pitchFamily="18" charset="0"/>
                <a:cs typeface="Times New Roman" pitchFamily="18" charset="0"/>
              </a:rPr>
              <a:t>Стройиздат</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1990.</a:t>
            </a:r>
          </a:p>
          <a:p>
            <a:r>
              <a:rPr lang="ru-RU" b="1" dirty="0" smtClean="0">
                <a:latin typeface="Times New Roman" pitchFamily="18" charset="0"/>
                <a:cs typeface="Times New Roman" pitchFamily="18" charset="0"/>
              </a:rPr>
              <a:t> 4.    </a:t>
            </a:r>
            <a:r>
              <a:rPr lang="ru-RU" dirty="0" err="1" smtClean="0">
                <a:latin typeface="Times New Roman" pitchFamily="18" charset="0"/>
                <a:cs typeface="Times New Roman" pitchFamily="18" charset="0"/>
              </a:rPr>
              <a:t>Атанасян</a:t>
            </a:r>
            <a:r>
              <a:rPr lang="ru-RU" dirty="0" smtClean="0">
                <a:latin typeface="Times New Roman" pitchFamily="18" charset="0"/>
                <a:cs typeface="Times New Roman" pitchFamily="18" charset="0"/>
              </a:rPr>
              <a:t> Л.С. </a:t>
            </a:r>
            <a:r>
              <a:rPr lang="ru-RU" dirty="0" smtClean="0">
                <a:latin typeface="Times New Roman" pitchFamily="18" charset="0"/>
                <a:cs typeface="Times New Roman" pitchFamily="18" charset="0"/>
              </a:rPr>
              <a:t>и др. Геометрия: учебник для 7-9 </a:t>
            </a:r>
            <a:r>
              <a:rPr lang="ru-RU" dirty="0" err="1" smtClean="0">
                <a:latin typeface="Times New Roman" pitchFamily="18" charset="0"/>
                <a:cs typeface="Times New Roman" pitchFamily="18" charset="0"/>
              </a:rPr>
              <a:t>кл</a:t>
            </a:r>
            <a:r>
              <a:rPr lang="ru-RU" dirty="0" smtClean="0">
                <a:latin typeface="Times New Roman" pitchFamily="18" charset="0"/>
                <a:cs typeface="Times New Roman" pitchFamily="18" charset="0"/>
              </a:rPr>
              <a:t>. общеобразовательных </a:t>
            </a:r>
            <a:r>
              <a:rPr lang="ru-RU" dirty="0" smtClean="0">
                <a:latin typeface="Times New Roman" pitchFamily="18" charset="0"/>
                <a:cs typeface="Times New Roman" pitchFamily="18" charset="0"/>
              </a:rPr>
              <a:t>                 учреждений</a:t>
            </a:r>
            <a:r>
              <a:rPr lang="ru-RU" dirty="0" smtClean="0">
                <a:latin typeface="Times New Roman" pitchFamily="18" charset="0"/>
                <a:cs typeface="Times New Roman" pitchFamily="18" charset="0"/>
              </a:rPr>
              <a:t>. М.: Просвещение, 2014 г.</a:t>
            </a:r>
          </a:p>
          <a:p>
            <a:pPr lvl="0"/>
            <a:r>
              <a:rPr lang="ru-RU" b="1" dirty="0" smtClean="0">
                <a:latin typeface="Times New Roman" pitchFamily="18" charset="0"/>
                <a:cs typeface="Times New Roman" pitchFamily="18" charset="0"/>
              </a:rPr>
              <a:t> 5.    </a:t>
            </a:r>
            <a:r>
              <a:rPr lang="ru-RU" dirty="0" err="1" smtClean="0">
                <a:latin typeface="Times New Roman" pitchFamily="18" charset="0"/>
                <a:cs typeface="Times New Roman" pitchFamily="18" charset="0"/>
              </a:rPr>
              <a:t>Атанасян</a:t>
            </a:r>
            <a:r>
              <a:rPr lang="ru-RU" dirty="0" smtClean="0">
                <a:latin typeface="Times New Roman" pitchFamily="18" charset="0"/>
                <a:cs typeface="Times New Roman" pitchFamily="18" charset="0"/>
              </a:rPr>
              <a:t> Л.С. и </a:t>
            </a:r>
            <a:r>
              <a:rPr lang="ru-RU" dirty="0" smtClean="0">
                <a:latin typeface="Times New Roman" pitchFamily="18" charset="0"/>
                <a:cs typeface="Times New Roman" pitchFamily="18" charset="0"/>
              </a:rPr>
              <a:t>др. Геометрия: Учебник для 10-11 классов, средней школы. М:.Просвещение, 2014 г.</a:t>
            </a:r>
          </a:p>
          <a:p>
            <a:r>
              <a:rPr lang="ru-RU" b="1" dirty="0" smtClean="0">
                <a:latin typeface="Times New Roman" pitchFamily="18" charset="0"/>
                <a:cs typeface="Times New Roman" pitchFamily="18" charset="0"/>
              </a:rPr>
              <a:t> 6</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Шарыгин</a:t>
            </a:r>
            <a:r>
              <a:rPr lang="ru-RU" dirty="0" smtClean="0">
                <a:latin typeface="Times New Roman" pitchFamily="18" charset="0"/>
                <a:cs typeface="Times New Roman" pitchFamily="18" charset="0"/>
              </a:rPr>
              <a:t>, И. Ф. Наглядная геометрия. – М.: Педагогика, 1992.</a:t>
            </a:r>
          </a:p>
          <a:p>
            <a:pPr lvl="0"/>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725470"/>
          </a:xfrm>
        </p:spPr>
        <p:txBody>
          <a:bodyPr>
            <a:normAutofit fontScale="90000"/>
          </a:bodyPr>
          <a:lstStyle/>
          <a:p>
            <a:pPr algn="ctr"/>
            <a:r>
              <a:rPr lang="ru-RU" b="1" dirty="0" smtClean="0">
                <a:solidFill>
                  <a:srgbClr val="FF0000"/>
                </a:solidFill>
                <a:latin typeface="Times New Roman" pitchFamily="18" charset="0"/>
                <a:cs typeface="Times New Roman" pitchFamily="18" charset="0"/>
              </a:rPr>
              <a:t>Введение</a:t>
            </a:r>
            <a:endParaRPr lang="ru-RU" b="1" dirty="0">
              <a:solidFill>
                <a:srgbClr val="FF0000"/>
              </a:solidFill>
              <a:latin typeface="Times New Roman" pitchFamily="18" charset="0"/>
              <a:cs typeface="Times New Roman" pitchFamily="18" charset="0"/>
            </a:endParaRPr>
          </a:p>
        </p:txBody>
      </p:sp>
      <p:sp>
        <p:nvSpPr>
          <p:cNvPr id="2" name="Содержимое 1"/>
          <p:cNvSpPr>
            <a:spLocks noGrp="1"/>
          </p:cNvSpPr>
          <p:nvPr>
            <p:ph idx="1"/>
          </p:nvPr>
        </p:nvSpPr>
        <p:spPr>
          <a:xfrm>
            <a:off x="457200" y="1571612"/>
            <a:ext cx="8229600" cy="3786214"/>
          </a:xfrm>
        </p:spPr>
        <p:txBody>
          <a:bodyPr>
            <a:normAutofit fontScale="92500" lnSpcReduction="10000"/>
          </a:bodyPr>
          <a:lstStyle/>
          <a:p>
            <a:pPr>
              <a:buNone/>
            </a:pPr>
            <a:r>
              <a:rPr lang="ru-RU" b="1" i="1" dirty="0" smtClean="0">
                <a:latin typeface="Times New Roman" pitchFamily="18" charset="0"/>
                <a:cs typeface="Times New Roman" pitchFamily="18" charset="0"/>
              </a:rPr>
              <a:t>    </a:t>
            </a:r>
            <a:r>
              <a:rPr lang="ru-RU" b="1" i="1" dirty="0" smtClean="0">
                <a:solidFill>
                  <a:schemeClr val="accent1">
                    <a:lumMod val="75000"/>
                  </a:schemeClr>
                </a:solidFill>
                <a:latin typeface="Times New Roman" pitchFamily="18" charset="0"/>
                <a:cs typeface="Times New Roman" pitchFamily="18" charset="0"/>
              </a:rPr>
              <a:t>Симметрия</a:t>
            </a:r>
            <a:r>
              <a:rPr lang="ru-RU" b="1" i="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(от греческого symmetria - "соразмерность") - понятие, означающее сохраняемость, повторяемость, "инвариантность" каких-либо особенностей структуры изучаемого объекта при проведении с ним определенных преобразований</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725470"/>
          </a:xfrm>
        </p:spPr>
        <p:txBody>
          <a:bodyPr>
            <a:normAutofit fontScale="90000"/>
          </a:bodyPr>
          <a:lstStyle/>
          <a:p>
            <a:pPr algn="ctr"/>
            <a:r>
              <a:rPr lang="ru-RU" b="1" dirty="0" smtClean="0">
                <a:solidFill>
                  <a:schemeClr val="accent1">
                    <a:lumMod val="75000"/>
                  </a:schemeClr>
                </a:solidFill>
                <a:latin typeface="Times New Roman" pitchFamily="18" charset="0"/>
                <a:cs typeface="Times New Roman" pitchFamily="18" charset="0"/>
              </a:rPr>
              <a:t> </a:t>
            </a:r>
            <a:endParaRPr lang="ru-RU" b="1" dirty="0">
              <a:solidFill>
                <a:schemeClr val="accent1">
                  <a:lumMod val="75000"/>
                </a:schemeClr>
              </a:solidFill>
              <a:latin typeface="Times New Roman" pitchFamily="18" charset="0"/>
              <a:cs typeface="Times New Roman" pitchFamily="18" charset="0"/>
            </a:endParaRPr>
          </a:p>
        </p:txBody>
      </p:sp>
      <p:sp>
        <p:nvSpPr>
          <p:cNvPr id="2" name="Содержимое 1"/>
          <p:cNvSpPr>
            <a:spLocks noGrp="1"/>
          </p:cNvSpPr>
          <p:nvPr>
            <p:ph idx="1"/>
          </p:nvPr>
        </p:nvSpPr>
        <p:spPr>
          <a:xfrm>
            <a:off x="428596" y="571480"/>
            <a:ext cx="8229600" cy="5929354"/>
          </a:xfrm>
        </p:spPr>
        <p:txBody>
          <a:bodyPr>
            <a:noAutofit/>
          </a:bodyPr>
          <a:lstStyle/>
          <a:p>
            <a:pPr>
              <a:buNone/>
            </a:pPr>
            <a:r>
              <a:rPr lang="ru-RU" sz="2800" dirty="0" smtClean="0">
                <a:latin typeface="Times New Roman" pitchFamily="18" charset="0"/>
                <a:cs typeface="Times New Roman" pitchFamily="18" charset="0"/>
              </a:rPr>
              <a:t>    Понятие </a:t>
            </a:r>
            <a:r>
              <a:rPr lang="ru-RU" sz="2800" dirty="0" smtClean="0">
                <a:solidFill>
                  <a:srgbClr val="FF0000"/>
                </a:solidFill>
                <a:latin typeface="Times New Roman" pitchFamily="18" charset="0"/>
                <a:cs typeface="Times New Roman" pitchFamily="18" charset="0"/>
              </a:rPr>
              <a:t>симметрии</a:t>
            </a:r>
            <a:r>
              <a:rPr lang="ru-RU" sz="2800" dirty="0" smtClean="0">
                <a:latin typeface="Times New Roman" pitchFamily="18" charset="0"/>
                <a:cs typeface="Times New Roman" pitchFamily="18" charset="0"/>
              </a:rPr>
              <a:t> проходит через всю многовековую историю человеческого творчества. Многие народы с древних времён владели представлением о </a:t>
            </a:r>
            <a:r>
              <a:rPr lang="ru-RU" sz="2800" dirty="0" smtClean="0">
                <a:solidFill>
                  <a:srgbClr val="FF0000"/>
                </a:solidFill>
                <a:latin typeface="Times New Roman" pitchFamily="18" charset="0"/>
                <a:cs typeface="Times New Roman" pitchFamily="18" charset="0"/>
              </a:rPr>
              <a:t>симметрии</a:t>
            </a:r>
            <a:r>
              <a:rPr lang="ru-RU" sz="2800" dirty="0" smtClean="0">
                <a:latin typeface="Times New Roman" pitchFamily="18" charset="0"/>
                <a:cs typeface="Times New Roman" pitchFamily="18" charset="0"/>
              </a:rPr>
              <a:t> в широком смысле - как эквиваленте уравновешенности и гармонии.</a:t>
            </a:r>
          </a:p>
          <a:p>
            <a:pPr>
              <a:buNone/>
            </a:pPr>
            <a:r>
              <a:rPr lang="ru-RU" sz="2800" dirty="0" smtClean="0">
                <a:latin typeface="Times New Roman" pitchFamily="18" charset="0"/>
                <a:cs typeface="Times New Roman" pitchFamily="18" charset="0"/>
              </a:rPr>
              <a:t>     Формы восприятия и выражения во многих областях науки и искусства, в конечном счёте, опираются на </a:t>
            </a:r>
            <a:r>
              <a:rPr lang="ru-RU" sz="2800" dirty="0" smtClean="0">
                <a:solidFill>
                  <a:srgbClr val="FF0000"/>
                </a:solidFill>
                <a:latin typeface="Times New Roman" pitchFamily="18" charset="0"/>
                <a:cs typeface="Times New Roman" pitchFamily="18" charset="0"/>
              </a:rPr>
              <a:t>симметрию</a:t>
            </a:r>
            <a:r>
              <a:rPr lang="ru-RU" sz="2800" dirty="0" smtClean="0">
                <a:latin typeface="Times New Roman" pitchFamily="18" charset="0"/>
                <a:cs typeface="Times New Roman" pitchFamily="18" charset="0"/>
              </a:rPr>
              <a:t>, используемую и проявляющуюся в специфических понятиях и средствах, присущих отдельным областям науки и видам искусства.</a:t>
            </a:r>
          </a:p>
          <a:p>
            <a:pPr>
              <a:buNone/>
            </a:pPr>
            <a:r>
              <a:rPr lang="ru-RU" sz="2800" b="1" i="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a:buNone/>
            </a:pP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643998" cy="6186309"/>
          </a:xfrm>
          <a:prstGeom prst="rect">
            <a:avLst/>
          </a:prstGeom>
        </p:spPr>
        <p:txBody>
          <a:bodyPr wrap="square">
            <a:spAutoFit/>
          </a:bodyPr>
          <a:lstStyle/>
          <a:p>
            <a:r>
              <a:rPr lang="ru-RU" sz="3200" dirty="0" smtClean="0">
                <a:solidFill>
                  <a:srgbClr val="FF0000"/>
                </a:solidFill>
                <a:latin typeface="Times New Roman" pitchFamily="18" charset="0"/>
                <a:cs typeface="Times New Roman" pitchFamily="18" charset="0"/>
              </a:rPr>
              <a:t>Геометрическая симметрия </a:t>
            </a:r>
            <a:r>
              <a:rPr lang="ru-RU" sz="2800" dirty="0" smtClean="0">
                <a:solidFill>
                  <a:srgbClr val="FF0000"/>
                </a:solidFill>
                <a:latin typeface="Times New Roman" pitchFamily="18" charset="0"/>
                <a:cs typeface="Times New Roman" pitchFamily="18" charset="0"/>
              </a:rPr>
              <a:t>—</a:t>
            </a:r>
            <a:r>
              <a:rPr lang="ru-RU" sz="2800" dirty="0" smtClean="0">
                <a:latin typeface="Times New Roman" pitchFamily="18" charset="0"/>
                <a:cs typeface="Times New Roman" pitchFamily="18" charset="0"/>
              </a:rPr>
              <a:t> </a:t>
            </a:r>
          </a:p>
          <a:p>
            <a:r>
              <a:rPr lang="ru-RU" sz="2800" dirty="0" smtClean="0">
                <a:latin typeface="Times New Roman" pitchFamily="18" charset="0"/>
                <a:cs typeface="Times New Roman" pitchFamily="18" charset="0"/>
              </a:rPr>
              <a:t>это наиболее известный тип симметрии для многих людей. Геометрический объект называется симметричным, если после того как он был преобразован геометрически, он сохраняет некоторые исходные свойства. Например, круг повёрнутый вокруг своего центра будет иметь ту же форму и размер, что и исходный круг. Поэтому круг называется симметричным относительно вращения (имеет  поворотную симметрию). Виды симметрий возможных для геометрического объекта, зависят от множества доступных геометрических преобразований и того, какие свойства объекта должны оставаться неизменными после преобразования.</a:t>
            </a:r>
            <a:endParaRPr lang="ru-RU"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93100515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914400" y="1166813"/>
            <a:ext cx="7467600" cy="3970318"/>
          </a:xfrm>
          <a:prstGeom prst="rect">
            <a:avLst/>
          </a:prstGeom>
          <a:noFill/>
          <a:ln w="9525">
            <a:noFill/>
            <a:miter lim="800000"/>
            <a:headEnd/>
            <a:tailEnd/>
          </a:ln>
        </p:spPr>
        <p:txBody>
          <a:bodyPr>
            <a:spAutoFit/>
          </a:bodyPr>
          <a:lstStyle/>
          <a:p>
            <a:pPr algn="just"/>
            <a:r>
              <a:rPr lang="ru-RU" sz="2800" b="1" i="1" dirty="0">
                <a:latin typeface="Times New Roman" pitchFamily="18" charset="0"/>
                <a:cs typeface="Times New Roman" pitchFamily="18" charset="0"/>
              </a:rPr>
              <a:t>« Чувство симметрии и реальное стремление его выразить в быту и в жизни существовало в человечестве с палеолита… </a:t>
            </a:r>
          </a:p>
          <a:p>
            <a:pPr algn="just"/>
            <a:r>
              <a:rPr lang="ru-RU" sz="2800" b="1" i="1" dirty="0">
                <a:latin typeface="Times New Roman" pitchFamily="18" charset="0"/>
                <a:cs typeface="Times New Roman" pitchFamily="18" charset="0"/>
              </a:rPr>
              <a:t>Этот опыт многих тысяч поколений ясно </a:t>
            </a:r>
          </a:p>
          <a:p>
            <a:pPr algn="just"/>
            <a:r>
              <a:rPr lang="ru-RU" sz="2800" b="1" i="1" dirty="0">
                <a:latin typeface="Times New Roman" pitchFamily="18" charset="0"/>
                <a:cs typeface="Times New Roman" pitchFamily="18" charset="0"/>
              </a:rPr>
              <a:t>указывает на глубокую эмпирическую основу этого понятия…»                                                    </a:t>
            </a:r>
          </a:p>
          <a:p>
            <a:pPr algn="r"/>
            <a:r>
              <a:rPr lang="ru-RU" sz="2800" b="1" dirty="0">
                <a:latin typeface="Times New Roman" pitchFamily="18" charset="0"/>
                <a:cs typeface="Times New Roman" pitchFamily="18" charset="0"/>
              </a:rPr>
              <a:t>                                     </a:t>
            </a:r>
            <a:r>
              <a:rPr lang="ru-RU" sz="2800" b="1" dirty="0">
                <a:solidFill>
                  <a:srgbClr val="7030A0"/>
                </a:solidFill>
                <a:latin typeface="Times New Roman" pitchFamily="18" charset="0"/>
                <a:cs typeface="Times New Roman" pitchFamily="18" charset="0"/>
              </a:rPr>
              <a:t>Академик В.И.Вернадский</a:t>
            </a:r>
          </a:p>
          <a:p>
            <a:pPr algn="r"/>
            <a:r>
              <a:rPr lang="ru-RU" sz="2800" b="1" dirty="0">
                <a:solidFill>
                  <a:srgbClr val="7030A0"/>
                </a:solidFill>
                <a:latin typeface="Times New Roman" pitchFamily="18" charset="0"/>
                <a:cs typeface="Times New Roman" pitchFamily="18" charset="0"/>
              </a:rPr>
              <a:t>                                                 (1863 – 1945 </a:t>
            </a:r>
            <a:r>
              <a:rPr lang="ru-RU" sz="2800" b="1" dirty="0" smtClean="0">
                <a:solidFill>
                  <a:srgbClr val="7030A0"/>
                </a:solidFill>
                <a:latin typeface="Times New Roman" pitchFamily="18" charset="0"/>
                <a:cs typeface="Times New Roman" pitchFamily="18" charset="0"/>
              </a:rPr>
              <a:t>г.)</a:t>
            </a:r>
            <a:endParaRPr lang="ru-RU" sz="28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0" fill="hold"/>
                                        <p:tgtEl>
                                          <p:spTgt spid="15362"/>
                                        </p:tgtEl>
                                        <p:attrNameLst>
                                          <p:attrName>ppt_x</p:attrName>
                                        </p:attrNameLst>
                                      </p:cBhvr>
                                      <p:tavLst>
                                        <p:tav tm="0">
                                          <p:val>
                                            <p:strVal val="#ppt_x"/>
                                          </p:val>
                                        </p:tav>
                                        <p:tav tm="100000">
                                          <p:val>
                                            <p:strVal val="#ppt_x"/>
                                          </p:val>
                                        </p:tav>
                                      </p:tavLst>
                                    </p:anim>
                                    <p:anim calcmode="lin" valueType="num">
                                      <p:cBhvr additive="base">
                                        <p:cTn id="8" dur="50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p:cNvSpPr>
            <a:spLocks noChangeArrowheads="1"/>
          </p:cNvSpPr>
          <p:nvPr/>
        </p:nvSpPr>
        <p:spPr bwMode="auto">
          <a:xfrm>
            <a:off x="250825" y="333375"/>
            <a:ext cx="8572500" cy="646331"/>
          </a:xfrm>
          <a:prstGeom prst="rect">
            <a:avLst/>
          </a:prstGeom>
          <a:noFill/>
          <a:ln w="9525">
            <a:noFill/>
            <a:miter lim="800000"/>
            <a:headEnd/>
            <a:tailEnd/>
          </a:ln>
        </p:spPr>
        <p:txBody>
          <a:bodyPr>
            <a:spAutoFit/>
          </a:bodyPr>
          <a:lstStyle/>
          <a:p>
            <a:pPr algn="ctr"/>
            <a:r>
              <a:rPr lang="ru-RU" sz="3600" b="1" dirty="0" smtClean="0">
                <a:solidFill>
                  <a:srgbClr val="FF0000"/>
                </a:solidFill>
                <a:latin typeface="Times New Roman" pitchFamily="18" charset="0"/>
              </a:rPr>
              <a:t>Симметрия вокруг нас</a:t>
            </a:r>
            <a:r>
              <a:rPr lang="ru-RU" sz="3600" dirty="0" smtClean="0">
                <a:solidFill>
                  <a:schemeClr val="folHlink"/>
                </a:solidFill>
                <a:latin typeface="Times New Roman" pitchFamily="18" charset="0"/>
              </a:rPr>
              <a:t> </a:t>
            </a:r>
            <a:endParaRPr lang="ru-RU" sz="3600" dirty="0">
              <a:solidFill>
                <a:schemeClr val="tx2"/>
              </a:solidFill>
              <a:latin typeface="Times New Roman" pitchFamily="18" charset="0"/>
            </a:endParaRPr>
          </a:p>
        </p:txBody>
      </p:sp>
      <p:pic>
        <p:nvPicPr>
          <p:cNvPr id="9220" name="Picture 4" descr="432010"/>
          <p:cNvPicPr>
            <a:picLocks noChangeAspect="1" noChangeArrowheads="1"/>
          </p:cNvPicPr>
          <p:nvPr/>
        </p:nvPicPr>
        <p:blipFill>
          <a:blip r:embed="rId2" cstate="print"/>
          <a:srcRect/>
          <a:stretch>
            <a:fillRect/>
          </a:stretch>
        </p:blipFill>
        <p:spPr bwMode="auto">
          <a:xfrm>
            <a:off x="4000496" y="1214422"/>
            <a:ext cx="2881313" cy="2057400"/>
          </a:xfrm>
          <a:prstGeom prst="rect">
            <a:avLst/>
          </a:prstGeom>
          <a:noFill/>
          <a:ln w="9525">
            <a:noFill/>
            <a:miter lim="800000"/>
            <a:headEnd/>
            <a:tailEnd/>
          </a:ln>
        </p:spPr>
      </p:pic>
      <p:pic>
        <p:nvPicPr>
          <p:cNvPr id="9221" name="Picture 5" descr="MIN_0009"/>
          <p:cNvPicPr>
            <a:picLocks noChangeAspect="1" noChangeArrowheads="1"/>
          </p:cNvPicPr>
          <p:nvPr/>
        </p:nvPicPr>
        <p:blipFill>
          <a:blip r:embed="rId3" cstate="print"/>
          <a:srcRect/>
          <a:stretch>
            <a:fillRect/>
          </a:stretch>
        </p:blipFill>
        <p:spPr bwMode="auto">
          <a:xfrm>
            <a:off x="428596" y="1214422"/>
            <a:ext cx="3168650" cy="2065338"/>
          </a:xfrm>
          <a:prstGeom prst="rect">
            <a:avLst/>
          </a:prstGeom>
          <a:noFill/>
          <a:ln w="9525">
            <a:noFill/>
            <a:miter lim="800000"/>
            <a:headEnd/>
            <a:tailEnd/>
          </a:ln>
        </p:spPr>
      </p:pic>
      <p:pic>
        <p:nvPicPr>
          <p:cNvPr id="9222" name="Picture 6" descr="Eiffel"/>
          <p:cNvPicPr>
            <a:picLocks noChangeAspect="1" noChangeArrowheads="1"/>
          </p:cNvPicPr>
          <p:nvPr/>
        </p:nvPicPr>
        <p:blipFill>
          <a:blip r:embed="rId4" cstate="print"/>
          <a:srcRect/>
          <a:stretch>
            <a:fillRect/>
          </a:stretch>
        </p:blipFill>
        <p:spPr bwMode="auto">
          <a:xfrm>
            <a:off x="7072330" y="1357298"/>
            <a:ext cx="1727200" cy="3457575"/>
          </a:xfrm>
          <a:prstGeom prst="rect">
            <a:avLst/>
          </a:prstGeom>
          <a:noFill/>
          <a:ln w="9525">
            <a:noFill/>
            <a:miter lim="800000"/>
            <a:headEnd/>
            <a:tailEnd/>
          </a:ln>
        </p:spPr>
      </p:pic>
      <p:pic>
        <p:nvPicPr>
          <p:cNvPr id="8" name="Picture 9" descr="100202020350f0_0"/>
          <p:cNvPicPr>
            <a:picLocks noChangeAspect="1" noChangeArrowheads="1"/>
          </p:cNvPicPr>
          <p:nvPr/>
        </p:nvPicPr>
        <p:blipFill>
          <a:blip r:embed="rId5" cstate="print"/>
          <a:srcRect/>
          <a:stretch>
            <a:fillRect/>
          </a:stretch>
        </p:blipFill>
        <p:spPr bwMode="auto">
          <a:xfrm>
            <a:off x="1214414" y="3357562"/>
            <a:ext cx="5081582" cy="318011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221"/>
                                        </p:tgtEl>
                                        <p:attrNameLst>
                                          <p:attrName>style.visibility</p:attrName>
                                        </p:attrNameLst>
                                      </p:cBhvr>
                                      <p:to>
                                        <p:strVal val="visible"/>
                                      </p:to>
                                    </p:set>
                                    <p:animEffect transition="in" filter="fade">
                                      <p:cBhvr>
                                        <p:cTn id="11" dur="2000"/>
                                        <p:tgtEl>
                                          <p:spTgt spid="922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fade">
                                      <p:cBhvr>
                                        <p:cTn id="15"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a:stCxn id="21506" idx="0"/>
            <a:endCxn id="21506" idx="2"/>
          </p:cNvCxnSpPr>
          <p:nvPr/>
        </p:nvCxnSpPr>
        <p:spPr>
          <a:xfrm rot="16200000" flipH="1">
            <a:off x="2729706" y="4356894"/>
            <a:ext cx="3286125" cy="1588"/>
          </a:xfrm>
          <a:prstGeom prst="line">
            <a:avLst/>
          </a:prstGeom>
          <a:ln w="38100">
            <a:solidFill>
              <a:srgbClr val="4133FB"/>
            </a:solidFill>
          </a:ln>
        </p:spPr>
        <p:style>
          <a:lnRef idx="1">
            <a:schemeClr val="accent1"/>
          </a:lnRef>
          <a:fillRef idx="0">
            <a:schemeClr val="accent1"/>
          </a:fillRef>
          <a:effectRef idx="0">
            <a:schemeClr val="accent1"/>
          </a:effectRef>
          <a:fontRef idx="minor">
            <a:schemeClr val="tx1"/>
          </a:fontRef>
        </p:style>
      </p:cxnSp>
      <p:sp>
        <p:nvSpPr>
          <p:cNvPr id="4" name="TextBox 3"/>
          <p:cNvSpPr txBox="1">
            <a:spLocks noChangeArrowheads="1"/>
          </p:cNvSpPr>
          <p:nvPr/>
        </p:nvSpPr>
        <p:spPr bwMode="auto">
          <a:xfrm>
            <a:off x="3276600" y="6165850"/>
            <a:ext cx="2786063" cy="457200"/>
          </a:xfrm>
          <a:prstGeom prst="rect">
            <a:avLst/>
          </a:prstGeom>
          <a:noFill/>
          <a:ln w="9525">
            <a:noFill/>
            <a:miter lim="800000"/>
            <a:headEnd/>
            <a:tailEnd/>
          </a:ln>
        </p:spPr>
        <p:txBody>
          <a:bodyPr>
            <a:spAutoFit/>
          </a:bodyPr>
          <a:lstStyle/>
          <a:p>
            <a:r>
              <a:rPr lang="ru-RU" sz="2400" dirty="0">
                <a:latin typeface="Times New Roman" pitchFamily="18" charset="0"/>
                <a:cs typeface="Times New Roman" pitchFamily="18" charset="0"/>
              </a:rPr>
              <a:t>Казанский собор </a:t>
            </a:r>
          </a:p>
        </p:txBody>
      </p:sp>
      <p:pic>
        <p:nvPicPr>
          <p:cNvPr id="11268" name="Прямоугольник 4"/>
          <p:cNvPicPr>
            <a:picLocks noChangeArrowheads="1"/>
          </p:cNvPicPr>
          <p:nvPr/>
        </p:nvPicPr>
        <p:blipFill>
          <a:blip r:embed="rId2" cstate="print"/>
          <a:srcRect/>
          <a:stretch>
            <a:fillRect/>
          </a:stretch>
        </p:blipFill>
        <p:spPr bwMode="auto">
          <a:xfrm>
            <a:off x="2000232" y="285728"/>
            <a:ext cx="5235575" cy="2297113"/>
          </a:xfrm>
          <a:prstGeom prst="rect">
            <a:avLst/>
          </a:prstGeom>
          <a:noFill/>
          <a:ln w="9525">
            <a:solidFill>
              <a:srgbClr val="FFFF00"/>
            </a:solidFill>
            <a:miter lim="800000"/>
            <a:headEnd/>
            <a:tailEnd/>
          </a:ln>
        </p:spPr>
      </p:pic>
      <p:pic>
        <p:nvPicPr>
          <p:cNvPr id="11270" name="Picture 9" descr="Stitched_002_2_sm_800"/>
          <p:cNvPicPr>
            <a:picLocks noChangeAspect="1" noChangeArrowheads="1"/>
          </p:cNvPicPr>
          <p:nvPr/>
        </p:nvPicPr>
        <p:blipFill>
          <a:blip r:embed="rId3" cstate="print"/>
          <a:srcRect/>
          <a:stretch>
            <a:fillRect/>
          </a:stretch>
        </p:blipFill>
        <p:spPr bwMode="auto">
          <a:xfrm>
            <a:off x="684213" y="2636838"/>
            <a:ext cx="7620000" cy="3552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TotalTime>
  <Words>1055</Words>
  <Application>Microsoft Office PowerPoint</Application>
  <PresentationFormat>Экран (4:3)</PresentationFormat>
  <Paragraphs>93</Paragraphs>
  <Slides>31</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Проектная  работа  на тему: «Симметрия в архитектуре»</vt:lpstr>
      <vt:lpstr>Слайд 2</vt:lpstr>
      <vt:lpstr>Слайд 3</vt:lpstr>
      <vt:lpstr>Введение</vt:lpstr>
      <vt:lpstr> </vt:lpstr>
      <vt:lpstr>Слайд 6</vt:lpstr>
      <vt:lpstr>Слайд 7</vt:lpstr>
      <vt:lpstr>Слайд 8</vt:lpstr>
      <vt:lpstr>Слайд 9</vt:lpstr>
      <vt:lpstr>Слайд 10</vt:lpstr>
      <vt:lpstr>Слайд 11</vt:lpstr>
      <vt:lpstr>Слайд 12</vt:lpstr>
      <vt:lpstr>Слайд 13</vt:lpstr>
      <vt:lpstr>Зеркальная симметрия</vt:lpstr>
      <vt:lpstr>Храм Христа Спасителя</vt:lpstr>
      <vt:lpstr>Слайд 16</vt:lpstr>
      <vt:lpstr>Слайд 17</vt:lpstr>
      <vt:lpstr>Слайд 18</vt:lpstr>
      <vt:lpstr>Слайд 19</vt:lpstr>
      <vt:lpstr>Задание</vt:lpstr>
      <vt:lpstr> СИММЕТРИЯ В  АРХИТЕКТУРЕ г. ТИХВИН</vt:lpstr>
      <vt:lpstr> </vt:lpstr>
      <vt:lpstr>Надвратная церковь  Большого Успенского монастыря</vt:lpstr>
      <vt:lpstr>Слайд 24</vt:lpstr>
      <vt:lpstr>Слайд 25</vt:lpstr>
      <vt:lpstr>Слайд 26</vt:lpstr>
      <vt:lpstr>Слайд 27</vt:lpstr>
      <vt:lpstr>Слайд 28</vt:lpstr>
      <vt:lpstr>Заключение</vt:lpstr>
      <vt:lpstr>Слайд 30</vt:lpstr>
      <vt:lpstr>Источники</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Симметрия в архитектуре.</dc:title>
  <dc:creator>Valued Acer Customer</dc:creator>
  <cp:lastModifiedBy>Кабинет 34</cp:lastModifiedBy>
  <cp:revision>90</cp:revision>
  <dcterms:created xsi:type="dcterms:W3CDTF">2013-03-13T20:17:47Z</dcterms:created>
  <dcterms:modified xsi:type="dcterms:W3CDTF">2020-08-06T08:41:25Z</dcterms:modified>
</cp:coreProperties>
</file>