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2" r:id="rId2"/>
    <p:sldId id="274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7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97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61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917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367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452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27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814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8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783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0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50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70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80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89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891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306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54C67F2-B9D9-4253-9410-049FD59C1370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BDBCD4-BC22-41EB-9B2C-484FC31A2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8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4623" y="168165"/>
            <a:ext cx="8574622" cy="966952"/>
          </a:xfrm>
        </p:spPr>
        <p:txBody>
          <a:bodyPr>
            <a:normAutofit/>
          </a:bodyPr>
          <a:lstStyle/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ГОРОДА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МОСКВЫ «ШКОЛА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1619 имени М.И. Цветаевой» </a:t>
            </a:r>
            <a:b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ОТДЕЛЕНИЕ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КОРПУС «ПРАГА»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9729" y="1959242"/>
            <a:ext cx="8858400" cy="2464676"/>
          </a:xfrm>
        </p:spPr>
        <p:txBody>
          <a:bodyPr>
            <a:noAutofit/>
          </a:bodyPr>
          <a:lstStyle/>
          <a:p>
            <a:r>
              <a:rPr lang="ru-RU" sz="5400" b="1" u="sng" dirty="0" smtClean="0">
                <a:solidFill>
                  <a:srgbClr val="000066"/>
                </a:solidFill>
                <a:latin typeface="CyrillicOld" pitchFamily="2" charset="0"/>
              </a:rPr>
              <a:t>«Развитие воображения у детей дошкольного возраста»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9165020" y="4423918"/>
            <a:ext cx="26486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Педагог-психолог</a:t>
            </a:r>
          </a:p>
          <a:p>
            <a:pPr algn="ctr"/>
            <a:r>
              <a:rPr lang="ru-RU" dirty="0" smtClean="0"/>
              <a:t>Истомина Наталия Анатольевна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243145" y="5885793"/>
            <a:ext cx="3153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Москва, 2020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088524" y="1652219"/>
            <a:ext cx="577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КОНСУЛЬТАЦИЯ ДЛЯ РОДИТЕЛЕЙ И ПЕДАГОГОВ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1000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Игры и упражнения для развития воображения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i="1" u="sng" dirty="0"/>
              <a:t>Игра-упражнение «Придумываем новую жизнь старым предметам»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Творческая задача – придумать необычное применение хорошо знакомым, заурядным предметам. Это могут быть: спичечный коробок, карандаш, зубная щетка</a:t>
            </a:r>
            <a:r>
              <a:rPr lang="ru-RU" dirty="0" smtClean="0"/>
              <a:t>,        </a:t>
            </a:r>
            <a:r>
              <a:rPr lang="ru-RU" dirty="0"/>
              <a:t>пуговицы, лампочка, пробки от </a:t>
            </a:r>
            <a:r>
              <a:rPr lang="ru-RU" dirty="0" smtClean="0"/>
              <a:t>            бутылочек </a:t>
            </a:r>
            <a:r>
              <a:rPr lang="ru-RU" dirty="0"/>
              <a:t>из-под сока и пр.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6" y="2299138"/>
            <a:ext cx="5026985" cy="3124200"/>
          </a:xfrm>
        </p:spPr>
        <p:txBody>
          <a:bodyPr>
            <a:normAutofit/>
          </a:bodyPr>
          <a:lstStyle/>
          <a:p>
            <a:pPr fontAlgn="base"/>
            <a:r>
              <a:rPr lang="ru-RU" b="1" i="1" u="sng" dirty="0"/>
              <a:t>Игра-упражнение «Чудесные превращения</a:t>
            </a:r>
            <a:r>
              <a:rPr lang="ru-RU" b="1" i="1" u="sng" dirty="0" smtClean="0"/>
              <a:t>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проведения можно использовать карточки с контурными изображениями частей предметов</a:t>
            </a:r>
            <a:r>
              <a:rPr lang="ru-RU" dirty="0" smtClean="0"/>
              <a:t>. Ребёнку </a:t>
            </a:r>
            <a:r>
              <a:rPr lang="ru-RU" dirty="0"/>
              <a:t>необходимо дорисовать каждую из фигур так, чтобы получилась какая-нибудь картинка.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693" y="4504594"/>
            <a:ext cx="3320857" cy="217472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45" r="26868"/>
          <a:stretch/>
        </p:blipFill>
        <p:spPr>
          <a:xfrm flipH="1">
            <a:off x="4836668" y="4504594"/>
            <a:ext cx="1485793" cy="217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3403" y="390195"/>
            <a:ext cx="10129620" cy="817179"/>
          </a:xfrm>
        </p:spPr>
        <p:txBody>
          <a:bodyPr>
            <a:normAutofit/>
          </a:bodyPr>
          <a:lstStyle/>
          <a:p>
            <a:r>
              <a:rPr lang="ru-RU" sz="2400" b="1" dirty="0"/>
              <a:t>Игры и упражнения для развития воображения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04474" y="3499944"/>
            <a:ext cx="5233739" cy="3226676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2900" b="1" i="1" u="sng" dirty="0"/>
              <a:t>Игра «Волшебные кляксы»</a:t>
            </a:r>
            <a:endParaRPr lang="ru-RU" sz="2900" b="1" u="sng" dirty="0"/>
          </a:p>
          <a:p>
            <a:pPr marL="0" indent="0" fontAlgn="base">
              <a:buNone/>
            </a:pP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Одна часть листа разрисовывается густой краской, после чего лист складывается пополам и прижимается к столу, чтобы получился отпечаток. Задача – внимательно рассмотреть полученное двойное изображение, придумать, на что оно похоже, если необходимо, дорисовать детали. Затем можно придумать рассказ о получившемся на картинке.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7" y="798785"/>
            <a:ext cx="4895056" cy="5927835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2900" b="1" i="1" u="sng" dirty="0"/>
              <a:t>Игра «Домашний планетарий»</a:t>
            </a:r>
            <a:endParaRPr lang="ru-RU" sz="2900" b="1" u="sng" dirty="0"/>
          </a:p>
          <a:p>
            <a:pPr marL="0" indent="0" fontAlgn="base">
              <a:buNone/>
            </a:pP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Для игры понадобятся большие бумажные или пластмассовые стаканчики (как вариант – упаковка из-под продуктов), маленькие фонарики.</a:t>
            </a:r>
            <a:br>
              <a:rPr lang="ru-RU" sz="2900" dirty="0"/>
            </a:br>
            <a:r>
              <a:rPr lang="ru-RU" sz="2900" dirty="0"/>
              <a:t>В стаканчиках (упаковке) проделывается множество дырочек в произвольном порядке. Внутрь кладутся фонарики и зажигаются. Полученную конструкцию необходимо подвесить к потолку</a:t>
            </a:r>
            <a:br>
              <a:rPr lang="ru-RU" sz="2900" dirty="0"/>
            </a:br>
            <a:r>
              <a:rPr lang="ru-RU" sz="2900" dirty="0"/>
              <a:t>в темном помещении (можно использовать кладовку – подспудно получится проработка страха этого помещения, ведь многие маленькие дети боятся кладовок, думая, что там живут разные</a:t>
            </a:r>
            <a:br>
              <a:rPr lang="ru-RU" sz="2900" dirty="0"/>
            </a:br>
            <a:r>
              <a:rPr lang="ru-RU" sz="2900" dirty="0"/>
              <a:t>чудища). Таким образом, свет будет пробиваться через дырочки и на потолке получится картина звездного неба. Можно вместе с ребенком лечь на пол, понаблюдать за «звездами», рассказывая друг другу таинственные истории о жизни и приключениях на других планетах.</a:t>
            </a:r>
          </a:p>
          <a:p>
            <a:endParaRPr lang="ru-RU" dirty="0"/>
          </a:p>
        </p:txBody>
      </p:sp>
      <p:pic>
        <p:nvPicPr>
          <p:cNvPr id="1026" name="Picture 2" descr="https://avatars.mds.yandex.net/get-pdb/1222673/8bd58877-aa41-4c2b-82a5-40c619794a71/s1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35" r="2386" b="10369"/>
          <a:stretch/>
        </p:blipFill>
        <p:spPr bwMode="auto">
          <a:xfrm>
            <a:off x="1818290" y="1366259"/>
            <a:ext cx="3037490" cy="21336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857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95855"/>
          </a:xfrm>
        </p:spPr>
        <p:txBody>
          <a:bodyPr>
            <a:normAutofit/>
          </a:bodyPr>
          <a:lstStyle/>
          <a:p>
            <a:r>
              <a:rPr lang="ru-RU" sz="2800" b="1" dirty="0"/>
              <a:t>Игры и упражнения для развития воображения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2" y="1681655"/>
            <a:ext cx="4895055" cy="4939862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1900" b="1" i="1" u="sng" dirty="0"/>
              <a:t>Упражнение «Изменение ситуации в знакомых сказках»</a:t>
            </a:r>
            <a:endParaRPr lang="ru-RU" sz="1900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sz="1900" dirty="0"/>
              <a:t>Перед тем, как рассказать знакомую сказку, с ребенком договариваются что-то в ней изменить. Вначале взрослый что-то меняет сам, что-то такое, что побудит ребенка придумывать. Например: «Давай сделаем так, что, когда Золушка убегала от принца, у нее потерялась не туфелька, а что-то другое. Что же потеряла Золушка, и как ее нашел принц?».</a:t>
            </a:r>
            <a:br>
              <a:rPr lang="ru-RU" sz="1900" dirty="0"/>
            </a:br>
            <a:r>
              <a:rPr lang="ru-RU" sz="1900" dirty="0"/>
              <a:t>Путем рассуждений, проб и ошибок дети со взрослыми движутся вместе к возможным ответам, это могут быть кольцо, поясок от платья и т. д. Постепенно дети научатся сами менять ситуации в сказках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7" y="441434"/>
            <a:ext cx="4895056" cy="5349767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b="1" i="1" u="sng" dirty="0"/>
              <a:t>Игра «Придумай историю от лица неодушевленного предмета»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Творческая задача – придумать историю от лица камешка, бусинки, пуговицы, стеклянного шарика, форточки, носового платка и т. д.</a:t>
            </a:r>
          </a:p>
          <a:p>
            <a:pPr marL="0" indent="0" fontAlgn="base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123540" y="3591377"/>
            <a:ext cx="2851337" cy="3030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768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01262"/>
          </a:xfrm>
        </p:spPr>
        <p:txBody>
          <a:bodyPr>
            <a:normAutofit/>
          </a:bodyPr>
          <a:lstStyle/>
          <a:p>
            <a:r>
              <a:rPr lang="ru-RU" sz="2800" b="1" dirty="0"/>
              <a:t>Игры и упражнения для развития воображения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1" y="1815660"/>
            <a:ext cx="4895055" cy="3124201"/>
          </a:xfrm>
        </p:spPr>
        <p:txBody>
          <a:bodyPr/>
          <a:lstStyle/>
          <a:p>
            <a:pPr fontAlgn="base"/>
            <a:r>
              <a:rPr lang="ru-RU" i="1" dirty="0"/>
              <a:t>Игра «Сказка по-новому»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За основу берется старая сказка. Ребенку предлагается наделить главных героев противоположными качествами. Как вариант – сделать так , чтобы в одной истории встретились герои из разных сказок.</a:t>
            </a:r>
          </a:p>
          <a:p>
            <a:pPr marL="0" indent="0" fontAlgn="base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7" y="2044257"/>
            <a:ext cx="4895056" cy="3124200"/>
          </a:xfrm>
        </p:spPr>
        <p:txBody>
          <a:bodyPr/>
          <a:lstStyle/>
          <a:p>
            <a:pPr fontAlgn="base"/>
            <a:r>
              <a:rPr lang="ru-RU" i="1" dirty="0"/>
              <a:t>Игра «Чего на свете не бывает»</a:t>
            </a:r>
            <a:endParaRPr lang="ru-RU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Творческая задача – придумать и нарисовать то, чего на свете не бывает. В конце обязательно проводится обсуждение рисунка, выслушивается рассказ автора о том, что он изобразил, и </a:t>
            </a:r>
            <a:r>
              <a:rPr lang="ru-RU" dirty="0" smtClean="0"/>
              <a:t>совместно                             </a:t>
            </a:r>
            <a:r>
              <a:rPr lang="ru-RU" dirty="0"/>
              <a:t>выясняется, действительно </a:t>
            </a:r>
            <a:r>
              <a:rPr lang="ru-RU" dirty="0" smtClean="0"/>
              <a:t>                                               ли </a:t>
            </a:r>
            <a:r>
              <a:rPr lang="ru-RU" dirty="0"/>
              <a:t>то, что нарисовано, </a:t>
            </a:r>
            <a:r>
              <a:rPr lang="ru-RU" dirty="0" smtClean="0"/>
              <a:t>не                            </a:t>
            </a:r>
            <a:r>
              <a:rPr lang="ru-RU" dirty="0"/>
              <a:t>встречается в жизни.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4008" y="4040113"/>
            <a:ext cx="3740369" cy="22566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3168" y="3964857"/>
            <a:ext cx="2049855" cy="233194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93661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32490"/>
          </a:xfrm>
        </p:spPr>
        <p:txBody>
          <a:bodyPr>
            <a:normAutofit/>
          </a:bodyPr>
          <a:lstStyle/>
          <a:p>
            <a:r>
              <a:rPr lang="ru-RU" sz="2800" b="1" dirty="0"/>
              <a:t>Игры и упражнения для развития воображения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1" y="1709903"/>
            <a:ext cx="4895055" cy="3124201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i="1" u="sng" dirty="0"/>
              <a:t>Игра «Подарок»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Детям предлагается придумать, а затем изобразить с помощью жестов, мимики какой-либо предмет, существо и подарить его рядом стоящему. Следующий ребенок должен угадать, что ему подарили. Затем он делает то же самое, передавая свой «подарок» другому. Игра проводится по кругу.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22269" y="1601515"/>
            <a:ext cx="4895056" cy="312420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b="1" i="1" u="sng" dirty="0"/>
              <a:t>Упражнение «Я хочу увидеть музыку»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развития воображения хорошо использовать игры и упражнения, которые задействуют разные органы чувств. Так, в частности, благоприятное влияние оказывает музыка. Детям предлагается прослушать пьесу </a:t>
            </a:r>
            <a:r>
              <a:rPr lang="ru-RU" dirty="0" smtClean="0"/>
              <a:t>«Октябрь» </a:t>
            </a:r>
            <a:r>
              <a:rPr lang="ru-RU" dirty="0"/>
              <a:t>П.И. Чайковского из музыкального цикла «Времена года», а затем рассказать, какие образы, картины возникли во время прослушивания музыки, придумать рассказ.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168" y="4487916"/>
            <a:ext cx="3564000" cy="21918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2"/>
          <a:stretch/>
        </p:blipFill>
        <p:spPr>
          <a:xfrm>
            <a:off x="2701158" y="4499024"/>
            <a:ext cx="2963643" cy="22028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1107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048407"/>
          </a:xfrm>
        </p:spPr>
        <p:txBody>
          <a:bodyPr>
            <a:normAutofit/>
          </a:bodyPr>
          <a:lstStyle/>
          <a:p>
            <a:r>
              <a:rPr lang="ru-RU" sz="2800" b="1" dirty="0"/>
              <a:t>Игры и упражнения для развития воображения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b="1" i="1" u="sng" dirty="0"/>
              <a:t>Игра «Художники»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Игре предшествует подготовительный этап, на котором дети произвольно наклеивают на лист бумаги фигурку, напоминающую по форме боб или каплю. Далее предлагается нарисовать интересную картинку, включив в сюжет фигуру, и придумать историю по содержанию рисунка.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ru-RU" b="1" i="1" u="sng" dirty="0"/>
              <a:t>Игра «Новая сказка»</a:t>
            </a:r>
            <a:endParaRPr lang="ru-RU" b="1" u="sng" dirty="0"/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Творческая задача – соединить в рассказ два предложения, не связанных друг с другом по смыслу. Например, «Далеко на острове произошло извержение вулкана…», «…поэтому наша кошка осталась сегодня голодной», «По улице проехал грузовик…», «…поэтому</a:t>
            </a:r>
            <a:br>
              <a:rPr lang="ru-RU" dirty="0"/>
            </a:br>
            <a:r>
              <a:rPr lang="ru-RU" dirty="0"/>
              <a:t>у Деда Мороза была зеленая борода», «Мама купила в магазине рыбу…», «…поэтому вечером пришлось зажигать свечи» и т. д.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2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12531"/>
            <a:ext cx="10018713" cy="995855"/>
          </a:xfrm>
        </p:spPr>
        <p:txBody>
          <a:bodyPr>
            <a:normAutofit/>
          </a:bodyPr>
          <a:lstStyle/>
          <a:p>
            <a:r>
              <a:rPr lang="ru-RU" sz="2800" b="1" dirty="0"/>
              <a:t>Игры и упражнения для развития воображения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84311" y="1334813"/>
            <a:ext cx="4895055" cy="5118538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sz="2300" b="1" i="1" u="sng" dirty="0"/>
              <a:t>Игра «Рисование с секретом»</a:t>
            </a:r>
            <a:endParaRPr lang="ru-RU" sz="2300" b="1" u="sng" dirty="0"/>
          </a:p>
          <a:p>
            <a:pPr marL="0" indent="0" fontAlgn="base">
              <a:buNone/>
            </a:pPr>
            <a:r>
              <a:rPr lang="ru-RU" sz="2300" dirty="0"/>
              <a:t/>
            </a:r>
            <a:br>
              <a:rPr lang="ru-RU" sz="2300" dirty="0"/>
            </a:br>
            <a:r>
              <a:rPr lang="ru-RU" sz="2200" dirty="0"/>
              <a:t>Игра проводится в паре или в группе. Для рисования понадобятся прямоугольный лист бумаги и карандаши.</a:t>
            </a:r>
          </a:p>
          <a:p>
            <a:pPr marL="0" indent="0" fontAlgn="base">
              <a:buNone/>
            </a:pPr>
            <a:r>
              <a:rPr lang="ru-RU" sz="2200" dirty="0"/>
              <a:t>Первый участник начинает рисовать, затем закрывает свой рисунок, загнув листочек сверху и оставив какую-то часть для продолжения. Второй дополняет рисунок в соответствии с той его частью, которую он видит. Снова рисунок закрывается, оставляется только его часть. Игра проводится до тех пор, пока не будет использована вся поверхность листка.</a:t>
            </a:r>
            <a:br>
              <a:rPr lang="ru-RU" sz="2200" dirty="0"/>
            </a:br>
            <a:r>
              <a:rPr lang="ru-RU" sz="2200" dirty="0"/>
              <a:t>По завершении рисунок открывается целиком. Можно придумать название тому, что получилось, историю, поинтересоваться, у кого какие возникали мысли при выполнении рисунка, кто что представлял.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22269" y="585551"/>
            <a:ext cx="4895056" cy="439332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sz="2000" b="1" i="1" u="sng" dirty="0"/>
              <a:t>Игра «Загадочные рисунки</a:t>
            </a:r>
            <a:r>
              <a:rPr lang="ru-RU" sz="2000" b="1" i="1" u="sng" dirty="0" smtClean="0"/>
              <a:t>»</a:t>
            </a:r>
            <a:r>
              <a:rPr lang="ru-RU" sz="2000" i="1" dirty="0"/>
              <a:t/>
            </a:r>
            <a:br>
              <a:rPr lang="ru-RU" sz="2000" i="1" dirty="0"/>
            </a:br>
            <a:r>
              <a:rPr lang="ru-RU" sz="2000" dirty="0"/>
              <a:t>Картон размером 20 × 20 см складывается пополам. Затем берется шерстяная или полушерстяная нитка длиной около 30 см. Ее конец на 8–10 см обмакивается в густую краску и зажимается внутри картона.</a:t>
            </a:r>
            <a:br>
              <a:rPr lang="ru-RU" sz="2000" dirty="0"/>
            </a:br>
            <a:r>
              <a:rPr lang="ru-RU" sz="2000" dirty="0"/>
              <a:t>Следует поводить ниткой внутри картона, а затем вынуть ее и раскрыть картон: получается хаотичное изображение, которое </a:t>
            </a:r>
            <a:r>
              <a:rPr lang="ru-RU" sz="2000" dirty="0" smtClean="0"/>
              <a:t>рассматривают</a:t>
            </a:r>
            <a:r>
              <a:rPr lang="ru-RU" sz="2000" dirty="0"/>
              <a:t>, обводят и дорисовывают. </a:t>
            </a:r>
            <a:r>
              <a:rPr lang="ru-RU" sz="2000" dirty="0" smtClean="0"/>
              <a:t>Чрезвычайно полезно </a:t>
            </a:r>
            <a:r>
              <a:rPr lang="ru-RU" sz="2000" dirty="0"/>
              <a:t>давать название полученному изображению.</a:t>
            </a:r>
            <a:br>
              <a:rPr lang="ru-RU" sz="2000" dirty="0"/>
            </a:b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1" b="15249"/>
          <a:stretch/>
        </p:blipFill>
        <p:spPr>
          <a:xfrm>
            <a:off x="6493667" y="4027086"/>
            <a:ext cx="3278815" cy="25676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2632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4821" y="2125717"/>
            <a:ext cx="10018713" cy="1752599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8148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704193"/>
            <a:ext cx="5426158" cy="3668110"/>
          </a:xfrm>
        </p:spPr>
        <p:txBody>
          <a:bodyPr>
            <a:normAutofit/>
          </a:bodyPr>
          <a:lstStyle/>
          <a:p>
            <a:r>
              <a:rPr lang="ru-RU" b="1" dirty="0" smtClean="0"/>
              <a:t>«Воображение</a:t>
            </a:r>
            <a:r>
              <a:rPr lang="ru-RU" b="1" dirty="0"/>
              <a:t>! Без этого качества нельзя быть ни поэтом, ни философом, ни умным человеком, ни мыслящим существом, ни просто </a:t>
            </a:r>
            <a:r>
              <a:rPr lang="ru-RU" b="1" dirty="0" smtClean="0"/>
              <a:t>человеком».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7" r="619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39254" y="3951889"/>
            <a:ext cx="1569627" cy="1001109"/>
          </a:xfrm>
        </p:spPr>
        <p:txBody>
          <a:bodyPr/>
          <a:lstStyle/>
          <a:p>
            <a:r>
              <a:rPr lang="ru-RU" dirty="0" smtClean="0"/>
              <a:t>Д. Дидро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66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Значение воображения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060029"/>
            <a:ext cx="10018713" cy="3731172"/>
          </a:xfrm>
        </p:spPr>
        <p:txBody>
          <a:bodyPr/>
          <a:lstStyle/>
          <a:p>
            <a:r>
              <a:rPr lang="ru-RU" i="1" dirty="0"/>
              <a:t>Воображение</a:t>
            </a:r>
            <a:r>
              <a:rPr lang="ru-RU" dirty="0"/>
              <a:t> – это способность создавать новые образы на основе пережитого, воспоминаний о разных ощущениях и чувствах, это способность видеть мир многогранно и широко. Оно тесно связано с восприятием окружающего, эмоциями и памятью, поэтому его развитие имеет большое значение для общего развития дошкольников.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025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Воображение выполняет ряд специфических функций: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81352"/>
            <a:ext cx="10018713" cy="4571999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представление действительности в образах и использование их для решения задач. Эта функция связана с мышлением и органически в него включена;</a:t>
            </a:r>
          </a:p>
          <a:p>
            <a:r>
              <a:rPr lang="ru-RU" dirty="0"/>
              <a:t>регулирование эмоциональных состояний. При помощи воображения человек способен отчасти удовлетворять многие потребности, снимать порождаемую ими напряженность;</a:t>
            </a:r>
          </a:p>
          <a:p>
            <a:r>
              <a:rPr lang="ru-RU" dirty="0"/>
              <a:t>участие в произвольной регуляции познавательных процессов и состояний, в частности восприятия, внимания, памяти, речи, эмоций. С помощью вызываемых образов человек может обращать внимание на нужные события. Посредством образов он получает возможность управлять восприятием, воспоминаниями, высказываниями;</a:t>
            </a:r>
          </a:p>
          <a:p>
            <a:r>
              <a:rPr lang="ru-RU" dirty="0"/>
              <a:t>формирование внутреннего плана действий – способности выполнять их в уме, манипулируя образами;</a:t>
            </a:r>
          </a:p>
          <a:p>
            <a:r>
              <a:rPr lang="ru-RU" dirty="0"/>
              <a:t>планирование и программирование деятельности, оценка ее правильности процесса реализации.</a:t>
            </a:r>
          </a:p>
          <a:p>
            <a:pPr marL="0" indent="0">
              <a:buNone/>
            </a:pPr>
            <a:r>
              <a:rPr lang="ru-RU" i="1" dirty="0"/>
              <a:t>Помогая ребенку развить воображение, наряду с другими способностями, взрослые помогают ему в будущем найти себя и свое место в жизни.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963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Способы развития воображения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123091"/>
            <a:ext cx="10018713" cy="3668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i="1" dirty="0"/>
              <a:t>Психологи выделяют три вида воображения, в зависимости от способа его формирования:</a:t>
            </a:r>
            <a:endParaRPr lang="ru-RU" dirty="0"/>
          </a:p>
          <a:p>
            <a:r>
              <a:rPr lang="ru-RU" b="1" dirty="0" smtClean="0"/>
              <a:t>Воссоздающее</a:t>
            </a:r>
            <a:r>
              <a:rPr lang="ru-RU" dirty="0" smtClean="0"/>
              <a:t> </a:t>
            </a:r>
            <a:r>
              <a:rPr lang="ru-RU" dirty="0"/>
              <a:t>– образ формируется на основе услышанной истории или самостоятельно прочтенной книги.</a:t>
            </a:r>
          </a:p>
          <a:p>
            <a:r>
              <a:rPr lang="ru-RU" b="1" dirty="0" smtClean="0"/>
              <a:t>Творческое</a:t>
            </a:r>
            <a:r>
              <a:rPr lang="ru-RU" dirty="0" smtClean="0"/>
              <a:t> </a:t>
            </a:r>
            <a:r>
              <a:rPr lang="ru-RU" dirty="0"/>
              <a:t>– ребенок начинает фантазировать без опоры на какие-либо факты, только с помощью своего ума (это самый продуктивный вид воображения, развитием которого и следует заниматься)</a:t>
            </a:r>
          </a:p>
          <a:p>
            <a:r>
              <a:rPr lang="ru-RU" b="1" dirty="0" smtClean="0"/>
              <a:t>Неуправляемое</a:t>
            </a:r>
            <a:r>
              <a:rPr lang="ru-RU" dirty="0" smtClean="0"/>
              <a:t> </a:t>
            </a:r>
            <a:r>
              <a:rPr lang="ru-RU" dirty="0"/>
              <a:t>– ребенок настолько верит в созданные фантазией образы, что начинает жить в придуманном мире и </a:t>
            </a:r>
            <a:r>
              <a:rPr lang="ru-RU" dirty="0" smtClean="0"/>
              <a:t>настойчиво </a:t>
            </a:r>
            <a:r>
              <a:rPr lang="ru-RU" dirty="0"/>
              <a:t>отстаивает его реальность. Этот вид воображения часто свойствен неуравновешенным детям, живущим в проблемных семьях.</a:t>
            </a:r>
          </a:p>
        </p:txBody>
      </p:sp>
    </p:spTree>
    <p:extLst>
      <p:ext uri="{BB962C8B-B14F-4D97-AF65-F5344CB8AC3E}">
        <p14:creationId xmlns:p14="http://schemas.microsoft.com/office/powerpoint/2010/main" val="25485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виды воображения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2259725"/>
            <a:ext cx="10018713" cy="3531476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b="1" i="1" dirty="0"/>
              <a:t>Активное воображение </a:t>
            </a:r>
            <a:r>
              <a:rPr lang="ru-RU" dirty="0"/>
              <a:t>– характеризуется тем, что, пользуясь им, человек по собственному желанию, усилием воли вызывает у себя соответствующие образы.</a:t>
            </a:r>
          </a:p>
          <a:p>
            <a:pPr lvl="0"/>
            <a:r>
              <a:rPr lang="ru-RU" b="1" i="1" dirty="0"/>
              <a:t>Пассивное воображение</a:t>
            </a:r>
            <a:r>
              <a:rPr lang="ru-RU" b="1" dirty="0"/>
              <a:t> </a:t>
            </a:r>
            <a:r>
              <a:rPr lang="ru-RU" dirty="0"/>
              <a:t>заключается в том, что его образы возникают спонтанно, помимо воли и желания человека.</a:t>
            </a:r>
          </a:p>
          <a:p>
            <a:pPr lvl="0"/>
            <a:r>
              <a:rPr lang="ru-RU" b="1" i="1" dirty="0"/>
              <a:t>Продуктивное воображение</a:t>
            </a:r>
            <a:r>
              <a:rPr lang="ru-RU" b="1" dirty="0"/>
              <a:t> </a:t>
            </a:r>
            <a:r>
              <a:rPr lang="ru-RU" dirty="0"/>
              <a:t>– отличается тем, что в нем действительность сознательно конструируется человеком, а не просто механически копируется или воссоздается. При этом в образе эта действительность творчески преобразуется.</a:t>
            </a:r>
          </a:p>
          <a:p>
            <a:pPr lvl="0"/>
            <a:r>
              <a:rPr lang="ru-RU" b="1" i="1" dirty="0"/>
              <a:t>Репродуктивное воображение</a:t>
            </a:r>
            <a:r>
              <a:rPr lang="ru-RU" b="1" dirty="0"/>
              <a:t> </a:t>
            </a:r>
            <a:r>
              <a:rPr lang="ru-RU" dirty="0"/>
              <a:t>– при его использовании ставится задача воспроизвести реальность в том виде, какова она есть, и хотя здесь также присутствует элемент фантазии, такое воображение больше напоминает восприятие или память, чем творчество.</a:t>
            </a:r>
          </a:p>
        </p:txBody>
      </p:sp>
    </p:spTree>
    <p:extLst>
      <p:ext uri="{BB962C8B-B14F-4D97-AF65-F5344CB8AC3E}">
        <p14:creationId xmlns:p14="http://schemas.microsoft.com/office/powerpoint/2010/main" val="347833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599090"/>
            <a:ext cx="10018713" cy="1124607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 </a:t>
            </a:r>
            <a:r>
              <a:rPr lang="ru-RU" sz="2800" b="1" dirty="0"/>
              <a:t>Д</a:t>
            </a:r>
            <a:r>
              <a:rPr lang="ru-RU" sz="2800" b="1" dirty="0" smtClean="0"/>
              <a:t>ля </a:t>
            </a:r>
            <a:r>
              <a:rPr lang="ru-RU" sz="2800" b="1" dirty="0"/>
              <a:t>того, чтобы стимулировать развитие воображения у ребенка, необходимо следующее: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639614"/>
            <a:ext cx="10018713" cy="497139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Обогащать </a:t>
            </a:r>
            <a:r>
              <a:rPr lang="ru-RU" b="1" dirty="0"/>
              <a:t>жизненный опыт. </a:t>
            </a:r>
            <a:r>
              <a:rPr lang="ru-RU" dirty="0" smtClean="0"/>
              <a:t>Для </a:t>
            </a:r>
            <a:r>
              <a:rPr lang="ru-RU" dirty="0"/>
              <a:t>этого необходимо:</a:t>
            </a:r>
          </a:p>
          <a:p>
            <a:pPr marL="0" indent="0">
              <a:buNone/>
            </a:pPr>
            <a:r>
              <a:rPr lang="ru-RU" dirty="0"/>
              <a:t>- разнообразить тактильные ощущения;</a:t>
            </a:r>
          </a:p>
          <a:p>
            <a:pPr marL="0" indent="0">
              <a:buNone/>
            </a:pPr>
            <a:r>
              <a:rPr lang="ru-RU" dirty="0"/>
              <a:t>- пробовать новые вкусы и ароматы;</a:t>
            </a:r>
          </a:p>
          <a:p>
            <a:pPr marL="0" indent="0">
              <a:buNone/>
            </a:pPr>
            <a:r>
              <a:rPr lang="ru-RU" dirty="0"/>
              <a:t>- путешествовать;</a:t>
            </a:r>
          </a:p>
          <a:p>
            <a:pPr marL="0" indent="0">
              <a:buNone/>
            </a:pPr>
            <a:r>
              <a:rPr lang="ru-RU" dirty="0"/>
              <a:t>- ходить на концерты, спектакли, в музеи;</a:t>
            </a:r>
          </a:p>
          <a:p>
            <a:pPr marL="0" indent="0">
              <a:buNone/>
            </a:pPr>
            <a:r>
              <a:rPr lang="ru-RU" dirty="0"/>
              <a:t>- совершать прогулки на природе – в лес, к берегу реки, озера;</a:t>
            </a:r>
          </a:p>
          <a:p>
            <a:pPr marL="0" indent="0">
              <a:buNone/>
            </a:pPr>
            <a:r>
              <a:rPr lang="ru-RU" dirty="0"/>
              <a:t>- играть на подручных музыкальных инструментах – кастрюлях, ложках, разделочных досках, и пр.</a:t>
            </a:r>
          </a:p>
          <a:p>
            <a:r>
              <a:rPr lang="ru-RU" b="1" dirty="0" smtClean="0"/>
              <a:t> </a:t>
            </a:r>
            <a:r>
              <a:rPr lang="ru-RU" b="1" dirty="0"/>
              <a:t>Читать. </a:t>
            </a:r>
            <a:endParaRPr lang="ru-RU" dirty="0"/>
          </a:p>
          <a:p>
            <a:r>
              <a:rPr lang="ru-RU" b="1" dirty="0" smtClean="0"/>
              <a:t>Сочинять </a:t>
            </a:r>
            <a:r>
              <a:rPr lang="ru-RU" b="1" dirty="0"/>
              <a:t>истории. </a:t>
            </a:r>
            <a:endParaRPr lang="ru-RU" dirty="0"/>
          </a:p>
          <a:p>
            <a:r>
              <a:rPr lang="ru-RU" b="1" dirty="0" smtClean="0"/>
              <a:t>Рисовать.</a:t>
            </a:r>
            <a:endParaRPr lang="ru-RU" dirty="0"/>
          </a:p>
          <a:p>
            <a:r>
              <a:rPr lang="ru-RU" b="1" dirty="0" smtClean="0"/>
              <a:t>Придумывать </a:t>
            </a:r>
            <a:r>
              <a:rPr lang="ru-RU" b="1" dirty="0"/>
              <a:t>разнообразные способы использования подручного материала. </a:t>
            </a:r>
            <a:endParaRPr lang="ru-RU" dirty="0"/>
          </a:p>
          <a:p>
            <a:r>
              <a:rPr lang="ru-RU" b="1" dirty="0"/>
              <a:t>Поощрять детские игры с вымышленными персонажами. </a:t>
            </a:r>
            <a:endParaRPr lang="ru-RU" i="1" dirty="0"/>
          </a:p>
          <a:p>
            <a:r>
              <a:rPr lang="ru-RU" b="1" dirty="0"/>
              <a:t>Ставить детей в затруднительные ситуации.</a:t>
            </a:r>
            <a:endParaRPr lang="ru-RU" i="1" dirty="0"/>
          </a:p>
          <a:p>
            <a:pPr marL="0" indent="0">
              <a:buNone/>
            </a:pP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7549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1484310" y="126125"/>
            <a:ext cx="10018713" cy="64533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 smtClean="0"/>
              <a:t>Таким </a:t>
            </a:r>
            <a:r>
              <a:rPr lang="ru-RU" i="1" dirty="0"/>
              <a:t>образом, ребенок с хорошо развитым воображением умеет:</a:t>
            </a:r>
            <a:endParaRPr lang="ru-RU" dirty="0"/>
          </a:p>
          <a:p>
            <a:r>
              <a:rPr lang="ru-RU" dirty="0"/>
              <a:t>- гибко и неординарно мыслить, подходить к решению любого вопроса с творческой стороны;</a:t>
            </a:r>
          </a:p>
          <a:p>
            <a:r>
              <a:rPr lang="ru-RU" dirty="0"/>
              <a:t>- находить несколько решений для одной задачи;</a:t>
            </a:r>
          </a:p>
          <a:p>
            <a:r>
              <a:rPr lang="ru-RU" dirty="0"/>
              <a:t>- ставить цели, визуализировать их, планировать пути их достижения;</a:t>
            </a:r>
          </a:p>
          <a:p>
            <a:r>
              <a:rPr lang="ru-RU" dirty="0"/>
              <a:t>- предполагать возможный исход событий, видеть несколько вариантов их развития и возможные риски;</a:t>
            </a:r>
          </a:p>
          <a:p>
            <a:r>
              <a:rPr lang="ru-RU" dirty="0"/>
              <a:t>- быстро ориентироваться в сложной ситуации, находить необходимое решение, проявлять смекалку.</a:t>
            </a:r>
          </a:p>
          <a:p>
            <a:pPr marL="0" indent="0">
              <a:buNone/>
            </a:pPr>
            <a:r>
              <a:rPr lang="ru-RU" i="1" dirty="0" smtClean="0"/>
              <a:t>Психологи отмечают, что </a:t>
            </a:r>
            <a:r>
              <a:rPr lang="ru-RU" i="1" dirty="0"/>
              <a:t>у детей с богатым воображением по мере взросления не только продолжает развиваться фантазия, из них вырастают люди, умеющие эффективно решать разные проблемы</a:t>
            </a:r>
            <a:r>
              <a:rPr lang="ru-RU" i="1" dirty="0" smtClean="0"/>
              <a:t>..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426654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Игры и упражнения для развития воображения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b="1" i="1" u="sng" dirty="0"/>
              <a:t>Упражнение «Продолжи рисунок</a:t>
            </a:r>
            <a:r>
              <a:rPr lang="ru-RU" b="1" i="1" u="sng" dirty="0" smtClean="0"/>
              <a:t>»</a:t>
            </a:r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Нарисуйте на листе бумаги </a:t>
            </a:r>
            <a:r>
              <a:rPr lang="ru-RU" dirty="0" smtClean="0"/>
              <a:t>несколько </a:t>
            </a:r>
            <a:r>
              <a:rPr lang="ru-RU" dirty="0"/>
              <a:t>кружков одинакового размера. </a:t>
            </a:r>
            <a:r>
              <a:rPr lang="ru-RU" dirty="0" smtClean="0"/>
              <a:t>Предложите ребенку</a:t>
            </a:r>
            <a:r>
              <a:rPr lang="ru-RU" dirty="0"/>
              <a:t> дорисовать каждый кружок так, чтобы из них получились разные рисунки.</a:t>
            </a:r>
            <a:br>
              <a:rPr lang="ru-RU" dirty="0"/>
            </a:br>
            <a:r>
              <a:rPr lang="ru-RU" dirty="0"/>
              <a:t>Как вариант – нарисуйте шесть квадратов, попросите ребенка придумать шесть  разных рисунков, включающих эти квадраты как часть.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607968" y="1807777"/>
            <a:ext cx="4895056" cy="3902131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ru-RU" i="1" u="sng" dirty="0"/>
              <a:t>Игра «Волшебные фигуры»</a:t>
            </a:r>
          </a:p>
          <a:p>
            <a:pPr marL="0" indent="0" fontAlgn="base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Вниманию ребенка предлагаются разнообразные геометрические фигуры из цветного картона. Задача – придумать во что они могут превратиться.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129"/>
          <a:stretch/>
        </p:blipFill>
        <p:spPr>
          <a:xfrm>
            <a:off x="1313380" y="5241869"/>
            <a:ext cx="5065987" cy="1098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2093" y="4153434"/>
            <a:ext cx="3151631" cy="21870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0083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208</TotalTime>
  <Words>680</Words>
  <Application>Microsoft Office PowerPoint</Application>
  <PresentationFormat>Широкоэкранный</PresentationFormat>
  <Paragraphs>94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Corbel</vt:lpstr>
      <vt:lpstr>CyrillicOld</vt:lpstr>
      <vt:lpstr>Times New Roman</vt:lpstr>
      <vt:lpstr>Параллакс</vt:lpstr>
      <vt:lpstr>ГОСУДАРСТВЕННОЕ БЮДЖЕТНОЕ ОБРАЗОВАТЕЛЬНОЕ УЧРЕЖДЕНИЕ ГОРОДА МОСКВЫ «ШКОЛА № 1619 имени М.И. Цветаевой»  ДОШКОЛЬНОЕ ОТДЕЛЕНИЕ КОРПУС «ПРАГА»</vt:lpstr>
      <vt:lpstr>«Воображение! Без этого качества нельзя быть ни поэтом, ни философом, ни умным человеком, ни мыслящим существом, ни просто человеком». </vt:lpstr>
      <vt:lpstr>Значение воображения </vt:lpstr>
      <vt:lpstr>Воображение выполняет ряд специфических функций: </vt:lpstr>
      <vt:lpstr>Способы развития воображения</vt:lpstr>
      <vt:lpstr>Основные виды воображения </vt:lpstr>
      <vt:lpstr> Для того, чтобы стимулировать развитие воображения у ребенка, необходимо следующее: </vt:lpstr>
      <vt:lpstr>Презентация PowerPoint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Игры и упражнения для развития воображения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23</cp:revision>
  <dcterms:created xsi:type="dcterms:W3CDTF">2020-07-02T12:28:40Z</dcterms:created>
  <dcterms:modified xsi:type="dcterms:W3CDTF">2020-07-02T16:12:12Z</dcterms:modified>
</cp:coreProperties>
</file>