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03.06.2020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4.wdp"/><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1470025"/>
          </a:xfrm>
        </p:spPr>
        <p:txBody>
          <a:bodyPr>
            <a:noAutofit/>
          </a:bodyPr>
          <a:lstStyle/>
          <a:p>
            <a:pPr marL="182880" indent="0" algn="ctr">
              <a:buNone/>
            </a:pPr>
            <a:r>
              <a:rPr lang="ru-RU" sz="6000" b="1" i="1" dirty="0" smtClean="0">
                <a:latin typeface="Times New Roman" panose="02020603050405020304" pitchFamily="18" charset="0"/>
                <a:cs typeface="Times New Roman" panose="02020603050405020304" pitchFamily="18" charset="0"/>
              </a:rPr>
              <a:t>Мастер-класс</a:t>
            </a:r>
            <a:r>
              <a:rPr lang="ru-RU" sz="6000" b="1" i="1" dirty="0" smtClean="0">
                <a:latin typeface="Times New Roman" panose="02020603050405020304" pitchFamily="18" charset="0"/>
                <a:cs typeface="Times New Roman" panose="02020603050405020304" pitchFamily="18" charset="0"/>
              </a:rPr>
              <a:t/>
            </a:r>
            <a:br>
              <a:rPr lang="ru-RU" sz="6000" b="1" i="1" dirty="0" smtClean="0">
                <a:latin typeface="Times New Roman" panose="02020603050405020304" pitchFamily="18" charset="0"/>
                <a:cs typeface="Times New Roman" panose="02020603050405020304" pitchFamily="18" charset="0"/>
              </a:rPr>
            </a:br>
            <a:r>
              <a:rPr lang="ru-RU" sz="6000" b="1" i="1" dirty="0" smtClean="0">
                <a:latin typeface="Times New Roman" panose="02020603050405020304" pitchFamily="18" charset="0"/>
                <a:cs typeface="Times New Roman" panose="02020603050405020304" pitchFamily="18" charset="0"/>
              </a:rPr>
              <a:t>Дымковская </a:t>
            </a:r>
            <a:r>
              <a:rPr lang="ru-RU" sz="6000" b="1" i="1" dirty="0" smtClean="0">
                <a:latin typeface="Times New Roman" panose="02020603050405020304" pitchFamily="18" charset="0"/>
                <a:cs typeface="Times New Roman" panose="02020603050405020304" pitchFamily="18" charset="0"/>
              </a:rPr>
              <a:t>игрушка</a:t>
            </a:r>
            <a:br>
              <a:rPr lang="ru-RU" sz="6000" b="1" i="1" dirty="0" smtClean="0">
                <a:latin typeface="Times New Roman" panose="02020603050405020304" pitchFamily="18" charset="0"/>
                <a:cs typeface="Times New Roman" panose="02020603050405020304" pitchFamily="18" charset="0"/>
              </a:rPr>
            </a:br>
            <a:r>
              <a:rPr lang="ru-RU" sz="6000" b="1" i="1" dirty="0" smtClean="0">
                <a:latin typeface="Times New Roman" panose="02020603050405020304" pitchFamily="18" charset="0"/>
                <a:cs typeface="Times New Roman" panose="02020603050405020304" pitchFamily="18" charset="0"/>
              </a:rPr>
              <a:t/>
            </a:r>
            <a:br>
              <a:rPr lang="ru-RU" sz="6000" b="1" i="1" dirty="0" smtClean="0">
                <a:latin typeface="Times New Roman" panose="02020603050405020304" pitchFamily="18" charset="0"/>
                <a:cs typeface="Times New Roman" panose="02020603050405020304" pitchFamily="18" charset="0"/>
              </a:rPr>
            </a:br>
            <a:r>
              <a:rPr lang="ru-RU" sz="6000" b="1" i="1" dirty="0">
                <a:latin typeface="Times New Roman" panose="02020603050405020304" pitchFamily="18" charset="0"/>
                <a:cs typeface="Times New Roman" panose="02020603050405020304" pitchFamily="18" charset="0"/>
              </a:rPr>
              <a:t/>
            </a:r>
            <a:br>
              <a:rPr lang="ru-RU" sz="6000" b="1" i="1" dirty="0">
                <a:latin typeface="Times New Roman" panose="02020603050405020304" pitchFamily="18" charset="0"/>
                <a:cs typeface="Times New Roman" panose="02020603050405020304" pitchFamily="18" charset="0"/>
              </a:rPr>
            </a:br>
            <a:r>
              <a:rPr lang="ru-RU" sz="1800" b="1" i="1" dirty="0">
                <a:latin typeface="Times New Roman" panose="02020603050405020304" pitchFamily="18" charset="0"/>
                <a:cs typeface="Times New Roman" panose="02020603050405020304" pitchFamily="18" charset="0"/>
              </a:rPr>
              <a:t/>
            </a:r>
            <a:br>
              <a:rPr lang="ru-RU" sz="1800" b="1" i="1" dirty="0">
                <a:latin typeface="Times New Roman" panose="02020603050405020304" pitchFamily="18" charset="0"/>
                <a:cs typeface="Times New Roman" panose="02020603050405020304" pitchFamily="18" charset="0"/>
              </a:rPr>
            </a:br>
            <a:r>
              <a:rPr lang="ru-RU" sz="1800" b="1" i="1" dirty="0" smtClean="0">
                <a:latin typeface="Times New Roman" panose="02020603050405020304" pitchFamily="18" charset="0"/>
                <a:cs typeface="Times New Roman" panose="02020603050405020304" pitchFamily="18" charset="0"/>
              </a:rPr>
              <a:t/>
            </a:r>
            <a:br>
              <a:rPr lang="ru-RU" sz="1800" b="1" i="1" dirty="0" smtClean="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
            </a:r>
            <a:br>
              <a:rPr lang="ru-RU" sz="1800" i="1" dirty="0">
                <a:latin typeface="Times New Roman" panose="02020603050405020304" pitchFamily="18" charset="0"/>
                <a:cs typeface="Times New Roman" panose="02020603050405020304" pitchFamily="18" charset="0"/>
              </a:rPr>
            </a:br>
            <a:r>
              <a:rPr lang="ru-RU" sz="1800" i="1" dirty="0" smtClean="0">
                <a:latin typeface="Times New Roman" panose="02020603050405020304" pitchFamily="18" charset="0"/>
                <a:cs typeface="Times New Roman" panose="02020603050405020304" pitchFamily="18" charset="0"/>
              </a:rPr>
              <a:t/>
            </a:r>
            <a:br>
              <a:rPr lang="ru-RU" sz="1800" i="1" dirty="0" smtClean="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
            </a:r>
            <a:br>
              <a:rPr lang="ru-RU" sz="1800" i="1" dirty="0">
                <a:latin typeface="Times New Roman" panose="02020603050405020304" pitchFamily="18" charset="0"/>
                <a:cs typeface="Times New Roman" panose="02020603050405020304" pitchFamily="18" charset="0"/>
              </a:rPr>
            </a:br>
            <a:r>
              <a:rPr lang="ru-RU" sz="1800" i="1" dirty="0" smtClean="0">
                <a:latin typeface="Times New Roman" panose="02020603050405020304" pitchFamily="18" charset="0"/>
                <a:cs typeface="Times New Roman" panose="02020603050405020304" pitchFamily="18" charset="0"/>
              </a:rPr>
              <a:t/>
            </a:r>
            <a:br>
              <a:rPr lang="ru-RU" sz="1800" i="1" dirty="0" smtClean="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
            </a:r>
            <a:br>
              <a:rPr lang="ru-RU" sz="1800" i="1" dirty="0">
                <a:latin typeface="Times New Roman" panose="02020603050405020304" pitchFamily="18" charset="0"/>
                <a:cs typeface="Times New Roman" panose="02020603050405020304" pitchFamily="18" charset="0"/>
              </a:rPr>
            </a:br>
            <a:r>
              <a:rPr lang="ru-RU" sz="1800" b="1" i="1" dirty="0" smtClean="0">
                <a:latin typeface="Times New Roman" panose="02020603050405020304" pitchFamily="18" charset="0"/>
                <a:cs typeface="Times New Roman" panose="02020603050405020304" pitchFamily="18" charset="0"/>
              </a:rPr>
              <a:t>МАДОУ детский сад №133 г. Тюмень </a:t>
            </a:r>
            <a:br>
              <a:rPr lang="ru-RU" sz="1800" b="1" i="1" dirty="0" smtClean="0">
                <a:latin typeface="Times New Roman" panose="02020603050405020304" pitchFamily="18" charset="0"/>
                <a:cs typeface="Times New Roman" panose="02020603050405020304" pitchFamily="18" charset="0"/>
              </a:rPr>
            </a:br>
            <a:r>
              <a:rPr lang="ru-RU" sz="1800" i="1" dirty="0" smtClean="0">
                <a:latin typeface="Times New Roman" panose="02020603050405020304" pitchFamily="18" charset="0"/>
                <a:cs typeface="Times New Roman" panose="02020603050405020304" pitchFamily="18" charset="0"/>
              </a:rPr>
              <a:t>Воспитатель: </a:t>
            </a:r>
            <a:r>
              <a:rPr lang="ru-RU" sz="1800" b="1" i="1" dirty="0" smtClean="0">
                <a:latin typeface="Times New Roman" panose="02020603050405020304" pitchFamily="18" charset="0"/>
                <a:cs typeface="Times New Roman" panose="02020603050405020304" pitchFamily="18" charset="0"/>
              </a:rPr>
              <a:t>Игнатьева Татьяна Викторовна</a:t>
            </a:r>
            <a:br>
              <a:rPr lang="ru-RU" sz="1800" b="1" i="1" dirty="0" smtClean="0">
                <a:latin typeface="Times New Roman" panose="02020603050405020304" pitchFamily="18" charset="0"/>
                <a:cs typeface="Times New Roman" panose="02020603050405020304" pitchFamily="18" charset="0"/>
              </a:rPr>
            </a:br>
            <a:r>
              <a:rPr lang="ru-RU" sz="1800" b="1" i="1" dirty="0">
                <a:latin typeface="Times New Roman" panose="02020603050405020304" pitchFamily="18" charset="0"/>
                <a:cs typeface="Times New Roman" panose="02020603050405020304" pitchFamily="18" charset="0"/>
              </a:rPr>
              <a:t/>
            </a:r>
            <a:br>
              <a:rPr lang="ru-RU" sz="1800" b="1" i="1" dirty="0">
                <a:latin typeface="Times New Roman" panose="02020603050405020304" pitchFamily="18" charset="0"/>
                <a:cs typeface="Times New Roman" panose="02020603050405020304" pitchFamily="18" charset="0"/>
              </a:rPr>
            </a:br>
            <a:r>
              <a:rPr lang="ru-RU" sz="1800" b="1" i="1" dirty="0" smtClean="0">
                <a:latin typeface="Times New Roman" panose="02020603050405020304" pitchFamily="18" charset="0"/>
                <a:cs typeface="Times New Roman" panose="02020603050405020304" pitchFamily="18" charset="0"/>
              </a:rPr>
              <a:t/>
            </a:r>
            <a:br>
              <a:rPr lang="ru-RU" sz="1800" b="1" i="1" dirty="0" smtClean="0">
                <a:latin typeface="Times New Roman" panose="02020603050405020304" pitchFamily="18" charset="0"/>
                <a:cs typeface="Times New Roman" panose="02020603050405020304" pitchFamily="18" charset="0"/>
              </a:rPr>
            </a:br>
            <a:r>
              <a:rPr lang="ru-RU" sz="6000" b="1" i="1" dirty="0" smtClean="0">
                <a:latin typeface="Times New Roman" panose="02020603050405020304" pitchFamily="18" charset="0"/>
                <a:cs typeface="Times New Roman" panose="02020603050405020304" pitchFamily="18" charset="0"/>
              </a:rPr>
              <a:t> </a:t>
            </a:r>
            <a:endParaRPr lang="ru-RU" sz="6000" b="1" i="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204863"/>
            <a:ext cx="2900482" cy="36995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62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32656"/>
            <a:ext cx="5688632" cy="59093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Дымковская игрушка – своими руками.</a:t>
            </a:r>
          </a:p>
          <a:p>
            <a:r>
              <a:rPr lang="ru-RU" sz="2000" b="1"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Дымкове</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Вяткою</a:t>
            </a:r>
            <a:r>
              <a:rPr lang="ru-RU" sz="2000" dirty="0">
                <a:latin typeface="Times New Roman" panose="02020603050405020304" pitchFamily="18" charset="0"/>
                <a:cs typeface="Times New Roman" panose="02020603050405020304" pitchFamily="18" charset="0"/>
              </a:rPr>
              <a:t>-рекою,</a:t>
            </a:r>
          </a:p>
          <a:p>
            <a:r>
              <a:rPr lang="ru-RU" sz="2000" dirty="0">
                <a:latin typeface="Times New Roman" panose="02020603050405020304" pitchFamily="18" charset="0"/>
                <a:cs typeface="Times New Roman" panose="02020603050405020304" pitchFamily="18" charset="0"/>
              </a:rPr>
              <a:t>Драгоценный продолжая труд,</a:t>
            </a:r>
          </a:p>
          <a:p>
            <a:r>
              <a:rPr lang="ru-RU" sz="2000" dirty="0">
                <a:latin typeface="Times New Roman" panose="02020603050405020304" pitchFamily="18" charset="0"/>
                <a:cs typeface="Times New Roman" panose="02020603050405020304" pitchFamily="18" charset="0"/>
              </a:rPr>
              <a:t>Не ища на старости покоя,</a:t>
            </a:r>
          </a:p>
          <a:p>
            <a:r>
              <a:rPr lang="ru-RU" sz="2000" dirty="0">
                <a:latin typeface="Times New Roman" panose="02020603050405020304" pitchFamily="18" charset="0"/>
                <a:cs typeface="Times New Roman" panose="02020603050405020304" pitchFamily="18" charset="0"/>
              </a:rPr>
              <a:t>Мастерицы славные живут.</a:t>
            </a:r>
          </a:p>
          <a:p>
            <a:r>
              <a:rPr lang="ru-RU" sz="2000" dirty="0">
                <a:latin typeface="Times New Roman" panose="02020603050405020304" pitchFamily="18" charset="0"/>
                <a:cs typeface="Times New Roman" panose="02020603050405020304" pitchFamily="18" charset="0"/>
              </a:rPr>
              <a:t>Красная за окнами калина,</a:t>
            </a:r>
          </a:p>
          <a:p>
            <a:r>
              <a:rPr lang="ru-RU" sz="2000" dirty="0">
                <a:latin typeface="Times New Roman" panose="02020603050405020304" pitchFamily="18" charset="0"/>
                <a:cs typeface="Times New Roman" panose="02020603050405020304" pitchFamily="18" charset="0"/>
              </a:rPr>
              <a:t>Пароходный движется дымок,</a:t>
            </a:r>
          </a:p>
          <a:p>
            <a:r>
              <a:rPr lang="ru-RU" sz="2000" dirty="0">
                <a:latin typeface="Times New Roman" panose="02020603050405020304" pitchFamily="18" charset="0"/>
                <a:cs typeface="Times New Roman" panose="02020603050405020304" pitchFamily="18" charset="0"/>
              </a:rPr>
              <a:t>на столе еще сырая глина,</a:t>
            </a:r>
          </a:p>
          <a:p>
            <a:r>
              <a:rPr lang="ru-RU" sz="2000" dirty="0">
                <a:latin typeface="Times New Roman" panose="02020603050405020304" pitchFamily="18" charset="0"/>
                <a:cs typeface="Times New Roman" panose="02020603050405020304" pitchFamily="18" charset="0"/>
              </a:rPr>
              <a:t>Грубый, неоформленный комок.</a:t>
            </a:r>
          </a:p>
          <a:p>
            <a:r>
              <a:rPr lang="ru-RU" sz="2000" dirty="0">
                <a:latin typeface="Times New Roman" panose="02020603050405020304" pitchFamily="18" charset="0"/>
                <a:cs typeface="Times New Roman" panose="02020603050405020304" pitchFamily="18" charset="0"/>
              </a:rPr>
              <a:t>За своей работою старушка</a:t>
            </a:r>
          </a:p>
          <a:p>
            <a:r>
              <a:rPr lang="ru-RU" sz="2000" dirty="0">
                <a:latin typeface="Times New Roman" panose="02020603050405020304" pitchFamily="18" charset="0"/>
                <a:cs typeface="Times New Roman" panose="02020603050405020304" pitchFamily="18" charset="0"/>
              </a:rPr>
              <a:t>На скамейке низенькой сидит.</a:t>
            </a:r>
          </a:p>
          <a:p>
            <a:r>
              <a:rPr lang="ru-RU" sz="2000" dirty="0">
                <a:latin typeface="Times New Roman" panose="02020603050405020304" pitchFamily="18" charset="0"/>
                <a:cs typeface="Times New Roman" panose="02020603050405020304" pitchFamily="18" charset="0"/>
              </a:rPr>
              <a:t>Глиняную вятскую игрушку</a:t>
            </a:r>
          </a:p>
          <a:p>
            <a:r>
              <a:rPr lang="ru-RU" sz="2000" dirty="0">
                <a:latin typeface="Times New Roman" panose="02020603050405020304" pitchFamily="18" charset="0"/>
                <a:cs typeface="Times New Roman" panose="02020603050405020304" pitchFamily="18" charset="0"/>
              </a:rPr>
              <a:t>Лепит,…, нет, не лепит, а творит!</a:t>
            </a:r>
          </a:p>
          <a:p>
            <a:r>
              <a:rPr lang="ru-RU" sz="2000" dirty="0">
                <a:latin typeface="Times New Roman" panose="02020603050405020304" pitchFamily="18" charset="0"/>
                <a:cs typeface="Times New Roman" panose="02020603050405020304" pitchFamily="18" charset="0"/>
              </a:rPr>
              <a:t>Хороша игрушка расписная!</a:t>
            </a:r>
          </a:p>
          <a:p>
            <a:r>
              <a:rPr lang="ru-RU" sz="2000" dirty="0">
                <a:latin typeface="Times New Roman" panose="02020603050405020304" pitchFamily="18" charset="0"/>
                <a:cs typeface="Times New Roman" panose="02020603050405020304" pitchFamily="18" charset="0"/>
              </a:rPr>
              <a:t>Вся поет, бесхитростно - светла,</a:t>
            </a:r>
          </a:p>
          <a:p>
            <a:r>
              <a:rPr lang="ru-RU" sz="2000" dirty="0">
                <a:latin typeface="Times New Roman" panose="02020603050405020304" pitchFamily="18" charset="0"/>
                <a:cs typeface="Times New Roman" panose="02020603050405020304" pitchFamily="18" charset="0"/>
              </a:rPr>
              <a:t>И видна в ней радость молодая,</a:t>
            </a:r>
          </a:p>
          <a:p>
            <a:r>
              <a:rPr lang="ru-RU" sz="2000" dirty="0">
                <a:latin typeface="Times New Roman" panose="02020603050405020304" pitchFamily="18" charset="0"/>
                <a:cs typeface="Times New Roman" panose="02020603050405020304" pitchFamily="18" charset="0"/>
              </a:rPr>
              <a:t>Ставшего искусством ремесла.</a:t>
            </a:r>
          </a:p>
          <a:p>
            <a:r>
              <a:rPr lang="ru-RU" dirty="0"/>
              <a:t> </a:t>
            </a:r>
          </a:p>
        </p:txBody>
      </p:sp>
    </p:spTree>
    <p:extLst>
      <p:ext uri="{BB962C8B-B14F-4D97-AF65-F5344CB8AC3E}">
        <p14:creationId xmlns:p14="http://schemas.microsoft.com/office/powerpoint/2010/main" val="119718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0186"/>
            <a:ext cx="8640959" cy="655564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Дымковская игрушка – один из старейших художественных промыслов России. Он существует более 400 лет и до сих пор не утратил своей популярности. Наоборот, пользуется неизменным успехом и в нашей стране и далеко за ее пределами. Родиной промысла является город Киров (ранее – Вятка и Хлынов), а точнее Дымковская слобода, ныне вошедшая в состав города. Бытует легенда, что происхождение промысла связано с событиями глубокой древности. Однажды ночью встретились близ города два дружественных войска и, не узнав друг друга в темноте, вступили в бой. Много людей погибло в том случайном бою. С тех пор и пошла традиция каждую весну справлять  тризну по погибшим. Со временем эта история забылась. Торжество, утратив свой трагический смысл, превратилось в массовые народные гулянья – праздник свистуньи, или свистопляски, на котором полагалось свистеть и кидаться расписными шарами из глины. </a:t>
            </a:r>
          </a:p>
          <a:p>
            <a:r>
              <a:rPr lang="ru-RU" sz="2000" dirty="0">
                <a:latin typeface="Times New Roman" panose="02020603050405020304" pitchFamily="18" charset="0"/>
                <a:cs typeface="Times New Roman" panose="02020603050405020304" pitchFamily="18" charset="0"/>
              </a:rPr>
              <a:t>Ежегодный спрос на глиняные свистульки и расписные шары, а также собственные залежи глины, пригодной для керамического дела, предопределили судьбу Дымковской слободы. Постепенно сложились особые приемы лепки и росписи, что сделало местные игрушки узнаваемыми и востребованными. Образы барынь и кавалеров, щеголяющих в пышных нарядах, появились в более позднее время. Тем не менее, мастера бережно хранят традиции и приемы, сложившиеся в период зарождения этого искусства. </a:t>
            </a:r>
          </a:p>
        </p:txBody>
      </p:sp>
    </p:spTree>
    <p:extLst>
      <p:ext uri="{BB962C8B-B14F-4D97-AF65-F5344CB8AC3E}">
        <p14:creationId xmlns:p14="http://schemas.microsoft.com/office/powerpoint/2010/main" val="325839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7488832" cy="317009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начале XX века дымковский промысел был практически утрачен. Осталась одна потомственная мастерица, хранившая традиции изготовления и росписи игрушек, - А. А. </a:t>
            </a:r>
            <a:r>
              <a:rPr lang="ru-RU" sz="2000" dirty="0" err="1">
                <a:latin typeface="Times New Roman" panose="02020603050405020304" pitchFamily="18" charset="0"/>
                <a:cs typeface="Times New Roman" panose="02020603050405020304" pitchFamily="18" charset="0"/>
              </a:rPr>
              <a:t>Мезрина</a:t>
            </a:r>
            <a:r>
              <a:rPr lang="ru-RU" sz="2000" dirty="0">
                <a:latin typeface="Times New Roman" panose="02020603050405020304" pitchFamily="18" charset="0"/>
                <a:cs typeface="Times New Roman" panose="02020603050405020304" pitchFamily="18" charset="0"/>
              </a:rPr>
              <a:t>. Благодаря ей и художнику А. И. </a:t>
            </a:r>
            <a:r>
              <a:rPr lang="ru-RU" sz="2000" dirty="0" err="1">
                <a:latin typeface="Times New Roman" panose="02020603050405020304" pitchFamily="18" charset="0"/>
                <a:cs typeface="Times New Roman" panose="02020603050405020304" pitchFamily="18" charset="0"/>
              </a:rPr>
              <a:t>Деныпину</a:t>
            </a:r>
            <a:r>
              <a:rPr lang="ru-RU" sz="2000" dirty="0">
                <a:latin typeface="Times New Roman" panose="02020603050405020304" pitchFamily="18" charset="0"/>
                <a:cs typeface="Times New Roman" panose="02020603050405020304" pitchFamily="18" charset="0"/>
              </a:rPr>
              <a:t>, первому исследователю дымковского искусства, в начале 30-х годов промысел удалось возродить. Вокруг </a:t>
            </a:r>
            <a:r>
              <a:rPr lang="ru-RU" sz="2000" dirty="0" err="1">
                <a:latin typeface="Times New Roman" panose="02020603050405020304" pitchFamily="18" charset="0"/>
                <a:cs typeface="Times New Roman" panose="02020603050405020304" pitchFamily="18" charset="0"/>
              </a:rPr>
              <a:t>Деныпина</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Мезриной</a:t>
            </a:r>
            <a:r>
              <a:rPr lang="ru-RU" sz="2000" dirty="0">
                <a:latin typeface="Times New Roman" panose="02020603050405020304" pitchFamily="18" charset="0"/>
                <a:cs typeface="Times New Roman" panose="02020603050405020304" pitchFamily="18" charset="0"/>
              </a:rPr>
              <a:t> сосредоточилась группа энтузиастов, большинство из которых были связаны семейными узами. Их стараниями дымковская игрушка вернула себе былую славу. </a:t>
            </a:r>
          </a:p>
          <a:p>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246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40960" cy="652486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Технология изготовления довольно проста. Делается дымковская игрушка поэтапно. Основные этапы: лепка, сушка и обжиг, побелка и роспись. Остановимся на каждом из них подробнее. Лепка дымковских игрушек.  Лепят дымковские игрушки по частям. Сначала из промытой жирной глины, разбавленной песком, катают шарики разных размеров. Затем расплющивают их для получения плоских лепешек, из которых и делается корпус игрушки. К корпусу прикрепляются более мелкие детали (руки, головы, хвосты). Места скрепления деталей обильно смачивают водой, затем заглаживают стыки влажной тряпкой. Выравнивают фигурку мокрыми пальцами. Например, изготовление барыни начинается с лепки конусообразной юбки. К ней крепится туловище с несколько вытянутой шеей. На шее закрепляется шарик, изображающий голову. Чуть пониже – колбаска, из которой аккуратными движениями делаются руки, сложенные на талии. После этого наступает время наряжать игрушку. Ей делают прическу из витых буклей, шляпку или кокошник, на плечи набрасывают узорчатый платок или делают жакет с пышным воротником и рукавами. И, наконец, в руки женщине дают сумочку, собачку или ребенка. </a:t>
            </a:r>
          </a:p>
          <a:p>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Я же предлагаю изготовить игрушку из пластилина, уже не пригодного для лепки на образовательной деятельности.</a:t>
            </a:r>
          </a:p>
          <a:p>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920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208425"/>
            <a:ext cx="8208912" cy="7171194"/>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Например, БАРЫНЯ.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Для основы я использую стаканчик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из-под </a:t>
            </a:r>
            <a:r>
              <a:rPr lang="ru-RU" sz="2000" dirty="0">
                <a:latin typeface="Times New Roman" panose="02020603050405020304" pitchFamily="18" charset="0"/>
                <a:cs typeface="Times New Roman" panose="02020603050405020304" pitchFamily="18" charset="0"/>
              </a:rPr>
              <a:t>йогурта.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Обмазываю </a:t>
            </a:r>
            <a:r>
              <a:rPr lang="ru-RU" sz="2000" dirty="0">
                <a:latin typeface="Times New Roman" panose="02020603050405020304" pitchFamily="18" charset="0"/>
                <a:cs typeface="Times New Roman" panose="02020603050405020304" pitchFamily="18" charset="0"/>
              </a:rPr>
              <a:t>его пластилином.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                                                   </a:t>
            </a:r>
          </a:p>
          <a:p>
            <a:pPr algn="r"/>
            <a:endParaRPr lang="ru-RU" sz="2000" dirty="0">
              <a:latin typeface="Times New Roman" panose="02020603050405020304" pitchFamily="18" charset="0"/>
              <a:cs typeface="Times New Roman" panose="02020603050405020304" pitchFamily="18" charset="0"/>
            </a:endParaRPr>
          </a:p>
          <a:p>
            <a:pPr algn="r"/>
            <a:endParaRPr lang="ru-RU" sz="2000" dirty="0" smtClean="0">
              <a:latin typeface="Times New Roman" panose="02020603050405020304" pitchFamily="18" charset="0"/>
              <a:cs typeface="Times New Roman" panose="02020603050405020304" pitchFamily="18" charset="0"/>
            </a:endParaRPr>
          </a:p>
          <a:p>
            <a:pPr algn="r"/>
            <a:endParaRPr lang="ru-RU" sz="2000" dirty="0">
              <a:latin typeface="Times New Roman" panose="02020603050405020304" pitchFamily="18" charset="0"/>
              <a:cs typeface="Times New Roman" panose="02020603050405020304" pitchFamily="18" charset="0"/>
            </a:endParaRPr>
          </a:p>
          <a:p>
            <a:pPr algn="r"/>
            <a:endParaRPr lang="ru-RU" sz="20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Сверху </a:t>
            </a:r>
            <a:r>
              <a:rPr lang="ru-RU" sz="2000" dirty="0">
                <a:latin typeface="Times New Roman" panose="02020603050405020304" pitchFamily="18" charset="0"/>
                <a:cs typeface="Times New Roman" panose="02020603050405020304" pitchFamily="18" charset="0"/>
              </a:rPr>
              <a:t>закрепляю (примазываю) туловище, </a:t>
            </a:r>
            <a:endParaRPr lang="ru-RU" sz="20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руки</a:t>
            </a:r>
            <a:r>
              <a:rPr lang="ru-RU" sz="2000" dirty="0">
                <a:latin typeface="Times New Roman" panose="02020603050405020304" pitchFamily="18" charset="0"/>
                <a:cs typeface="Times New Roman" panose="02020603050405020304" pitchFamily="18" charset="0"/>
              </a:rPr>
              <a:t>, голову. </a:t>
            </a:r>
          </a:p>
          <a:p>
            <a:pPr algn="r"/>
            <a:r>
              <a:rPr lang="ru-RU" sz="2000" dirty="0" smtClean="0">
                <a:latin typeface="Times New Roman" panose="02020603050405020304" pitchFamily="18" charset="0"/>
                <a:cs typeface="Times New Roman" panose="02020603050405020304" pitchFamily="18" charset="0"/>
              </a:rPr>
              <a:t>                                                         Стараюсь </a:t>
            </a:r>
            <a:r>
              <a:rPr lang="ru-RU" sz="2000" dirty="0">
                <a:latin typeface="Times New Roman" panose="02020603050405020304" pitchFamily="18" charset="0"/>
                <a:cs typeface="Times New Roman" panose="02020603050405020304" pitchFamily="18" charset="0"/>
              </a:rPr>
              <a:t>делать из одного </a:t>
            </a:r>
            <a:r>
              <a:rPr lang="ru-RU" sz="2000" dirty="0" smtClean="0">
                <a:latin typeface="Times New Roman" panose="02020603050405020304" pitchFamily="18" charset="0"/>
                <a:cs typeface="Times New Roman" panose="02020603050405020304" pitchFamily="18" charset="0"/>
              </a:rPr>
              <a:t>куска пластилина</a:t>
            </a:r>
            <a:r>
              <a:rPr lang="ru-RU" sz="2000" dirty="0">
                <a:latin typeface="Times New Roman" panose="02020603050405020304" pitchFamily="18" charset="0"/>
                <a:cs typeface="Times New Roman" panose="02020603050405020304" pitchFamily="18" charset="0"/>
              </a:rPr>
              <a:t>, вытягивая детали.</a:t>
            </a:r>
          </a:p>
          <a:p>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p>
        </p:txBody>
      </p:sp>
      <p:pic>
        <p:nvPicPr>
          <p:cNvPr id="1028" name="Picture 4" descr="C:\Users\User\Desktop\дымковская игрушка м. класс\м (3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4546" r="25635"/>
          <a:stretch/>
        </p:blipFill>
        <p:spPr bwMode="auto">
          <a:xfrm>
            <a:off x="467544" y="1916832"/>
            <a:ext cx="3091543" cy="4654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дымковская игрушка м. класс\м (3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5167" t="20978"/>
          <a:stretch/>
        </p:blipFill>
        <p:spPr bwMode="auto">
          <a:xfrm>
            <a:off x="4344955" y="1412776"/>
            <a:ext cx="4464496" cy="311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7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6632"/>
            <a:ext cx="8568952" cy="618630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Затем оформление фигуры элементами: воланы из сплющенной полоски, волосы из двух скрученных длинных колбасок, серьги капельки.</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Далее </a:t>
            </a:r>
            <a:r>
              <a:rPr lang="ru-RU" dirty="0">
                <a:latin typeface="Times New Roman" panose="02020603050405020304" pitchFamily="18" charset="0"/>
                <a:cs typeface="Times New Roman" panose="02020603050405020304" pitchFamily="18" charset="0"/>
              </a:rPr>
              <a:t>роспись.</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палитре развожу гуашь с клеем ПВА,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прочности.</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p:txBody>
      </p:sp>
      <p:pic>
        <p:nvPicPr>
          <p:cNvPr id="2052" name="Picture 4" descr="C:\Users\User\Desktop\дымковская игрушка м. класс\м (3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1226770" y="-51385"/>
            <a:ext cx="2317802" cy="398027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дымковская игрушка м. класс\м (4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32040" y="794792"/>
            <a:ext cx="3600399" cy="2749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дымковская игрушка м. класс\м (50).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48064" y="4005064"/>
            <a:ext cx="3450724" cy="258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2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7776864" cy="618630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Наношу роспись по образцу</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algn="r"/>
            <a:endParaRPr lang="ru-RU" dirty="0" smtClean="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algn="r"/>
            <a:endParaRPr lang="ru-RU" dirty="0" smtClean="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конце, после полного высыхания,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фигурку </a:t>
            </a:r>
            <a:r>
              <a:rPr lang="ru-RU" dirty="0">
                <a:latin typeface="Times New Roman" panose="02020603050405020304" pitchFamily="18" charset="0"/>
                <a:cs typeface="Times New Roman" panose="02020603050405020304" pitchFamily="18" charset="0"/>
              </a:rPr>
              <a:t>можно покрыть акриловым лаком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водной основе (спрей),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надёжности и долговечности</a:t>
            </a:r>
            <a:r>
              <a:rPr lang="ru-RU" dirty="0" smtClean="0">
                <a:latin typeface="Times New Roman" panose="02020603050405020304" pitchFamily="18" charset="0"/>
                <a:cs typeface="Times New Roman" panose="02020603050405020304" pitchFamily="18" charset="0"/>
              </a:rPr>
              <a:t>.</a:t>
            </a:r>
          </a:p>
          <a:p>
            <a:pPr algn="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p>
        </p:txBody>
      </p:sp>
      <p:pic>
        <p:nvPicPr>
          <p:cNvPr id="1026" name="Picture 2" descr="C:\Users\User\Desktop\дымковская игрушка м. класс\м (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3528" y="692696"/>
            <a:ext cx="3456384" cy="38995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дымковская игрушка м. класс\м (5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16016" y="841414"/>
            <a:ext cx="3645466" cy="534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8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0" indent="0" algn="ctr">
              <a:buNone/>
            </a:pPr>
            <a:endParaRPr lang="ru-RU" sz="4000" b="1" i="1" dirty="0" smtClean="0">
              <a:latin typeface="Times New Roman" panose="02020603050405020304" pitchFamily="18" charset="0"/>
              <a:cs typeface="Times New Roman" panose="02020603050405020304" pitchFamily="18" charset="0"/>
            </a:endParaRPr>
          </a:p>
          <a:p>
            <a:pPr marL="0" indent="0" algn="ctr">
              <a:buNone/>
            </a:pPr>
            <a:endParaRPr lang="ru-RU" sz="4000" b="1" i="1" dirty="0">
              <a:latin typeface="Times New Roman" panose="02020603050405020304" pitchFamily="18" charset="0"/>
              <a:cs typeface="Times New Roman" panose="02020603050405020304" pitchFamily="18" charset="0"/>
            </a:endParaRPr>
          </a:p>
          <a:p>
            <a:pPr marL="0" indent="0" algn="ctr">
              <a:buNone/>
            </a:pPr>
            <a:r>
              <a:rPr lang="ru-RU" sz="4000" b="1" i="1" dirty="0" smtClean="0">
                <a:latin typeface="Times New Roman" panose="02020603050405020304" pitchFamily="18" charset="0"/>
                <a:cs typeface="Times New Roman" panose="02020603050405020304" pitchFamily="18" charset="0"/>
              </a:rPr>
              <a:t>СПАСИБО ЗА ВНИМАНИЕ</a:t>
            </a:r>
            <a:endParaRPr lang="ru-RU"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141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TotalTime>
  <Words>604</Words>
  <Application>Microsoft Office PowerPoint</Application>
  <PresentationFormat>Экран (4:3)</PresentationFormat>
  <Paragraphs>94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Мастер-класс Дымковская игрушка          МАДОУ детский сад №133 г. Тюмень  Воспитатель: Игнатьева Татьяна Викторовна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Дымковская игрушка </dc:title>
  <dc:creator>Татьяна Игнатьева</dc:creator>
  <cp:lastModifiedBy>User</cp:lastModifiedBy>
  <cp:revision>7</cp:revision>
  <dcterms:created xsi:type="dcterms:W3CDTF">2020-06-03T11:24:55Z</dcterms:created>
  <dcterms:modified xsi:type="dcterms:W3CDTF">2020-06-03T12:38:43Z</dcterms:modified>
</cp:coreProperties>
</file>