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76" r:id="rId4"/>
    <p:sldId id="283" r:id="rId5"/>
    <p:sldId id="277" r:id="rId6"/>
    <p:sldId id="278" r:id="rId7"/>
    <p:sldId id="279" r:id="rId8"/>
    <p:sldId id="280" r:id="rId9"/>
    <p:sldId id="292" r:id="rId10"/>
    <p:sldId id="293" r:id="rId11"/>
    <p:sldId id="294" r:id="rId12"/>
    <p:sldId id="302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3" r:id="rId21"/>
    <p:sldId id="304" r:id="rId22"/>
    <p:sldId id="305" r:id="rId23"/>
    <p:sldId id="306" r:id="rId24"/>
    <p:sldId id="307" r:id="rId25"/>
    <p:sldId id="259" r:id="rId26"/>
  </p:sldIdLst>
  <p:sldSz cx="9144000" cy="6858000" type="screen4x3"/>
  <p:notesSz cx="6888163" cy="100203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99"/>
    <a:srgbClr val="0033CC"/>
    <a:srgbClr val="00FFFF"/>
    <a:srgbClr val="FF3300"/>
    <a:srgbClr val="33CC33"/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4660"/>
  </p:normalViewPr>
  <p:slideViewPr>
    <p:cSldViewPr>
      <p:cViewPr varScale="1">
        <p:scale>
          <a:sx n="68" d="100"/>
          <a:sy n="68" d="100"/>
        </p:scale>
        <p:origin x="3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3853-060C-4C78-8A32-1837AD903A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59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A161-D911-45A9-9295-91F38EF7A56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93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8C27-9AB2-44C2-B058-6BA06D7B80D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318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EBB4-39A9-4F6C-9208-DFB7A60593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32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7EF3-AB90-4B0A-A62B-31871E20B9A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451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B781-98EF-4BCD-9174-7AD1E93AA28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161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CA2F-91B0-453A-8D26-DEAF29B0788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52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8BC4-0BDC-42D8-9192-164C144D6E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805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43D6-AEAD-4C67-A61F-80F04394C37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20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B87B-E5C6-4538-A371-3F97F3B6B6E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503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1C08-450F-441C-875E-26689EAD5F2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932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80372-F6F7-4A5C-A5CD-9A5E3D5C20B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995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752600" y="1447800"/>
            <a:ext cx="5943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01468" y="564209"/>
            <a:ext cx="8109131" cy="20005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Биоэнергопластика</a:t>
            </a:r>
            <a:r>
              <a:rPr lang="ru-RU" alt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6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нетрадиционная форма развития артикуляционного аппарата.</a:t>
            </a:r>
          </a:p>
        </p:txBody>
      </p:sp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2743200" y="2895600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57" name="Прямоугольник 8"/>
          <p:cNvSpPr>
            <a:spLocks noChangeArrowheads="1"/>
          </p:cNvSpPr>
          <p:nvPr/>
        </p:nvSpPr>
        <p:spPr bwMode="auto">
          <a:xfrm>
            <a:off x="501468" y="2925510"/>
            <a:ext cx="765193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ru-RU" altLang="ru-RU" b="1" i="1" dirty="0">
              <a:solidFill>
                <a:srgbClr val="002060"/>
              </a:solidFill>
            </a:endParaRPr>
          </a:p>
          <a:p>
            <a:pPr algn="l" eaLnBrk="1" hangingPunct="1"/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alt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уверенности в движении детской руки, тем ярче речь ребёнка</a:t>
            </a:r>
            <a:r>
              <a:rPr lang="ru-RU" alt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alt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3981372" y="5103001"/>
            <a:ext cx="4142720" cy="135421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 </a:t>
            </a:r>
            <a:endParaRPr lang="ru-RU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Шульга О.Н.</a:t>
            </a:r>
          </a:p>
          <a:p>
            <a:pPr eaLnBrk="1" hangingPunct="1"/>
            <a:r>
              <a:rPr lang="ru-RU" altLang="ru-RU" b="1" i="1" dirty="0" smtClean="0"/>
              <a:t>ГБДОУ № 111</a:t>
            </a:r>
          </a:p>
          <a:p>
            <a:pPr eaLnBrk="1" hangingPunct="1"/>
            <a:r>
              <a:rPr lang="ru-RU" altLang="ru-RU" b="1" i="1" dirty="0" smtClean="0"/>
              <a:t>Санкт-Петербург </a:t>
            </a:r>
            <a:endParaRPr lang="ru-RU" alt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8601" y="365126"/>
            <a:ext cx="8763000" cy="1325563"/>
          </a:xfrm>
        </p:spPr>
        <p:txBody>
          <a:bodyPr/>
          <a:lstStyle/>
          <a:p>
            <a:r>
              <a:rPr lang="ru-RU" altLang="ru-RU" sz="2800" b="1" dirty="0" smtClean="0"/>
              <a:t>Вытянул слоненок хобот, Поиграть нам предложил. 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Губы «хоботком» сложили, со слоненком подружились. 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131887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r>
              <a:rPr lang="ru-RU" altLang="ru-RU" sz="9600" dirty="0" smtClean="0">
                <a:solidFill>
                  <a:srgbClr val="CC0099"/>
                </a:solidFill>
              </a:rPr>
              <a:t>статическое</a:t>
            </a:r>
          </a:p>
          <a:p>
            <a:pPr algn="ctr"/>
            <a:endParaRPr lang="ru-RU" altLang="ru-RU" dirty="0" smtClean="0"/>
          </a:p>
        </p:txBody>
      </p:sp>
      <p:pic>
        <p:nvPicPr>
          <p:cNvPr id="23557" name="Picture 2" descr="G:\DSCF1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" y="3171118"/>
            <a:ext cx="3520440" cy="2352502"/>
          </a:xfrm>
        </p:spPr>
      </p:pic>
      <p:sp>
        <p:nvSpPr>
          <p:cNvPr id="23556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6096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r>
              <a:rPr lang="ru-RU" altLang="ru-RU" dirty="0" smtClean="0"/>
              <a:t>    </a:t>
            </a:r>
          </a:p>
          <a:p>
            <a:pPr algn="ctr"/>
            <a:r>
              <a:rPr lang="ru-RU" altLang="ru-RU" sz="9600" dirty="0" smtClean="0">
                <a:solidFill>
                  <a:srgbClr val="CC0099"/>
                </a:solidFill>
              </a:rPr>
              <a:t>упражнение</a:t>
            </a:r>
          </a:p>
          <a:p>
            <a:pPr algn="ctr"/>
            <a:endParaRPr lang="ru-RU" altLang="ru-RU" dirty="0" smtClean="0"/>
          </a:p>
        </p:txBody>
      </p:sp>
      <p:pic>
        <p:nvPicPr>
          <p:cNvPr id="23558" name="Picture 3" descr="G:\DSCF10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24" y="3171118"/>
            <a:ext cx="3520440" cy="23525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«Парус»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dirty="0">
                <a:solidFill>
                  <a:srgbClr val="CC0099"/>
                </a:solidFill>
              </a:rPr>
              <a:t>статическое</a:t>
            </a:r>
          </a:p>
          <a:p>
            <a:pPr algn="ctr"/>
            <a:endParaRPr lang="ru-RU" alt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2400" y="2828925"/>
            <a:ext cx="4345782" cy="368458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На счет «один» открыть рот, поднять язык за верхние передние зубы и упереть в альвеолы. Затем вернуться в исходное положение.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458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 dirty="0">
                <a:solidFill>
                  <a:srgbClr val="CC0099"/>
                </a:solidFill>
              </a:rPr>
              <a:t>упражнение</a:t>
            </a:r>
          </a:p>
          <a:p>
            <a:pPr algn="ctr"/>
            <a:endParaRPr lang="ru-RU" alt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98182" y="2801815"/>
            <a:ext cx="4493418" cy="433228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Пальцы выпрямлены и сомкнуты, ладонь слегка расслаблена, направлена вниз. На счет «один» кисть руки с сомкнутыми пальцами поднять вверх и немного выгнуть.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76200" y="365126"/>
            <a:ext cx="9067799" cy="1325563"/>
          </a:xfrm>
        </p:spPr>
        <p:txBody>
          <a:bodyPr/>
          <a:lstStyle/>
          <a:p>
            <a:pPr algn="just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парус раздувает, нашу лодку подгоняет. </a:t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пять, будем парус мы держать.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solidFill>
                  <a:srgbClr val="CC0099"/>
                </a:solidFill>
              </a:rPr>
              <a:t>статическое</a:t>
            </a:r>
          </a:p>
        </p:txBody>
      </p:sp>
      <p:pic>
        <p:nvPicPr>
          <p:cNvPr id="25605" name="Picture 2" descr="G:\DSCF1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" y="3171118"/>
            <a:ext cx="3520440" cy="2352502"/>
          </a:xfrm>
        </p:spPr>
      </p:pic>
      <p:sp>
        <p:nvSpPr>
          <p:cNvPr id="25604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solidFill>
                  <a:srgbClr val="CC0099"/>
                </a:solidFill>
              </a:rPr>
              <a:t>упражнение</a:t>
            </a:r>
          </a:p>
        </p:txBody>
      </p:sp>
      <p:pic>
        <p:nvPicPr>
          <p:cNvPr id="25606" name="Picture 3" descr="G:\DSCF10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24" y="3171118"/>
            <a:ext cx="3520440" cy="235250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«Иголка»</a:t>
            </a:r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>
          <a:xfrm>
            <a:off x="629841" y="2005818"/>
            <a:ext cx="3868340" cy="3684588"/>
          </a:xfrm>
        </p:spPr>
        <p:txBody>
          <a:bodyPr/>
          <a:lstStyle/>
          <a:p>
            <a:r>
              <a:rPr lang="ru-RU" altLang="ru-RU" dirty="0" smtClean="0"/>
              <a:t>На счет «один» вытянуть вперед губы трубочкой. Просунуть между губами узкий язык.</a:t>
            </a:r>
          </a:p>
          <a:p>
            <a:endParaRPr lang="ru-RU" altLang="ru-RU" dirty="0" smtClean="0"/>
          </a:p>
        </p:txBody>
      </p:sp>
      <p:sp>
        <p:nvSpPr>
          <p:cNvPr id="26628" name="Содержимое 5"/>
          <p:cNvSpPr>
            <a:spLocks noGrp="1"/>
          </p:cNvSpPr>
          <p:nvPr>
            <p:ph sz="quarter" idx="4"/>
          </p:nvPr>
        </p:nvSpPr>
        <p:spPr>
          <a:xfrm>
            <a:off x="4629150" y="1981200"/>
            <a:ext cx="3887391" cy="3684588"/>
          </a:xfrm>
        </p:spPr>
        <p:txBody>
          <a:bodyPr/>
          <a:lstStyle/>
          <a:p>
            <a:r>
              <a:rPr lang="ru-RU" altLang="ru-RU" dirty="0" smtClean="0"/>
              <a:t>На счет «один» сомкнуть в кулак пальцы, оставить выпрямленным лишь указательный палец.</a:t>
            </a:r>
          </a:p>
          <a:p>
            <a:endParaRPr lang="ru-RU" alt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49362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Язычок наш, как иголку, сделаем мы острым, тонким. Раз, два, три, четыре, пять, нужно нам иглу убрать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solidFill>
                  <a:srgbClr val="CC0099"/>
                </a:solidFill>
              </a:rPr>
              <a:t>Статическое</a:t>
            </a:r>
          </a:p>
        </p:txBody>
      </p:sp>
      <p:pic>
        <p:nvPicPr>
          <p:cNvPr id="27653" name="Picture 2" descr="G:\DSCF1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" y="3171118"/>
            <a:ext cx="3520440" cy="2352502"/>
          </a:xfrm>
        </p:spPr>
      </p:pic>
      <p:sp>
        <p:nvSpPr>
          <p:cNvPr id="27652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 dirty="0">
                <a:solidFill>
                  <a:srgbClr val="CC0099"/>
                </a:solidFill>
              </a:rPr>
              <a:t>У</a:t>
            </a:r>
            <a:r>
              <a:rPr lang="ru-RU" altLang="ru-RU" dirty="0" smtClean="0">
                <a:solidFill>
                  <a:srgbClr val="CC0099"/>
                </a:solidFill>
              </a:rPr>
              <a:t>пражнение</a:t>
            </a:r>
          </a:p>
        </p:txBody>
      </p:sp>
      <p:pic>
        <p:nvPicPr>
          <p:cNvPr id="27654" name="Picture 3" descr="G:\DSCF10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24" y="3171118"/>
            <a:ext cx="3520440" cy="235250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/>
              <a:t>«Кошка сердится»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>
          <a:xfrm>
            <a:off x="629842" y="1519238"/>
            <a:ext cx="3868340" cy="985837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rgbClr val="CC0099"/>
                </a:solidFill>
              </a:rPr>
              <a:t>Статическое</a:t>
            </a:r>
          </a:p>
          <a:p>
            <a:endParaRPr lang="ru-RU" altLang="ru-RU" dirty="0" smtClean="0"/>
          </a:p>
        </p:txBody>
      </p:sp>
      <p:sp>
        <p:nvSpPr>
          <p:cNvPr id="28676" name="Содержимое 3"/>
          <p:cNvSpPr>
            <a:spLocks noGrp="1"/>
          </p:cNvSpPr>
          <p:nvPr>
            <p:ph sz="half" idx="2"/>
          </p:nvPr>
        </p:nvSpPr>
        <p:spPr>
          <a:xfrm>
            <a:off x="304800" y="2505075"/>
            <a:ext cx="4193382" cy="3684588"/>
          </a:xfrm>
        </p:spPr>
        <p:txBody>
          <a:bodyPr/>
          <a:lstStyle/>
          <a:p>
            <a:r>
              <a:rPr lang="ru-RU" altLang="ru-RU" dirty="0" smtClean="0"/>
              <a:t>Открыть рот, опустить язык за нижние передние зубы и упереть в альвеолы. Среднюю часть языка округлить, немного продвинуть вперед.</a:t>
            </a:r>
          </a:p>
          <a:p>
            <a:endParaRPr lang="ru-RU" altLang="ru-RU" dirty="0" smtClean="0"/>
          </a:p>
        </p:txBody>
      </p:sp>
      <p:sp>
        <p:nvSpPr>
          <p:cNvPr id="2867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 dirty="0">
                <a:solidFill>
                  <a:srgbClr val="CC0099"/>
                </a:solidFill>
              </a:rPr>
              <a:t>Упражнение</a:t>
            </a:r>
          </a:p>
          <a:p>
            <a:pPr algn="ctr"/>
            <a:endParaRPr lang="ru-RU" altLang="ru-RU" dirty="0" smtClean="0"/>
          </a:p>
        </p:txBody>
      </p:sp>
      <p:sp>
        <p:nvSpPr>
          <p:cNvPr id="28678" name="Содержимо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362450" cy="3684588"/>
          </a:xfrm>
        </p:spPr>
        <p:txBody>
          <a:bodyPr/>
          <a:lstStyle/>
          <a:p>
            <a:r>
              <a:rPr lang="ru-RU" altLang="ru-RU" dirty="0" smtClean="0"/>
              <a:t>На счет «один» сомкнутые пальцы согнуть в нижних и средних фалангах, удерживать ладонь в форме ковша с опущенными вниз пальцами.</a:t>
            </a:r>
          </a:p>
          <a:p>
            <a:endParaRPr lang="ru-RU" alt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686799" cy="1325563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нас в квартире кошка, любит пошипеть немножко. Спинку выгнула  дугой, сердится на нас с тобой.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smtClean="0">
                <a:solidFill>
                  <a:srgbClr val="CC0099"/>
                </a:solidFill>
              </a:rPr>
              <a:t>статическое</a:t>
            </a:r>
          </a:p>
        </p:txBody>
      </p:sp>
      <p:pic>
        <p:nvPicPr>
          <p:cNvPr id="29701" name="Picture 2" descr="G:\DSCF1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" y="3171118"/>
            <a:ext cx="3520440" cy="2352502"/>
          </a:xfrm>
        </p:spPr>
      </p:pic>
      <p:sp>
        <p:nvSpPr>
          <p:cNvPr id="29700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solidFill>
                  <a:srgbClr val="CC0099"/>
                </a:solidFill>
              </a:rPr>
              <a:t>упражнение</a:t>
            </a:r>
          </a:p>
        </p:txBody>
      </p:sp>
      <p:pic>
        <p:nvPicPr>
          <p:cNvPr id="29702" name="Picture 3" descr="G:\DSCF10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24" y="3171118"/>
            <a:ext cx="3520440" cy="235250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«Качели»</a:t>
            </a:r>
          </a:p>
        </p:txBody>
      </p:sp>
      <p:sp>
        <p:nvSpPr>
          <p:cNvPr id="30723" name="Содержимое 3"/>
          <p:cNvSpPr>
            <a:spLocks noGrp="1"/>
          </p:cNvSpPr>
          <p:nvPr>
            <p:ph sz="half" idx="2"/>
          </p:nvPr>
        </p:nvSpPr>
        <p:spPr>
          <a:xfrm>
            <a:off x="228600" y="2505075"/>
            <a:ext cx="4269582" cy="3684588"/>
          </a:xfrm>
        </p:spPr>
        <p:txBody>
          <a:bodyPr/>
          <a:lstStyle/>
          <a:p>
            <a:r>
              <a:rPr lang="ru-RU" altLang="ru-RU" dirty="0" smtClean="0"/>
              <a:t>На счет «один» открыть рот , упереть язык в альвеолы за верхними передними зубами. На счет «два» опустить язык вниз к альвеолам за нижними передними зубами.</a:t>
            </a:r>
          </a:p>
        </p:txBody>
      </p:sp>
      <p:sp>
        <p:nvSpPr>
          <p:cNvPr id="30724" name="Содержимо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286250" cy="3209925"/>
          </a:xfrm>
        </p:spPr>
        <p:txBody>
          <a:bodyPr/>
          <a:lstStyle/>
          <a:p>
            <a:r>
              <a:rPr lang="ru-RU" altLang="ru-RU" dirty="0" smtClean="0"/>
              <a:t>На счет «один» поднять сомкнутые пальцы вверх, на счет «два» опустить ладонь вниз.</a:t>
            </a:r>
          </a:p>
          <a:p>
            <a:pPr marL="0" indent="0">
              <a:buNone/>
            </a:pPr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886872" y="1728550"/>
            <a:ext cx="2227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 smtClean="0">
                <a:solidFill>
                  <a:srgbClr val="CC0099"/>
                </a:solidFill>
              </a:rPr>
              <a:t>динамическое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23196" y="1693381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 smtClean="0">
                <a:solidFill>
                  <a:srgbClr val="CC0099"/>
                </a:solidFill>
              </a:rPr>
              <a:t>упражнение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0070C0"/>
                </a:solidFill>
              </a:rPr>
              <a:t/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качелях мы качались, высоко вверх поднимались, Вверх-вниз, вверх-вниз, очень крепко ты держись.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solidFill>
                  <a:srgbClr val="CC0099"/>
                </a:solidFill>
              </a:rPr>
              <a:t>динамическое</a:t>
            </a:r>
          </a:p>
        </p:txBody>
      </p:sp>
      <p:pic>
        <p:nvPicPr>
          <p:cNvPr id="31749" name="Picture 3" descr="G:\DSCF1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" y="3171118"/>
            <a:ext cx="3520440" cy="2352502"/>
          </a:xfrm>
        </p:spPr>
      </p:pic>
      <p:sp>
        <p:nvSpPr>
          <p:cNvPr id="3174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solidFill>
                  <a:srgbClr val="CC0099"/>
                </a:solidFill>
              </a:rPr>
              <a:t>упражнение</a:t>
            </a:r>
          </a:p>
        </p:txBody>
      </p:sp>
      <p:pic>
        <p:nvPicPr>
          <p:cNvPr id="31750" name="Picture 2" descr="G:\DSCF10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24" y="3171118"/>
            <a:ext cx="3520440" cy="235250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«Часики»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dirty="0">
                <a:solidFill>
                  <a:srgbClr val="CC0099"/>
                </a:solidFill>
              </a:rPr>
              <a:t>динамическое</a:t>
            </a:r>
          </a:p>
          <a:p>
            <a:pPr algn="ctr"/>
            <a:endParaRPr lang="ru-RU" altLang="ru-RU" dirty="0" smtClean="0"/>
          </a:p>
        </p:txBody>
      </p:sp>
      <p:sp>
        <p:nvSpPr>
          <p:cNvPr id="3277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smtClean="0"/>
              <a:t>На счет «один» открыть рот, высунуть кончик языка изо рта и коснуться левого угла рта. На счет «два» коснуться кончиком языка правого угла рта.</a:t>
            </a:r>
          </a:p>
          <a:p>
            <a:endParaRPr lang="ru-RU" altLang="ru-RU" smtClean="0"/>
          </a:p>
        </p:txBody>
      </p:sp>
      <p:sp>
        <p:nvSpPr>
          <p:cNvPr id="3277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 dirty="0">
                <a:solidFill>
                  <a:srgbClr val="CC0099"/>
                </a:solidFill>
              </a:rPr>
              <a:t>упражнение</a:t>
            </a:r>
          </a:p>
          <a:p>
            <a:pPr algn="ctr"/>
            <a:endParaRPr lang="ru-RU" altLang="ru-RU" dirty="0" smtClean="0"/>
          </a:p>
        </p:txBody>
      </p:sp>
      <p:sp>
        <p:nvSpPr>
          <p:cNvPr id="32774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altLang="ru-RU" smtClean="0"/>
              <a:t>Пальцы  выпрямлены и сомкнуты, ладонь направлена вниз. На счет «один» повернуть кисть влево, на счет «два»  повернуть вправо.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381000"/>
            <a:ext cx="89154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32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биоэнергопластика</a:t>
            </a:r>
            <a:r>
              <a:rPr lang="ru-RU" sz="32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32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состоит из двух слов: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биоэнергия и пластика.</a:t>
            </a:r>
          </a:p>
          <a:p>
            <a:pPr algn="l"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Биоэнергия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та энергия, которая находится внутри             человека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плавные, раскрепощённые движения тела, рук.</a:t>
            </a:r>
          </a:p>
          <a:p>
            <a:pPr algn="l" eaLnBrk="1" hangingPunct="1"/>
            <a:r>
              <a:rPr lang="ru-RU" alt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Биоэнергопластика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соединение движений артикуляционного аппарата и движений кистей рук.</a:t>
            </a:r>
          </a:p>
          <a:p>
            <a:pPr algn="l"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включает в себя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базовых понятия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-человек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биологический объект;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-сила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необходимая для выполнения определенных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действий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пластичное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движение.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2800" b="1" dirty="0">
              <a:solidFill>
                <a:schemeClr val="accent1">
                  <a:lumMod val="2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стрелочки часов, двигаем мы язычком. Наши частики спешат, язычку помочь хотят.</a:t>
            </a:r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solidFill>
                  <a:srgbClr val="CC0099"/>
                </a:solidFill>
              </a:rPr>
              <a:t>динамическое</a:t>
            </a:r>
          </a:p>
        </p:txBody>
      </p:sp>
      <p:pic>
        <p:nvPicPr>
          <p:cNvPr id="33797" name="Picture 2" descr="G:\DSCF1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" y="3171118"/>
            <a:ext cx="3520440" cy="2352502"/>
          </a:xfrm>
        </p:spPr>
      </p:pic>
      <p:sp>
        <p:nvSpPr>
          <p:cNvPr id="33796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 smtClean="0">
                <a:solidFill>
                  <a:srgbClr val="CC0099"/>
                </a:solidFill>
              </a:rPr>
              <a:t>упражнение</a:t>
            </a:r>
          </a:p>
        </p:txBody>
      </p:sp>
      <p:pic>
        <p:nvPicPr>
          <p:cNvPr id="33798" name="Picture 3" descr="G:\DSCF10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24" y="3171118"/>
            <a:ext cx="3520440" cy="235250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«Лошадка»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629841" y="1278733"/>
            <a:ext cx="3868340" cy="823912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CC0099"/>
                </a:solidFill>
              </a:rPr>
              <a:t>динамическое</a:t>
            </a:r>
          </a:p>
        </p:txBody>
      </p:sp>
      <p:sp>
        <p:nvSpPr>
          <p:cNvPr id="34820" name="Содержимое 3"/>
          <p:cNvSpPr>
            <a:spLocks noGrp="1"/>
          </p:cNvSpPr>
          <p:nvPr>
            <p:ph sz="half" idx="2"/>
          </p:nvPr>
        </p:nvSpPr>
        <p:spPr>
          <a:xfrm>
            <a:off x="304800" y="2505075"/>
            <a:ext cx="3962400" cy="3684588"/>
          </a:xfrm>
        </p:spPr>
        <p:txBody>
          <a:bodyPr/>
          <a:lstStyle/>
          <a:p>
            <a:r>
              <a:rPr lang="ru-RU" altLang="ru-RU" dirty="0" smtClean="0"/>
              <a:t>открыть рот, присосать язык к небу. Под счет ритмично и сильно щелкать языком.</a:t>
            </a:r>
          </a:p>
          <a:p>
            <a:pPr>
              <a:buFontTx/>
              <a:buNone/>
            </a:pPr>
            <a:endParaRPr lang="ru-RU" altLang="ru-RU" dirty="0" smtClean="0"/>
          </a:p>
        </p:txBody>
      </p:sp>
      <p:sp>
        <p:nvSpPr>
          <p:cNvPr id="34821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304671"/>
            <a:ext cx="3887391" cy="823912"/>
          </a:xfrm>
        </p:spPr>
        <p:txBody>
          <a:bodyPr>
            <a:noAutofit/>
          </a:bodyPr>
          <a:lstStyle/>
          <a:p>
            <a:endParaRPr lang="ru-RU" altLang="ru-RU" dirty="0" smtClean="0">
              <a:solidFill>
                <a:srgbClr val="CC0099"/>
              </a:solidFill>
            </a:endParaRPr>
          </a:p>
          <a:p>
            <a:endParaRPr lang="ru-RU" altLang="ru-RU" dirty="0">
              <a:solidFill>
                <a:srgbClr val="CC0099"/>
              </a:solidFill>
            </a:endParaRPr>
          </a:p>
          <a:p>
            <a:pPr algn="ctr"/>
            <a:endParaRPr lang="ru-RU" altLang="ru-RU" dirty="0" smtClean="0">
              <a:solidFill>
                <a:srgbClr val="CC0099"/>
              </a:solidFill>
            </a:endParaRPr>
          </a:p>
          <a:p>
            <a:pPr algn="ctr"/>
            <a:endParaRPr lang="ru-RU" altLang="ru-RU" dirty="0">
              <a:solidFill>
                <a:srgbClr val="CC0099"/>
              </a:solidFill>
            </a:endParaRPr>
          </a:p>
          <a:p>
            <a:pPr algn="ctr"/>
            <a:r>
              <a:rPr lang="ru-RU" altLang="ru-RU" dirty="0" smtClean="0">
                <a:solidFill>
                  <a:srgbClr val="CC0099"/>
                </a:solidFill>
              </a:rPr>
              <a:t>упражнение</a:t>
            </a:r>
            <a:endParaRPr lang="ru-RU" altLang="ru-RU" dirty="0">
              <a:solidFill>
                <a:srgbClr val="CC0099"/>
              </a:solidFill>
            </a:endParaRPr>
          </a:p>
        </p:txBody>
      </p:sp>
      <p:sp>
        <p:nvSpPr>
          <p:cNvPr id="34822" name="Содержимо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362450" cy="3684588"/>
          </a:xfrm>
        </p:spPr>
        <p:txBody>
          <a:bodyPr/>
          <a:lstStyle/>
          <a:p>
            <a:r>
              <a:rPr lang="ru-RU" altLang="ru-RU" dirty="0" smtClean="0"/>
              <a:t>4 пальца сомкнуты с большим пальцем. Под счет смыкать и размыкать 4 пальца с большим пальцем руки, при этом пальцы остаются согнутыми в нижних фалангах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211741" cy="1325563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лошадка прискакала, стук копыт мы услыхали, Вверх поднимем язычок и поскачем на лужок.</a:t>
            </a:r>
          </a:p>
        </p:txBody>
      </p:sp>
      <p:sp>
        <p:nvSpPr>
          <p:cNvPr id="3584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solidFill>
                  <a:srgbClr val="CC0099"/>
                </a:solidFill>
              </a:rPr>
              <a:t>динамическое</a:t>
            </a:r>
          </a:p>
        </p:txBody>
      </p:sp>
      <p:pic>
        <p:nvPicPr>
          <p:cNvPr id="35845" name="Picture 3" descr="G:\DSCF1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" y="3171118"/>
            <a:ext cx="3520440" cy="2352502"/>
          </a:xfrm>
        </p:spPr>
      </p:pic>
      <p:sp>
        <p:nvSpPr>
          <p:cNvPr id="35844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solidFill>
                  <a:srgbClr val="CC0099"/>
                </a:solidFill>
              </a:rPr>
              <a:t>упражнение</a:t>
            </a:r>
          </a:p>
        </p:txBody>
      </p:sp>
      <p:pic>
        <p:nvPicPr>
          <p:cNvPr id="35846" name="Picture 5" descr="G:\DSCF103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24" y="3171118"/>
            <a:ext cx="3520440" cy="235250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«Путешествие в зоопарк»</a:t>
            </a:r>
          </a:p>
        </p:txBody>
      </p:sp>
      <p:sp>
        <p:nvSpPr>
          <p:cNvPr id="36867" name="Прямоугольник 6"/>
          <p:cNvSpPr>
            <a:spLocks noChangeArrowheads="1"/>
          </p:cNvSpPr>
          <p:nvPr/>
        </p:nvSpPr>
        <p:spPr bwMode="auto">
          <a:xfrm>
            <a:off x="76200" y="1219201"/>
            <a:ext cx="906779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Как-то раз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Бегемош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Бегемоша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решили пойти в зоопарк и посмотреть на животных. По пути им встретилась маленькая зеленая лягушка. Она очень любила улыбаться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(упр. «лягушка»). </a:t>
            </a:r>
          </a:p>
          <a:p>
            <a:pPr algn="l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Пришли они в зоопарк и увидели, что в пруду сидит кто-то огромный, как гора, и рот широко открывает. «да это же бегемот!»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(упр. «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 </a:t>
            </a:r>
          </a:p>
          <a:p>
            <a:pPr algn="l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Тут они услышали громкий звук. Заинтересовались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Бегемош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Бегемошей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захотели узнать, кто так громко трубит, и пошли дальше. Смотрят, а клетке стоит большой слон с длинным хоботом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(упр. «хоботок»).    </a:t>
            </a:r>
          </a:p>
          <a:p>
            <a:pPr algn="l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Полюбовались слоном братец и сестра и пошли к другой клетке. А в этой клетке никого не было, только длинный резиновый шланг лежал посередине. Но вдруг шланг зашевелился, и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Бегемош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Бегемошей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увидели, что это змея. Она подняла свою голову и высунула длинный язык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(упр. «иголочка»). </a:t>
            </a:r>
          </a:p>
          <a:p>
            <a:pPr algn="l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Понаблюдали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Бегемош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Бегемошей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змеей, и пошли дальше. Смотрят маленькая лошадка-пони катает детей. Решили наши друзья тоже прокатиться. Сели они на лошадку и очень быстро поскакали по дорожке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(упр. «лошадка»).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-5862" y="381000"/>
            <a:ext cx="89916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Покатались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Бегемош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Бегемоша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поблагодарили лошадку, дали ей зеленой травы и пошли дальше по зоопарку. Увидели они на озере небольшую лодочку с красивым разноцветным парусом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(упр. «парус»). </a:t>
            </a:r>
          </a:p>
          <a:p>
            <a:pPr algn="l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Сели они в лодку и поплыли. Наплававшись вдоволь, пошли брат и сестра к следующей клетке. А там  увидели большого полосатого тигра, который выгнул спину и рычал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(упр. «кошка сердится»).    </a:t>
            </a:r>
          </a:p>
          <a:p>
            <a:pPr algn="l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Полюбовались тигром и перешли к следующей клетке. В этой клетке было несколько птиц. Сначала друзья увидели большого индюка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(упр. «индюк»)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затем павлина. </a:t>
            </a:r>
          </a:p>
          <a:p>
            <a:pPr algn="l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Павлин раскрыл свой красивый яркий хвост и показал его посетителям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(упр. «парус», затем разомкнуть пальцы). </a:t>
            </a:r>
          </a:p>
          <a:p>
            <a:pPr algn="l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Долго путешествовали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Бегемош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Бегемоша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зоопарку, а потом посмотрели на часы и поняли, что им пора домой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(упр. «часики»). </a:t>
            </a:r>
          </a:p>
          <a:p>
            <a:pPr algn="l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пути домой  увидели братец и сестра, во дворе качели. Решили немного покататься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(упр. «качели»). </a:t>
            </a:r>
          </a:p>
          <a:p>
            <a:pPr algn="l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Накатавшись наши друзья пришли домой, поужинали, затем умылись, почистили зубы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(упр. «чистим зубы»)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легли спать.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7"/>
          <p:cNvSpPr>
            <a:spLocks noChangeArrowheads="1" noChangeShapeType="1" noTextEdit="1"/>
          </p:cNvSpPr>
          <p:nvPr/>
        </p:nvSpPr>
        <p:spPr bwMode="auto">
          <a:xfrm>
            <a:off x="152400" y="381000"/>
            <a:ext cx="8915400" cy="617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597"/>
              </a:avLst>
            </a:prstTxWarp>
          </a:bodyPr>
          <a:lstStyle/>
          <a:p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000" kern="1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Благодарю </a:t>
            </a:r>
            <a:endParaRPr lang="ru-RU" sz="4000" kern="1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4000" kern="10" dirty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4000" kern="1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r>
              <a:rPr lang="ru-RU" sz="4000" kern="1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з</a:t>
            </a:r>
            <a:r>
              <a:rPr lang="ru-RU" sz="4000" kern="1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а   внимание</a:t>
            </a:r>
            <a:r>
              <a:rPr lang="ru-RU" sz="4000" kern="1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00"/>
            <a:ext cx="5715000" cy="4526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762000" y="381000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биоэнергопластики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G:\1277323181_4-cop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2300287" cy="3786187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67000" y="1676400"/>
            <a:ext cx="6324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Оптимизирует психологическую базу речи.</a:t>
            </a:r>
          </a:p>
          <a:p>
            <a:pPr algn="l"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Улучшает моторные возможности ребёнка по всем параметрам</a:t>
            </a: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 коррекции звукопроизношения, фонематических процессов</a:t>
            </a: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Синхронизация работы над речевой и мелкой моторики сокращает время занятий, усиливает их результативность</a:t>
            </a: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Помогает активному развитию певческих навыков.</a:t>
            </a:r>
            <a:endParaRPr lang="ru-RU" sz="2400" b="1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81000" y="533400"/>
            <a:ext cx="8458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                                  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Биоэнергопластика</a:t>
            </a:r>
            <a:r>
              <a:rPr lang="ru-RU" alt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1666014"/>
            <a:ext cx="4038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 артикуляционного аппарата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силы, подвижности и точности движений органов, участвующих в речевом процессе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движений в сложные артикуляционные уклады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1650774"/>
            <a:ext cx="449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движений, мелкой моторики пальцев рук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 деятельности ребенка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памяти, произвольного внимания, межполушарной взаимосвязи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действовать по словесным инструкциям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381000" y="1690689"/>
            <a:ext cx="4116388" cy="671512"/>
          </a:xfrm>
        </p:spPr>
        <p:txBody>
          <a:bodyPr>
            <a:normAutofit fontScale="25000" lnSpcReduction="20000"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r>
              <a:rPr lang="ru-RU" altLang="ru-RU" sz="9600" dirty="0" smtClean="0"/>
              <a:t>             </a:t>
            </a:r>
            <a:r>
              <a:rPr lang="ru-RU" altLang="ru-RU" sz="9600" dirty="0" smtClean="0">
                <a:solidFill>
                  <a:srgbClr val="CC0099"/>
                </a:solidFill>
              </a:rPr>
              <a:t>статическое</a:t>
            </a:r>
          </a:p>
          <a:p>
            <a:r>
              <a:rPr lang="ru-RU" altLang="ru-RU" dirty="0" smtClean="0"/>
              <a:t>                                    </a:t>
            </a:r>
          </a:p>
        </p:txBody>
      </p:sp>
      <p:sp>
        <p:nvSpPr>
          <p:cNvPr id="18435" name="Содержимое 3"/>
          <p:cNvSpPr>
            <a:spLocks noGrp="1"/>
          </p:cNvSpPr>
          <p:nvPr>
            <p:ph sz="half" idx="2"/>
          </p:nvPr>
        </p:nvSpPr>
        <p:spPr>
          <a:xfrm>
            <a:off x="76200" y="2622623"/>
            <a:ext cx="4038600" cy="3684588"/>
          </a:xfrm>
        </p:spPr>
        <p:txBody>
          <a:bodyPr/>
          <a:lstStyle/>
          <a:p>
            <a:r>
              <a:rPr lang="ru-RU" altLang="ru-RU" dirty="0" smtClean="0"/>
              <a:t> На счет «один» открыть рот, при этом язык должен свободно лежать во рту, кончик находится у нижних зубов.</a:t>
            </a:r>
          </a:p>
          <a:p>
            <a:endParaRPr lang="ru-RU" altLang="ru-RU" dirty="0" smtClean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838200"/>
          </a:xfrm>
        </p:spPr>
        <p:txBody>
          <a:bodyPr>
            <a:normAutofit fontScale="25000" lnSpcReduction="20000"/>
          </a:bodyPr>
          <a:lstStyle/>
          <a:p>
            <a:r>
              <a:rPr lang="ru-RU" altLang="ru-RU" dirty="0" smtClean="0"/>
              <a:t>        </a:t>
            </a:r>
          </a:p>
          <a:p>
            <a:endParaRPr lang="ru-RU" altLang="ru-RU" dirty="0">
              <a:solidFill>
                <a:srgbClr val="CC0099"/>
              </a:solidFill>
            </a:endParaRPr>
          </a:p>
          <a:p>
            <a:endParaRPr lang="ru-RU" altLang="ru-RU" dirty="0" smtClean="0">
              <a:solidFill>
                <a:srgbClr val="CC0099"/>
              </a:solidFill>
            </a:endParaRPr>
          </a:p>
          <a:p>
            <a:pPr algn="ctr"/>
            <a:r>
              <a:rPr lang="ru-RU" altLang="ru-RU" sz="9600" dirty="0" smtClean="0">
                <a:solidFill>
                  <a:srgbClr val="CC0099"/>
                </a:solidFill>
              </a:rPr>
              <a:t>упражнение</a:t>
            </a:r>
          </a:p>
          <a:p>
            <a:endParaRPr lang="ru-RU" altLang="ru-RU" dirty="0" smtClean="0"/>
          </a:p>
        </p:txBody>
      </p:sp>
      <p:sp>
        <p:nvSpPr>
          <p:cNvPr id="18436" name="Содержимое 5"/>
          <p:cNvSpPr>
            <a:spLocks noGrp="1"/>
          </p:cNvSpPr>
          <p:nvPr>
            <p:ph sz="quarter" idx="4"/>
          </p:nvPr>
        </p:nvSpPr>
        <p:spPr>
          <a:xfrm>
            <a:off x="4114800" y="2593340"/>
            <a:ext cx="4876800" cy="3684588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Кисти рук находится горизонтально на уровне солнечного сплетения, 4 пальца сомкнуты с большим пальцем. На счет «один» большой палец опускается вниз, 4 сомкнутых пальца поднимаются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открыли ротик- Получился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           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закрыли рот- отдыхает «бегемот».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>
          <a:xfrm>
            <a:off x="381000" y="1690689"/>
            <a:ext cx="4116388" cy="671512"/>
          </a:xfrm>
        </p:spPr>
        <p:txBody>
          <a:bodyPr>
            <a:normAutofit fontScale="25000" lnSpcReduction="20000"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r>
              <a:rPr lang="ru-RU" altLang="ru-RU" sz="9600" dirty="0" smtClean="0"/>
              <a:t>             </a:t>
            </a:r>
            <a:r>
              <a:rPr lang="ru-RU" altLang="ru-RU" sz="9600" dirty="0" smtClean="0">
                <a:solidFill>
                  <a:srgbClr val="CC0099"/>
                </a:solidFill>
              </a:rPr>
              <a:t>статическое</a:t>
            </a:r>
          </a:p>
          <a:p>
            <a:r>
              <a:rPr lang="ru-RU" altLang="ru-RU" dirty="0" smtClean="0"/>
              <a:t>                                    </a:t>
            </a:r>
          </a:p>
        </p:txBody>
      </p:sp>
      <p:pic>
        <p:nvPicPr>
          <p:cNvPr id="19461" name="Picture 2" descr="G:\DSCF1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" y="3171118"/>
            <a:ext cx="3520440" cy="2352502"/>
          </a:xfrm>
        </p:spPr>
      </p:pic>
      <p:sp>
        <p:nvSpPr>
          <p:cNvPr id="19460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838200"/>
          </a:xfrm>
        </p:spPr>
        <p:txBody>
          <a:bodyPr>
            <a:normAutofit fontScale="25000" lnSpcReduction="20000"/>
          </a:bodyPr>
          <a:lstStyle/>
          <a:p>
            <a:r>
              <a:rPr lang="ru-RU" altLang="ru-RU" dirty="0" smtClean="0"/>
              <a:t>        </a:t>
            </a:r>
          </a:p>
          <a:p>
            <a:endParaRPr lang="ru-RU" altLang="ru-RU" dirty="0">
              <a:solidFill>
                <a:srgbClr val="CC0099"/>
              </a:solidFill>
            </a:endParaRPr>
          </a:p>
          <a:p>
            <a:endParaRPr lang="ru-RU" altLang="ru-RU" dirty="0" smtClean="0">
              <a:solidFill>
                <a:srgbClr val="CC0099"/>
              </a:solidFill>
            </a:endParaRPr>
          </a:p>
          <a:p>
            <a:pPr algn="ctr"/>
            <a:r>
              <a:rPr lang="ru-RU" altLang="ru-RU" sz="9600" dirty="0" smtClean="0">
                <a:solidFill>
                  <a:srgbClr val="CC0099"/>
                </a:solidFill>
              </a:rPr>
              <a:t>упражнение</a:t>
            </a:r>
          </a:p>
          <a:p>
            <a:endParaRPr lang="ru-RU" altLang="ru-RU" dirty="0" smtClean="0"/>
          </a:p>
        </p:txBody>
      </p:sp>
      <p:pic>
        <p:nvPicPr>
          <p:cNvPr id="19462" name="Picture 3" descr="G:\DSCF10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24" y="3171118"/>
            <a:ext cx="3520440" cy="23525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86700" cy="1325563"/>
          </a:xfrm>
        </p:spPr>
        <p:txBody>
          <a:bodyPr/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«Лягушка»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2895600"/>
            <a:ext cx="4114800" cy="3087248"/>
          </a:xfrm>
        </p:spPr>
        <p:txBody>
          <a:bodyPr/>
          <a:lstStyle/>
          <a:p>
            <a:r>
              <a:rPr lang="ru-RU" altLang="ru-RU" dirty="0" smtClean="0"/>
              <a:t>Рот закрыт, губы сомкнуты. На счет «один» улыбнуться, зубы не обнажать. Затем вернуть губы в исходное положение.</a:t>
            </a:r>
          </a:p>
          <a:p>
            <a:endParaRPr lang="ru-RU" altLang="ru-RU" dirty="0" smtClean="0"/>
          </a:p>
        </p:txBody>
      </p:sp>
      <p:sp>
        <p:nvSpPr>
          <p:cNvPr id="2048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2819400"/>
            <a:ext cx="4724400" cy="3965575"/>
          </a:xfrm>
        </p:spPr>
        <p:txBody>
          <a:bodyPr/>
          <a:lstStyle/>
          <a:p>
            <a:r>
              <a:rPr lang="ru-RU" altLang="ru-RU" dirty="0" smtClean="0"/>
              <a:t>Кисти рук находятся горизонтально, пальцы выпрямлены и сомкнуты, ладонь слегка расслаблена, направлена вниз. На счет «один» немного прогнуть ладонь, пальцы слегка направить вверх</a:t>
            </a:r>
          </a:p>
          <a:p>
            <a:endParaRPr lang="ru-RU" altLang="ru-RU" dirty="0" smtClean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57200" y="1535113"/>
            <a:ext cx="4040188" cy="75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altLang="ru-RU" dirty="0" smtClean="0"/>
              <a:t>      </a:t>
            </a:r>
            <a:r>
              <a:rPr lang="ru-RU" altLang="ru-RU" dirty="0" smtClean="0">
                <a:solidFill>
                  <a:srgbClr val="CC0099"/>
                </a:solidFill>
              </a:rPr>
              <a:t>статическое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ru-RU" altLang="ru-RU" dirty="0" smtClean="0">
              <a:solidFill>
                <a:srgbClr val="CC0099"/>
              </a:solidFill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645025" y="1535113"/>
            <a:ext cx="4041775" cy="750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altLang="ru-RU" dirty="0" smtClean="0">
                <a:solidFill>
                  <a:srgbClr val="CC0099"/>
                </a:solidFill>
              </a:rPr>
              <a:t>          упражнение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599" cy="132556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Превратили нас в лягушек - Дотянулись  мы до ушек. Дотянулись, улыбнулись, А затем домой вернулись.</a:t>
            </a:r>
            <a:endParaRPr lang="ru-RU" sz="2800" b="1" dirty="0"/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903287"/>
          </a:xfrm>
        </p:spPr>
        <p:txBody>
          <a:bodyPr/>
          <a:lstStyle/>
          <a:p>
            <a:r>
              <a:rPr lang="ru-RU" altLang="ru-RU" dirty="0" smtClean="0"/>
              <a:t>         </a:t>
            </a:r>
            <a:r>
              <a:rPr lang="ru-RU" altLang="ru-RU" dirty="0" smtClean="0">
                <a:solidFill>
                  <a:srgbClr val="CC0099"/>
                </a:solidFill>
              </a:rPr>
              <a:t>статическое</a:t>
            </a:r>
          </a:p>
          <a:p>
            <a:endParaRPr lang="ru-RU" altLang="ru-RU" dirty="0" smtClean="0">
              <a:solidFill>
                <a:srgbClr val="CC0099"/>
              </a:solidFill>
            </a:endParaRPr>
          </a:p>
        </p:txBody>
      </p:sp>
      <p:pic>
        <p:nvPicPr>
          <p:cNvPr id="21509" name="Picture 3" descr="G:\DSCF1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" y="3171118"/>
            <a:ext cx="3520440" cy="2352502"/>
          </a:xfrm>
        </p:spPr>
      </p:pic>
      <p:sp>
        <p:nvSpPr>
          <p:cNvPr id="21508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55687"/>
          </a:xfrm>
        </p:spPr>
        <p:txBody>
          <a:bodyPr/>
          <a:lstStyle/>
          <a:p>
            <a:r>
              <a:rPr lang="ru-RU" altLang="ru-RU" dirty="0" smtClean="0">
                <a:solidFill>
                  <a:srgbClr val="CC0099"/>
                </a:solidFill>
              </a:rPr>
              <a:t>           упражнение</a:t>
            </a:r>
          </a:p>
          <a:p>
            <a:endParaRPr lang="ru-RU" altLang="ru-RU" dirty="0" smtClean="0"/>
          </a:p>
        </p:txBody>
      </p:sp>
      <p:pic>
        <p:nvPicPr>
          <p:cNvPr id="21510" name="Picture 4" descr="G:\DSCF10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24" y="3171118"/>
            <a:ext cx="3520440" cy="23525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235074"/>
          </a:xfrm>
        </p:spPr>
        <p:txBody>
          <a:bodyPr/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«Хоботок»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286000"/>
            <a:ext cx="4269582" cy="3684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Исходное положение- сидя на стуле перед зеркалом, голова держится прямо, рот закрыт. </a:t>
            </a:r>
          </a:p>
          <a:p>
            <a:pPr marL="0" indent="0">
              <a:buNone/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На счет «один» вытянуть сомкнутые губы вперед. Затем вернуть губы в исходное положение.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3191" y="2514600"/>
            <a:ext cx="4190999" cy="3684588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1">
                    <a:lumMod val="25000"/>
                  </a:schemeClr>
                </a:solidFill>
              </a:rPr>
              <a:t>Пальцы выпрямлены и сомкнуты, ладонь слегка расслаблена, направлена вниз. </a:t>
            </a:r>
          </a:p>
          <a:p>
            <a:pPr marL="0" indent="0">
              <a:buNone/>
              <a:defRPr/>
            </a:pPr>
            <a:r>
              <a:rPr lang="ru-RU" smtClean="0">
                <a:solidFill>
                  <a:schemeClr val="accent1">
                    <a:lumMod val="25000"/>
                  </a:schemeClr>
                </a:solidFill>
              </a:rPr>
              <a:t>На счет «один» согнуть 4 пальца и сомкнуть с большим пальцем руки.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70975" y="1872734"/>
            <a:ext cx="1717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solidFill>
                  <a:srgbClr val="CC0099"/>
                </a:solidFill>
              </a:rPr>
              <a:t>упражнение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8832" y="1758434"/>
            <a:ext cx="1732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solidFill>
                  <a:srgbClr val="CC0099"/>
                </a:solidFill>
              </a:rPr>
              <a:t>статическое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1877</TotalTime>
  <Words>1200</Words>
  <Application>Microsoft Office PowerPoint</Application>
  <PresentationFormat>Экран (4:3)</PresentationFormat>
  <Paragraphs>161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«Бегемотик»</vt:lpstr>
      <vt:lpstr>Широко открыли ротик- Получился «бегемотик».              А затем закрыли рот- отдыхает «бегемот».</vt:lpstr>
      <vt:lpstr>«Лягушка»</vt:lpstr>
      <vt:lpstr>Превратили нас в лягушек - Дотянулись  мы до ушек. Дотянулись, улыбнулись, А затем домой вернулись.</vt:lpstr>
      <vt:lpstr>«Хоботок»</vt:lpstr>
      <vt:lpstr>Вытянул слоненок хобот, Поиграть нам предложил.  Губы «хоботком» сложили, со слоненком подружились. </vt:lpstr>
      <vt:lpstr>«Парус»</vt:lpstr>
      <vt:lpstr>Ветер парус раздувает, нашу лодку подгоняет.  Раз, два, три, четыре, пять, будем парус мы держать.</vt:lpstr>
      <vt:lpstr>«Иголка»</vt:lpstr>
      <vt:lpstr>Язычок наш, как иголку, сделаем мы острым, тонким. Раз, два, три, четыре, пять, нужно нам иглу убрать.</vt:lpstr>
      <vt:lpstr>«Кошка сердится»</vt:lpstr>
      <vt:lpstr>Есть у нас в квартире кошка, любит пошипеть немножко. Спинку выгнула  дугой, сердится на нас с тобой.</vt:lpstr>
      <vt:lpstr>«Качели»</vt:lpstr>
      <vt:lpstr> На качелях мы качались, высоко вверх поднимались, Вверх-вниз, вверх-вниз, очень крепко ты держись.</vt:lpstr>
      <vt:lpstr>«Часики»</vt:lpstr>
      <vt:lpstr>Словно стрелочки часов, двигаем мы язычком. Наши частики спешат, язычку помочь хотят.</vt:lpstr>
      <vt:lpstr>«Лошадка»</vt:lpstr>
      <vt:lpstr>К нам лошадка прискакала, стук копыт мы услыхали, Вверх поднимем язычок и поскачем на лужок.</vt:lpstr>
      <vt:lpstr>Сказка «Путешествие в зоопарк»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Ольга</cp:lastModifiedBy>
  <cp:revision>142</cp:revision>
  <cp:lastPrinted>1601-01-01T00:00:00Z</cp:lastPrinted>
  <dcterms:created xsi:type="dcterms:W3CDTF">1601-01-01T00:00:00Z</dcterms:created>
  <dcterms:modified xsi:type="dcterms:W3CDTF">2020-05-20T20:41:12Z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