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71" r:id="rId14"/>
    <p:sldId id="272" r:id="rId15"/>
    <p:sldId id="266" r:id="rId16"/>
    <p:sldId id="267" r:id="rId17"/>
    <p:sldId id="268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44645-5E97-4878-9DB7-B428882285A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DD38A-4ED0-4DE8-8F54-A9CA1092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4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DD38A-4ED0-4DE8-8F54-A9CA1092B8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AA261C-2FDA-4393-88CF-F2824E62AAB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F6406E-3BD9-4F0D-B8A5-2DA6E46DB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fb.ru/article/195203/sredstva-peredachi-informatsii-istoriya-fakty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3312368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 передачи информации: история, </a:t>
            </a:r>
            <a:r>
              <a:rPr lang="ru-RU" sz="54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факты</a:t>
            </a:r>
            <a:endParaRPr lang="ru-RU" sz="5400" b="1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4953000" cy="1752600"/>
          </a:xfrm>
        </p:spPr>
        <p:txBody>
          <a:bodyPr/>
          <a:lstStyle/>
          <a:p>
            <a:r>
              <a:rPr lang="ru-RU" dirty="0" smtClean="0"/>
              <a:t>Ласкина Наталья Николаевна: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ДДюТ г. Владимира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67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Autofit/>
          </a:bodyPr>
          <a:lstStyle/>
          <a:p>
            <a:r>
              <a:rPr lang="ru-RU" sz="3300" dirty="0"/>
              <a:t>Телефон как результат необычного </a:t>
            </a:r>
            <a:r>
              <a:rPr lang="ru-RU" sz="3300" dirty="0" smtClean="0"/>
              <a:t>эксперимента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2869"/>
            <a:ext cx="6372708" cy="100238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dirty="0" smtClean="0"/>
              <a:t>История </a:t>
            </a:r>
            <a:r>
              <a:rPr lang="ru-RU" sz="1600" dirty="0"/>
              <a:t>его начинается с 1837 года, когда Ч. </a:t>
            </a:r>
            <a:r>
              <a:rPr lang="ru-RU" sz="1600" dirty="0" err="1"/>
              <a:t>Пэйдж</a:t>
            </a:r>
            <a:r>
              <a:rPr lang="ru-RU" sz="1600" dirty="0"/>
              <a:t>, американский ученый, сконструировал «ворчащую проволоку» – прообраз будущего телефона.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83768" y="3446969"/>
            <a:ext cx="4176464" cy="29948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sz="1600" dirty="0" smtClean="0"/>
              <a:t>Более приближенную версию создал в 1860 году школьный учитель физики из Германии Филипп Рейс.</a:t>
            </a:r>
          </a:p>
          <a:p>
            <a:pPr marL="109728" indent="0">
              <a:buFont typeface="Georgia"/>
              <a:buNone/>
            </a:pPr>
            <a:r>
              <a:rPr lang="ru-RU" sz="1600" dirty="0" smtClean="0"/>
              <a:t> Но его аппарат мог передавать лишь искаженные отдельные звуки. На родине Рейса изобретение не оценили, и он уехал в Штаты, где был арестован по обвинению в шарлатанстве, потому как американцы были уверены в невозможности передачи голоса по проводам. </a:t>
            </a:r>
            <a:endParaRPr lang="ru-RU" sz="1600" dirty="0"/>
          </a:p>
        </p:txBody>
      </p:sp>
      <p:pic>
        <p:nvPicPr>
          <p:cNvPr id="5124" name="Picture 4" descr="Как исторически развивались средства связи юмор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86032" y="3275823"/>
            <a:ext cx="2394266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к исторически развивались средства связи юм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4"/>
          <a:stretch/>
        </p:blipFill>
        <p:spPr bwMode="auto">
          <a:xfrm>
            <a:off x="395536" y="3420640"/>
            <a:ext cx="2016224" cy="3047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579" y="1582274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Следом идет появление телефона как нового средства передачи информации. </a:t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1" name="Picture 6" descr="https://pbs.twimg.com/media/DYXG-o4XcAAvzXF.jpg:lar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-1"/>
          <a:stretch/>
        </p:blipFill>
        <p:spPr bwMode="auto">
          <a:xfrm>
            <a:off x="6516216" y="1062529"/>
            <a:ext cx="1941243" cy="2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9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Autofit/>
          </a:bodyPr>
          <a:lstStyle/>
          <a:p>
            <a:r>
              <a:rPr lang="ru-RU" sz="3300" dirty="0"/>
              <a:t>Телефон как результат необычного эксперимента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2088232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1600" dirty="0" smtClean="0"/>
              <a:t>А </a:t>
            </a:r>
            <a:r>
              <a:rPr lang="ru-RU" sz="1600" dirty="0"/>
              <a:t>вот будущий создатель первого настоящего телефона А. Г. Белл, преподаватель в школе для глухонемых, ознакомился с работой Рейса. </a:t>
            </a:r>
            <a:endParaRPr lang="ru-RU" sz="1600" dirty="0" smtClean="0"/>
          </a:p>
          <a:p>
            <a:pPr marL="0" indent="177800">
              <a:buNone/>
            </a:pPr>
            <a:r>
              <a:rPr lang="ru-RU" sz="1600" dirty="0" smtClean="0"/>
              <a:t>Он </a:t>
            </a:r>
            <a:r>
              <a:rPr lang="ru-RU" sz="1600" dirty="0"/>
              <a:t>хотел на ее основе создать аппарат, который бы превращал звуки в световые сигналы, чтобы научить глухих детей </a:t>
            </a:r>
            <a:r>
              <a:rPr lang="ru-RU" sz="1600" dirty="0" smtClean="0"/>
              <a:t>говорить.</a:t>
            </a:r>
            <a:endParaRPr lang="ru-RU" sz="1600" dirty="0"/>
          </a:p>
        </p:txBody>
      </p:sp>
      <p:pic>
        <p:nvPicPr>
          <p:cNvPr id="5122" name="Picture 2" descr="история средств передачи информации интересные факты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178829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44008" y="3949629"/>
            <a:ext cx="4200354" cy="2380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7800">
              <a:buFont typeface="Georgia"/>
              <a:buNone/>
            </a:pPr>
            <a:r>
              <a:rPr lang="ru-RU" sz="1600" dirty="0" smtClean="0"/>
              <a:t>В результате совершенно случайным образом он создал телефон и запатентовал его 14 февраля 1876 года.</a:t>
            </a:r>
          </a:p>
          <a:p>
            <a:pPr marL="0" indent="177800">
              <a:buFont typeface="Georgia"/>
              <a:buNone/>
            </a:pPr>
            <a:r>
              <a:rPr lang="ru-RU" sz="1600" dirty="0" smtClean="0"/>
              <a:t> По утверждению самого Белла, он смог создать подобное устройство только потому, что совершенно не знал законов электротехники. «Трубка Белла» – прообраз привычного для нас аппарата – была создана в 1878 году.</a:t>
            </a:r>
            <a:endParaRPr lang="ru-RU" sz="1600" dirty="0"/>
          </a:p>
        </p:txBody>
      </p:sp>
      <p:pic>
        <p:nvPicPr>
          <p:cNvPr id="13314" name="Picture 2" descr="первый звонок по телефону в мир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62" y="1196752"/>
            <a:ext cx="42612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06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9992"/>
            <a:ext cx="8229600" cy="1066800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003399"/>
                </a:solidFill>
              </a:rPr>
              <a:t>Создание радио как средства передачи информации  </a:t>
            </a:r>
            <a:endParaRPr lang="ru-RU" sz="33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57592" cy="9361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smtClean="0"/>
              <a:t>История </a:t>
            </a:r>
            <a:r>
              <a:rPr lang="ru-RU" sz="1600" dirty="0"/>
              <a:t>основ беспроводной связи Американец </a:t>
            </a:r>
            <a:r>
              <a:rPr lang="ru-RU" sz="1600" dirty="0" err="1"/>
              <a:t>Махлон</a:t>
            </a:r>
            <a:r>
              <a:rPr lang="ru-RU" sz="1600" dirty="0"/>
              <a:t> Лумис в 1868 году представил первый прототип линии беспроводной связи, протяженность ее была около 22 км. </a:t>
            </a:r>
            <a:endParaRPr lang="ru-RU" sz="1600" dirty="0" smtClean="0"/>
          </a:p>
        </p:txBody>
      </p:sp>
      <p:pic>
        <p:nvPicPr>
          <p:cNvPr id="14338" name="Picture 2" descr="http://danna.gorod.tomsk.ru/uploads/16875/1274347965/lu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7145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anna.gorod.tomsk.ru/uploads/16875/1274347965/pic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6"/>
          <a:stretch/>
        </p:blipFill>
        <p:spPr bwMode="auto">
          <a:xfrm>
            <a:off x="2339752" y="2377031"/>
            <a:ext cx="6052206" cy="25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552011"/>
            <a:ext cx="8187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9BBB59"/>
              </a:buClr>
            </a:pPr>
            <a:r>
              <a:rPr lang="ru-RU" sz="1600" dirty="0">
                <a:solidFill>
                  <a:prstClr val="black"/>
                </a:solidFill>
              </a:rPr>
              <a:t>Именно он считал возможность создания международной беспроводной связи реальной при условии, что человечество сможет научиться использовать электричество из атмосферы. Лумис говорил о радиоволнах, существование которых было подтверждено Генрихом Герцем только через 19 лет. </a:t>
            </a:r>
          </a:p>
        </p:txBody>
      </p:sp>
    </p:spTree>
    <p:extLst>
      <p:ext uri="{BB962C8B-B14F-4D97-AF65-F5344CB8AC3E}">
        <p14:creationId xmlns:p14="http://schemas.microsoft.com/office/powerpoint/2010/main" val="3333372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243" y="5025445"/>
            <a:ext cx="4299773" cy="1631573"/>
          </a:xfrm>
        </p:spPr>
        <p:txBody>
          <a:bodyPr>
            <a:normAutofit/>
          </a:bodyPr>
          <a:lstStyle/>
          <a:p>
            <a:pPr marL="0" indent="177800" algn="just">
              <a:buNone/>
              <a:tabLst>
                <a:tab pos="0" algn="l"/>
              </a:tabLst>
            </a:pPr>
            <a:r>
              <a:rPr lang="ru-RU" sz="1600" dirty="0" smtClean="0"/>
              <a:t>Конец </a:t>
            </a:r>
            <a:r>
              <a:rPr lang="ru-RU" sz="1600" dirty="0"/>
              <a:t>XIX века стал третьей мощной волной информационной революции, потому как появилась возможность передавать сведения на любые расстояния благодаря телеграфу, телефону и радио.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03848" y="855702"/>
            <a:ext cx="5616624" cy="32280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just">
              <a:buNone/>
            </a:pPr>
            <a:r>
              <a:rPr lang="ru-RU" sz="1600" dirty="0" smtClean="0"/>
              <a:t>Идеи Лумиса были воплощены в жизнь А. С. Поповым, который и разработал первое в мире радио, представленное ученым умам Петербургского университета 25 апреля 1895 года (по старому стилю 7 мая). А 24 мая 1896 года произошла передача первой в мире текстовой радиограммы, состоявшей из двух слов «Генрих Герц». </a:t>
            </a:r>
          </a:p>
          <a:p>
            <a:pPr marL="0" indent="266700" algn="just">
              <a:buNone/>
            </a:pPr>
            <a:r>
              <a:rPr lang="ru-RU" sz="1600" dirty="0" smtClean="0"/>
              <a:t>Это </a:t>
            </a:r>
            <a:r>
              <a:rPr lang="ru-RU" sz="1600" dirty="0"/>
              <a:t>была дань Попова великому открытию немецкого ученого. Кстати, идею об использовании беспроводной связи на кораблях для передачи оперативных сообщений и сигналов бедствия предложил именно Попов. </a:t>
            </a:r>
          </a:p>
          <a:p>
            <a:pPr marL="109728" indent="0" algn="just">
              <a:buNone/>
            </a:pPr>
            <a:endParaRPr lang="ru-RU" sz="1600" dirty="0" smtClean="0"/>
          </a:p>
        </p:txBody>
      </p:sp>
      <p:pic>
        <p:nvPicPr>
          <p:cNvPr id="15362" name="Picture 2" descr="http://rostec.ru/content/files/%D0%9F%D0%B5%D1%80%D0%B2%D0%BE%D0%B5%20%D1%80%D0%B0%D0%B4%D0%B8%D0%BE%20%D0%9F%D0%BE%D0%BF%D0%BE%D0%B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70920" cy="257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ite.igis.ru/blog/media/11616/15256720646909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64718" b="131"/>
          <a:stretch/>
        </p:blipFill>
        <p:spPr bwMode="auto">
          <a:xfrm>
            <a:off x="251520" y="836712"/>
            <a:ext cx="274380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53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66800"/>
          </a:xfrm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rgbClr val="003399"/>
                </a:solidFill>
              </a:rPr>
              <a:t>Телевидение и спутники </a:t>
            </a:r>
            <a:endParaRPr lang="ru-RU" sz="33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152128"/>
          </a:xfrm>
        </p:spPr>
        <p:txBody>
          <a:bodyPr>
            <a:normAutofit/>
          </a:bodyPr>
          <a:lstStyle/>
          <a:p>
            <a:pPr marL="0" indent="266700" algn="just">
              <a:buNone/>
            </a:pPr>
            <a:r>
              <a:rPr lang="ru-RU" sz="1600" dirty="0" smtClean="0"/>
              <a:t>9 </a:t>
            </a:r>
            <a:r>
              <a:rPr lang="ru-RU" sz="1600" dirty="0"/>
              <a:t>мая 1911 года русский ученый Б. Л. </a:t>
            </a:r>
            <a:r>
              <a:rPr lang="ru-RU" sz="1600" dirty="0" err="1"/>
              <a:t>Розинг</a:t>
            </a:r>
            <a:r>
              <a:rPr lang="ru-RU" sz="1600" dirty="0"/>
              <a:t> впервые продемонстрировал общественности изображение простых недвижимых фигур, представленное на экране кинескопа. Американец Чарльз </a:t>
            </a:r>
            <a:r>
              <a:rPr lang="ru-RU" sz="1600" dirty="0" err="1"/>
              <a:t>Джекинс</a:t>
            </a:r>
            <a:r>
              <a:rPr lang="ru-RU" sz="1600" dirty="0"/>
              <a:t> в 1923 году осуществил передачу движущегося изображения. Но это были примеры механического телевидения.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Однако только в 1928 году изобретатели И. Ф. </a:t>
            </a:r>
            <a:r>
              <a:rPr lang="ru-RU" sz="1600" dirty="0" err="1">
                <a:solidFill>
                  <a:prstClr val="black"/>
                </a:solidFill>
              </a:rPr>
              <a:t>Белянский</a:t>
            </a:r>
            <a:r>
              <a:rPr lang="ru-RU" sz="1600" dirty="0">
                <a:solidFill>
                  <a:prstClr val="black"/>
                </a:solidFill>
              </a:rPr>
              <a:t> и Б. П. Грабовский провели опыт передачи движущегося изображения с помощью электронно-лучевой трубки, который считается моментом зарождения современного телевидения. </a:t>
            </a:r>
            <a:endParaRPr lang="ru-RU" sz="1100" dirty="0"/>
          </a:p>
        </p:txBody>
      </p:sp>
      <p:pic>
        <p:nvPicPr>
          <p:cNvPr id="16390" name="Picture 6" descr="Примерно так выглядело изображение на экране 26 июля 1928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857500" cy="232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625309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Примерно так выглядело изображение</a:t>
            </a:r>
            <a:br>
              <a:rPr lang="ru-RU" sz="1100" dirty="0"/>
            </a:br>
            <a:r>
              <a:rPr lang="ru-RU" sz="1100" dirty="0"/>
              <a:t>на экране 26 июля 1928 г.</a:t>
            </a:r>
          </a:p>
        </p:txBody>
      </p:sp>
      <p:pic>
        <p:nvPicPr>
          <p:cNvPr id="16392" name="Picture 8" descr="https://images.fineartamerica.com/images-medium-large/grabovsky-and-piskunov-with-their-tv-tube-ria-nov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56308"/>
            <a:ext cx="4193755" cy="321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65454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изобретатели И. Ф. </a:t>
            </a:r>
            <a:r>
              <a:rPr lang="ru-RU" sz="1200" dirty="0" err="1">
                <a:solidFill>
                  <a:prstClr val="black"/>
                </a:solidFill>
              </a:rPr>
              <a:t>Белянский</a:t>
            </a:r>
            <a:r>
              <a:rPr lang="ru-RU" sz="1200" dirty="0">
                <a:solidFill>
                  <a:prstClr val="black"/>
                </a:solidFill>
              </a:rPr>
              <a:t> и Б. П. Грабовский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9539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728192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sz="1600" dirty="0" smtClean="0"/>
              <a:t>Изобретение кинескопа </a:t>
            </a:r>
            <a:r>
              <a:rPr lang="ru-RU" sz="1600" dirty="0"/>
              <a:t>в 1931 году стало прорывом в достижении четкости изображения. </a:t>
            </a:r>
            <a:endParaRPr lang="ru-RU" sz="1600" dirty="0" smtClean="0"/>
          </a:p>
          <a:p>
            <a:pPr marL="0" indent="266700">
              <a:buNone/>
            </a:pPr>
            <a:r>
              <a:rPr lang="ru-RU" sz="1600" dirty="0" smtClean="0"/>
              <a:t>С </a:t>
            </a:r>
            <a:r>
              <a:rPr lang="ru-RU" sz="1600" dirty="0"/>
              <a:t>1934 года немецкий телеканал DRF стал первым в истории, вещающим регулярно электронное телевидение</a:t>
            </a:r>
            <a:r>
              <a:rPr lang="ru-RU" sz="1600" dirty="0" smtClean="0"/>
              <a:t>.</a:t>
            </a:r>
          </a:p>
          <a:p>
            <a:pPr marL="0" indent="266700">
              <a:buNone/>
            </a:pPr>
            <a:r>
              <a:rPr lang="ru-RU" sz="1600" dirty="0" smtClean="0"/>
              <a:t> </a:t>
            </a:r>
            <a:r>
              <a:rPr lang="ru-RU" sz="1600" dirty="0"/>
              <a:t>С 1936 года в Великобритании появился телеканал высокой четкости, а в 1938 году регулярное телевизионное вещание началось и в СССР. </a:t>
            </a:r>
          </a:p>
        </p:txBody>
      </p:sp>
      <p:pic>
        <p:nvPicPr>
          <p:cNvPr id="17412" name="Picture 4" descr="https://photochronograph.ru/wp-content/uploads/2019/11/1954-%D0%A0%D0%BE%D1%81%D1%81%D0%B8%D1%8F-%D0%BA%D0%BE%D0%BB%D1%85%D0%BE%D0%B7%D0%BD%D0%BE%D0%B9-%D1%81%D0%B5%D0%BC%D1%8C%D0%B8-%D0%A7%D0%B0%D1%81%D1%8B-Televi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t="4852" r="2908" b="5634"/>
          <a:stretch/>
        </p:blipFill>
        <p:spPr bwMode="auto">
          <a:xfrm>
            <a:off x="1403647" y="2420888"/>
            <a:ext cx="624259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26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825219"/>
            <a:ext cx="3909120" cy="299659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/>
              <a:t>С середины ХХ века история средств хранения, передачи и обработки информации получила новый гигантский виток. Идея спутниковой связи была выдвинута еще в 1945 году англичанином Артуром </a:t>
            </a:r>
            <a:r>
              <a:rPr lang="ru-RU" sz="1600" dirty="0" smtClean="0"/>
              <a:t>Кларком.</a:t>
            </a:r>
          </a:p>
          <a:p>
            <a:pPr marL="109728" indent="0" algn="just">
              <a:buNone/>
            </a:pPr>
            <a:r>
              <a:rPr lang="ru-RU" sz="1600" dirty="0" smtClean="0"/>
              <a:t>А </a:t>
            </a:r>
            <a:r>
              <a:rPr lang="ru-RU" sz="1600" dirty="0"/>
              <a:t>4 октября 1957 года в СССР с помощью ракеты-носителя запустили первый искусственный спутник Земли. </a:t>
            </a:r>
            <a:endParaRPr lang="ru-RU" sz="16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4149080"/>
            <a:ext cx="5431182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just">
              <a:buFont typeface="Georgia"/>
              <a:buNone/>
            </a:pPr>
            <a:r>
              <a:rPr lang="ru-RU" sz="1600" dirty="0" smtClean="0"/>
              <a:t>С этого момента началась космическая эра развития общества. Спутник стал первым космическим объектом, информация с которого принималась на Земле.</a:t>
            </a:r>
          </a:p>
          <a:p>
            <a:pPr marL="0" indent="266700" algn="just">
              <a:buFont typeface="Georgia"/>
              <a:buNone/>
            </a:pPr>
            <a:r>
              <a:rPr lang="ru-RU" sz="1600" dirty="0" smtClean="0"/>
              <a:t>Первый спутник был чуть более полуметра в диаметре и весил всего 83 кг. В дальнейшем спутниковая система получила колоссальное развитие и стала использоваться для различных сфер деятельности человека: ретрансляции, телевидения, радионавигации и прочего.</a:t>
            </a:r>
            <a:endParaRPr lang="ru-RU" sz="1600" dirty="0"/>
          </a:p>
        </p:txBody>
      </p:sp>
      <p:pic>
        <p:nvPicPr>
          <p:cNvPr id="7172" name="Picture 4" descr="https://yarkprf.ru/wp-content/uploads/2017/10/1443936735_legospace_sputnik_profi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11321" r="12208"/>
          <a:stretch/>
        </p:blipFill>
        <p:spPr bwMode="auto">
          <a:xfrm>
            <a:off x="323528" y="620688"/>
            <a:ext cx="4181383" cy="3405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pinione-pubblica.com/wp-content/uploads/2017/10/sputni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r="5598"/>
          <a:stretch/>
        </p:blipFill>
        <p:spPr bwMode="auto">
          <a:xfrm>
            <a:off x="5724128" y="4077072"/>
            <a:ext cx="3147488" cy="264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46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80920" cy="14401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/>
              <a:t>Новейшая история средств передачи данных Пейджинговая, сотовая связь, оптоволоконные линии связи – все это шаги на пути создания глобальной сети коммуникаций. Создание компьютеров было важным, но промежуточным этапом. Именно микропроцессорные системы совершили революцию в способах передачи информации. </a:t>
            </a:r>
          </a:p>
        </p:txBody>
      </p:sp>
      <p:pic>
        <p:nvPicPr>
          <p:cNvPr id="6146" name="Picture 2" descr="средства передачи информации истори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6" y="2060848"/>
            <a:ext cx="6667500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10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9442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 smtClean="0"/>
              <a:t>Цифровая </a:t>
            </a:r>
            <a:r>
              <a:rPr lang="ru-RU" sz="1600" dirty="0"/>
              <a:t>коммуникация внесла те изменения, благодаря которым информация стала ключевым элементом современного общества. </a:t>
            </a: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 smtClean="0"/>
              <a:t>Сеть </a:t>
            </a:r>
            <a:r>
              <a:rPr lang="ru-RU" sz="1600" dirty="0"/>
              <a:t>завоевала мир и стала неотъемлемой частью всех его сфер: политики, образования, искусства, промышленности. Географические рамки оказались размыты, ведь сеть мгновенно соединяет людей на противоположных полюсах планеты за считанные секунды. </a:t>
            </a: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 smtClean="0"/>
              <a:t>Это </a:t>
            </a:r>
            <a:r>
              <a:rPr lang="ru-RU" sz="1600" dirty="0"/>
              <a:t>гигантский шаг в развитии средств передачи </a:t>
            </a:r>
            <a:r>
              <a:rPr lang="ru-RU" sz="1600" dirty="0" smtClean="0"/>
              <a:t>данных.</a:t>
            </a:r>
            <a:endParaRPr lang="ru-RU" sz="1600" dirty="0"/>
          </a:p>
        </p:txBody>
      </p:sp>
      <p:pic>
        <p:nvPicPr>
          <p:cNvPr id="5" name="Picture 2" descr="передача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57772"/>
            <a:ext cx="60146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3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15841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Источники информации:</a:t>
            </a:r>
          </a:p>
          <a:p>
            <a:r>
              <a:rPr lang="ru-RU" sz="1800" dirty="0" smtClean="0"/>
              <a:t> </a:t>
            </a:r>
            <a:r>
              <a:rPr lang="ru-RU" sz="1800" dirty="0" smtClean="0">
                <a:hlinkClick r:id="rId2"/>
              </a:rPr>
              <a:t>https://fb.ru/article/195203/sredstva-peredachi-informatsii-istoriya-faktyi</a:t>
            </a:r>
            <a:endParaRPr lang="ru-RU" sz="1800" dirty="0" smtClean="0"/>
          </a:p>
          <a:p>
            <a:r>
              <a:rPr lang="ru-RU" sz="1800" dirty="0" smtClean="0"/>
              <a:t>Изображения: Яндекс-картинки</a:t>
            </a:r>
            <a:endParaRPr lang="ru-RU" sz="1800" dirty="0"/>
          </a:p>
        </p:txBody>
      </p:sp>
      <p:pic>
        <p:nvPicPr>
          <p:cNvPr id="18440" name="Picture 8" descr="https://tech.sevastopol.su/wp-content/uploads/2020/01/Internet-Rossiya-2-2048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056784" cy="47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5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3093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Развитие </a:t>
            </a:r>
            <a:r>
              <a:rPr lang="ru-RU" dirty="0"/>
              <a:t>человечества никогда не происходило равномерно, были периоды застоя и технологических прорывов.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Точно </a:t>
            </a:r>
            <a:r>
              <a:rPr lang="ru-RU" dirty="0"/>
              <a:t>так же развивалась и история средств передачи информации. Интересные факты и открытия данной сферы в исторической последовательности представлены в этой статье.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Невероятно</a:t>
            </a:r>
            <a:r>
              <a:rPr lang="ru-RU" dirty="0"/>
              <a:t>, но то, без чего современное общество не представляет сегодня своего существования, человечество в начале ХХ века считало невозможным и фантастическим, а зачастую и абсурдным. </a:t>
            </a:r>
          </a:p>
        </p:txBody>
      </p:sp>
    </p:spTree>
    <p:extLst>
      <p:ext uri="{BB962C8B-B14F-4D97-AF65-F5344CB8AC3E}">
        <p14:creationId xmlns:p14="http://schemas.microsoft.com/office/powerpoint/2010/main" val="561809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billionnews.ru/uploads/posts/2017-07/1500485066_1500485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764704"/>
            <a:ext cx="85601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6" y="1916832"/>
            <a:ext cx="8560185" cy="316835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72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378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82038" cy="1066800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На заре развития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Начиная </a:t>
            </a:r>
            <a:r>
              <a:rPr lang="ru-RU" sz="1600" dirty="0"/>
              <a:t>с самых древних времен и до нашей эры человечество активно использовало звук и свет как основные средства передачи информации, история их использования насчитывает тысячелетия.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Помимо </a:t>
            </a:r>
            <a:r>
              <a:rPr lang="ru-RU" sz="1600" dirty="0"/>
              <a:t>разнообразных звуков, с помощью которых наши древние предки предупреждали соплеменников об опасности или созывали их на охоту, свет также стал возможностью предавать важные сообщения на большие расстояния. </a:t>
            </a:r>
          </a:p>
        </p:txBody>
      </p:sp>
      <p:pic>
        <p:nvPicPr>
          <p:cNvPr id="1026" name="Picture 2" descr="история средств передачи данны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16" y="1084693"/>
            <a:ext cx="4248472" cy="281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900823"/>
            <a:ext cx="4372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buClr>
                <a:srgbClr val="9BBB59"/>
              </a:buClr>
            </a:pPr>
            <a:r>
              <a:rPr lang="ru-RU" sz="1600" dirty="0">
                <a:solidFill>
                  <a:prstClr val="black"/>
                </a:solidFill>
              </a:rPr>
              <a:t>Для этого использовали сигнальные костры, факелы, горящие копья, стрелы и другие приспособления. Вокруг селений сооружали сторожевые посты с сигнальным огнем, чтобы опасность не застала людей врасплох. Разнообразие информации, которую необходимо было передать, привело к использованию своего рода кодов и вспомогательных технических звуковых элементов, таких, как барабаны, свистки, гонги, рога животных и другие. 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s://cs8.pikabu.ru/post_img/2016/02/24/9/og_og_1456328172260948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376" y="4070416"/>
            <a:ext cx="2270290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aa1/00152cc8-4d35da51/img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5225570"/>
            <a:ext cx="2604123" cy="147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63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3399"/>
                </a:solidFill>
              </a:rPr>
              <a:t>Использование кодов в море как прообраз </a:t>
            </a:r>
            <a:r>
              <a:rPr lang="ru-RU" dirty="0" smtClean="0">
                <a:solidFill>
                  <a:srgbClr val="003399"/>
                </a:solidFill>
              </a:rPr>
              <a:t>телеграфа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256" y="1628800"/>
            <a:ext cx="4392488" cy="216024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500" dirty="0"/>
              <a:t>Особое развитие кодировка получила при перемещении по воде. </a:t>
            </a:r>
            <a:r>
              <a:rPr lang="ru-RU" sz="1500" dirty="0"/>
              <a:t>Когда человек впервые вышел в море, появились первые маяки. </a:t>
            </a:r>
            <a:endParaRPr lang="ru-RU" sz="1500" dirty="0" smtClean="0"/>
          </a:p>
          <a:p>
            <a:pPr marL="109728" indent="0">
              <a:buNone/>
            </a:pPr>
            <a:r>
              <a:rPr lang="ru-RU" sz="1500" dirty="0" smtClean="0"/>
              <a:t>Древние </a:t>
            </a:r>
            <a:r>
              <a:rPr lang="ru-RU" sz="1500" dirty="0"/>
              <a:t>греки при помощи определенных комбинаций из факелов передавали сообщения по буквам. </a:t>
            </a:r>
            <a:r>
              <a:rPr lang="ru-RU" sz="1500" dirty="0"/>
              <a:t>Также в море применились различные по форме и цвету сигнальные флаги.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0224" y="3872517"/>
            <a:ext cx="4733776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chemeClr val="accent3"/>
              </a:buClr>
            </a:pPr>
            <a:r>
              <a:rPr lang="ru-RU" sz="1500" dirty="0"/>
              <a:t>Таким образом, появилось такое понятие, как семафор, когда с помощью особых положений флажков или фонарей можно было передавать разные сообщения. </a:t>
            </a:r>
            <a:r>
              <a:rPr lang="ru-RU" sz="1500" dirty="0"/>
              <a:t>Это были первые попытки телеграфирования. </a:t>
            </a:r>
            <a:endParaRPr lang="ru-RU" sz="1500" dirty="0" smtClean="0"/>
          </a:p>
          <a:p>
            <a:pPr lvl="0">
              <a:spcBef>
                <a:spcPts val="300"/>
              </a:spcBef>
              <a:buClr>
                <a:schemeClr val="accent3"/>
              </a:buClr>
            </a:pPr>
            <a:r>
              <a:rPr lang="ru-RU" sz="1500" dirty="0" smtClean="0"/>
              <a:t>Позднее </a:t>
            </a:r>
            <a:r>
              <a:rPr lang="ru-RU" sz="1500" dirty="0"/>
              <a:t>появились ракеты. </a:t>
            </a:r>
            <a:r>
              <a:rPr lang="ru-RU" sz="1500" dirty="0"/>
              <a:t>Несмотря на то что история развития средств передачи информации не стоит на месте, и от первобытных времен произошла невероятная эволюция, эти средства связи во многих странах и сферах жизни до сих пор не потеряли своего значения.</a:t>
            </a:r>
          </a:p>
        </p:txBody>
      </p:sp>
      <p:sp>
        <p:nvSpPr>
          <p:cNvPr id="5" name="AutoShape 2" descr="https://2018.f.a0z.ru/01/01-5768985-podacha-signalov-flazhkami-s-sudna-41-4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https://static.auction.ru/offer_images/2015/08/12/08/big/R/RqEKhK7Ep3T/kartochka_vmf_sssr_flazhnye_sign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1972" y="1268760"/>
            <a:ext cx="3887445" cy="260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static.auction.ru/offer_images/2015/08/12/08/big/B/bajgvPCONMX/kartochka_vmf_sssr_flazhnyj_semaf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256" y="3843152"/>
            <a:ext cx="4113317" cy="285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32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7984"/>
            <a:ext cx="9036496" cy="1066800"/>
          </a:xfrm>
        </p:spPr>
        <p:txBody>
          <a:bodyPr>
            <a:noAutofit/>
          </a:bodyPr>
          <a:lstStyle/>
          <a:p>
            <a:r>
              <a:rPr lang="ru-RU" sz="3400" dirty="0"/>
              <a:t>Первые способы </a:t>
            </a:r>
            <a:r>
              <a:rPr lang="ru-RU" sz="3400" dirty="0" smtClean="0"/>
              <a:t>хранения            информации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4680519" cy="216255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500" dirty="0"/>
              <a:t>Однако человечество волновали не только средства передачи информации. История ее хранения также восходит еще к началу времен. Примером этому служат наскальные рисунки в различных древних пещерах, ведь именно благодаря им можно судить о некоторых аспектах жизни людей в давние </a:t>
            </a:r>
            <a:r>
              <a:rPr lang="ru-RU" sz="1500" dirty="0" smtClean="0"/>
              <a:t>времена.</a:t>
            </a:r>
            <a:endParaRPr lang="ru-RU" sz="1500" dirty="0"/>
          </a:p>
        </p:txBody>
      </p:sp>
      <p:pic>
        <p:nvPicPr>
          <p:cNvPr id="2050" name="Picture 2" descr="история развития средств связи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7066"/>
            <a:ext cx="3528392" cy="23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826" y="5223001"/>
            <a:ext cx="43641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Изобретение письменности стало первой информационной революцией в истории человечества, ведь появилась возможность накапливать, распространять и передавать знания следующим поколениям.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66933" y="3597474"/>
            <a:ext cx="4216503" cy="191975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Font typeface="Georgia"/>
              <a:buNone/>
            </a:pPr>
            <a:r>
              <a:rPr lang="ru-RU" sz="1400" dirty="0" smtClean="0"/>
              <a:t>Способы запоминания, записи и хранения информации развивались, и на смену рисункам в пещерах пришла клинопись, следом - иероглифы, и наконец письменность. Можно сказать, что с этого момента начинается история создания средств передачи информации в глобальном масштабе.</a:t>
            </a:r>
            <a:endParaRPr lang="ru-RU" sz="1400" dirty="0"/>
          </a:p>
        </p:txBody>
      </p:sp>
      <p:pic>
        <p:nvPicPr>
          <p:cNvPr id="2052" name="Picture 4" descr="https://avatars.mds.yandex.net/get-pdb/1581201/7603de21-bad2-4ba4-8a50-a7524162225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7" y="3357466"/>
            <a:ext cx="1626992" cy="15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c.pics.livejournal.com/grol1410/62437460/3315362/3315362_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3381450"/>
            <a:ext cx="23686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.userapi.com/c855216/v855216540/1955d4/PCgDa5d6ge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16" y="5227124"/>
            <a:ext cx="3024336" cy="16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25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066800"/>
          </a:xfrm>
        </p:spPr>
        <p:txBody>
          <a:bodyPr/>
          <a:lstStyle/>
          <a:p>
            <a:r>
              <a:rPr lang="ru-RU" dirty="0"/>
              <a:t>Почта как средство связи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3626"/>
            <a:ext cx="5256584" cy="191260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dirty="0" smtClean="0"/>
              <a:t>Почта как средство связи начала </a:t>
            </a:r>
            <a:r>
              <a:rPr lang="ru-RU" sz="1600" dirty="0"/>
              <a:t>использоваться еще до изобретения письменности. </a:t>
            </a:r>
            <a:endParaRPr lang="ru-RU" sz="1600" dirty="0" smtClean="0"/>
          </a:p>
          <a:p>
            <a:pPr marL="109728" indent="0" algn="just">
              <a:buNone/>
            </a:pPr>
            <a:r>
              <a:rPr lang="ru-RU" sz="1600" dirty="0" smtClean="0"/>
              <a:t>Посланцы </a:t>
            </a:r>
            <a:r>
              <a:rPr lang="ru-RU" sz="1600" dirty="0"/>
              <a:t>изначально передавали устные сообщения. Однако с появлением возможности написать сообщение этот вид связи стал еще более востребованным. Гонцы изначально были пешие, позднее – конные.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39953" y="3356992"/>
            <a:ext cx="4752410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Font typeface="Georgia"/>
              <a:buNone/>
            </a:pPr>
            <a:r>
              <a:rPr lang="ru-RU" sz="1600" dirty="0" smtClean="0"/>
              <a:t>В развитых древних цивилизациях была хорошо налаженная почтовая связь по принципу эстафеты. Первые почтовые службы возникли в Древнем Египте и Месопотамии. В основном они использовались в военных целях. Египетская почтовая система была одной из первых и высокоразвитых, именно египтяне впервые начали использовать почтовых голубей. В дальнейшем почта стала распространяться в другие цивилизации. </a:t>
            </a:r>
            <a:endParaRPr lang="ru-RU" sz="1600" dirty="0"/>
          </a:p>
        </p:txBody>
      </p:sp>
      <p:pic>
        <p:nvPicPr>
          <p:cNvPr id="3076" name="Picture 4" descr="https://fsd.videouroki.net/html/2017/01/25/v_5888b750c05c1/img_v99678526_2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08104" y="1124744"/>
            <a:ext cx="3137736" cy="21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pdb/2041353/19061033-b6a8-4722-a527-8ab0a3c59b5c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" y="3189496"/>
            <a:ext cx="3603760" cy="33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9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968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Развитие телеграфа 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6" y="1412195"/>
            <a:ext cx="4988338" cy="4105037"/>
          </a:xfrm>
        </p:spPr>
        <p:txBody>
          <a:bodyPr>
            <a:normAutofit/>
          </a:bodyPr>
          <a:lstStyle/>
          <a:p>
            <a:pPr marL="0" indent="109538" algn="just">
              <a:buNone/>
            </a:pPr>
            <a:r>
              <a:rPr lang="ru-RU" sz="1500" dirty="0" smtClean="0"/>
              <a:t>История </a:t>
            </a:r>
            <a:r>
              <a:rPr lang="ru-RU" sz="1500" dirty="0"/>
              <a:t>развития средств связи вполне закономерно начинается с телеграфа. </a:t>
            </a:r>
            <a:endParaRPr lang="ru-RU" sz="1500" dirty="0" smtClean="0"/>
          </a:p>
          <a:p>
            <a:pPr marL="0" indent="109538" algn="just">
              <a:buNone/>
            </a:pPr>
            <a:r>
              <a:rPr lang="ru-RU" sz="1500" dirty="0" smtClean="0"/>
              <a:t>Первым </a:t>
            </a:r>
            <a:r>
              <a:rPr lang="ru-RU" sz="1500" dirty="0"/>
              <a:t>вариантом телеграфирования, который придумали </a:t>
            </a:r>
            <a:r>
              <a:rPr lang="ru-RU" sz="1500" dirty="0" err="1"/>
              <a:t>Демокрит</a:t>
            </a:r>
            <a:r>
              <a:rPr lang="ru-RU" sz="1500" dirty="0"/>
              <a:t> и </a:t>
            </a:r>
            <a:r>
              <a:rPr lang="ru-RU" sz="1500" dirty="0" err="1"/>
              <a:t>Клеоксен</a:t>
            </a:r>
            <a:r>
              <a:rPr lang="ru-RU" sz="1500" dirty="0"/>
              <a:t> (древнегреческие философы), был </a:t>
            </a:r>
            <a:r>
              <a:rPr lang="ru-RU" sz="1500" dirty="0" smtClean="0"/>
              <a:t>факельный (о </a:t>
            </a:r>
            <a:r>
              <a:rPr lang="ru-RU" sz="1500" dirty="0"/>
              <a:t>котором упоминалось </a:t>
            </a:r>
            <a:r>
              <a:rPr lang="ru-RU" sz="1500" dirty="0" smtClean="0"/>
              <a:t>выше).</a:t>
            </a:r>
          </a:p>
          <a:p>
            <a:pPr marL="0" indent="109538" algn="just">
              <a:buNone/>
            </a:pPr>
            <a:r>
              <a:rPr lang="ru-RU" sz="1500" dirty="0" smtClean="0"/>
              <a:t>Однако </a:t>
            </a:r>
            <a:r>
              <a:rPr lang="ru-RU" sz="1500" dirty="0"/>
              <a:t>он не прижился, а попытки изобретения принципиально новых видов телеграфирования предпринимали различные ученые с начала XVII века. В 1793 году был изобретен оптический телеграф, который являлся принципиально новой концепцией, работающей не на основе света.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642" y="4415914"/>
            <a:ext cx="496855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9538" algn="just">
              <a:spcBef>
                <a:spcPts val="300"/>
              </a:spcBef>
              <a:buClr>
                <a:srgbClr val="9BBB59"/>
              </a:buClr>
            </a:pPr>
            <a:r>
              <a:rPr lang="ru-RU" sz="1400" dirty="0">
                <a:solidFill>
                  <a:prstClr val="black"/>
                </a:solidFill>
              </a:rPr>
              <a:t>Однако ему были необходимы новые способы передачи больших объемов информации.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indent="109538" algn="just">
              <a:spcBef>
                <a:spcPts val="300"/>
              </a:spcBef>
              <a:buClr>
                <a:srgbClr val="9BBB59"/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только благодаря открытию электромагнитных волн появился такой вид дальней связи, как электрический телеграф.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indent="109538" algn="just">
              <a:spcBef>
                <a:spcPts val="300"/>
              </a:spcBef>
              <a:buClr>
                <a:srgbClr val="9BBB59"/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Позднее </a:t>
            </a:r>
            <a:r>
              <a:rPr lang="ru-RU" sz="1400" dirty="0">
                <a:solidFill>
                  <a:prstClr val="black"/>
                </a:solidFill>
              </a:rPr>
              <a:t>были изобретены электростатический и электрохимический приборы.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268" name="Picture 4" descr="http://sbiblio.com/BIBLIO/archive/shuhardin_tehnika/images/10_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96" y="1157908"/>
            <a:ext cx="2921268" cy="502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3796" y="6285230"/>
            <a:ext cx="174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Оптический телеграф Клода </a:t>
            </a:r>
            <a:r>
              <a:rPr lang="ru-RU" sz="1050" dirty="0" err="1" smtClean="0"/>
              <a:t>Шаппа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92942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2925" y="976059"/>
            <a:ext cx="2707028" cy="180335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/>
              <a:t>Электромагнитный телеграф стрелочного типа появился в 1832 году благодаря трудам российского ученого </a:t>
            </a:r>
            <a:r>
              <a:rPr lang="ru-RU" sz="1600" dirty="0" smtClean="0"/>
              <a:t>     П</a:t>
            </a:r>
            <a:r>
              <a:rPr lang="ru-RU" sz="1600" dirty="0"/>
              <a:t>. Л. </a:t>
            </a:r>
            <a:r>
              <a:rPr lang="ru-RU" sz="1600" dirty="0" smtClean="0"/>
              <a:t>Шиллинга.</a:t>
            </a:r>
          </a:p>
          <a:p>
            <a:pPr marL="109728" indent="0">
              <a:buNone/>
            </a:pPr>
            <a:endParaRPr lang="ru-RU" sz="1600" dirty="0"/>
          </a:p>
          <a:p>
            <a:pPr marL="109728" indent="0">
              <a:buNone/>
            </a:pPr>
            <a:endParaRPr lang="ru-RU" sz="1600" dirty="0" smtClean="0"/>
          </a:p>
          <a:p>
            <a:pPr marL="109728" indent="0">
              <a:buNone/>
            </a:pPr>
            <a:endParaRPr lang="ru-RU" sz="1600" dirty="0"/>
          </a:p>
          <a:p>
            <a:pPr marL="109728" indent="0">
              <a:buNone/>
            </a:pP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962038" y="3520000"/>
            <a:ext cx="3150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9BBB59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А электромеханический </a:t>
            </a:r>
            <a:r>
              <a:rPr lang="ru-RU" sz="1600" dirty="0">
                <a:solidFill>
                  <a:prstClr val="black"/>
                </a:solidFill>
              </a:rPr>
              <a:t>был запатентован в 1840 году </a:t>
            </a:r>
            <a:r>
              <a:rPr lang="ru-RU" sz="1600" dirty="0" err="1">
                <a:solidFill>
                  <a:prstClr val="black"/>
                </a:solidFill>
              </a:rPr>
              <a:t>Сэмюэлом</a:t>
            </a:r>
            <a:r>
              <a:rPr lang="ru-RU" sz="1600" dirty="0">
                <a:solidFill>
                  <a:prstClr val="black"/>
                </a:solidFill>
              </a:rPr>
              <a:t> Морзе, который и изобрел специальный телеграфный код. </a:t>
            </a:r>
          </a:p>
        </p:txBody>
      </p:sp>
      <p:pic>
        <p:nvPicPr>
          <p:cNvPr id="4102" name="Picture 6" descr="https://itechinfo.ru/sites/default/files/telecom_history/Schilling_telegrap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6532" r="4883" b="9614"/>
          <a:stretch/>
        </p:blipFill>
        <p:spPr bwMode="auto">
          <a:xfrm>
            <a:off x="4645927" y="741485"/>
            <a:ext cx="4211838" cy="22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.Л.Шилли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65350"/>
            <a:ext cx="1746270" cy="24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4" y="3393778"/>
            <a:ext cx="2808312" cy="196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7" descr="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73" y="5357586"/>
            <a:ext cx="2580206" cy="13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80809" y="5269395"/>
            <a:ext cx="2730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/>
              <a:t>Телеграфный ключ, он же «молоток»</a:t>
            </a:r>
            <a:endParaRPr lang="ru-RU" sz="1100" dirty="0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16411" r="15913" b="73438"/>
          <a:stretch/>
        </p:blipFill>
        <p:spPr bwMode="auto">
          <a:xfrm>
            <a:off x="2123728" y="2994892"/>
            <a:ext cx="5040560" cy="4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21" descr="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3" y="5334643"/>
            <a:ext cx="2860829" cy="14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 descr="https://img-fotki.yandex.ru/get/95493/368690136.16/0_19e1df_82666f83_X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95" y="3320701"/>
            <a:ext cx="2298561" cy="34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14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601573"/>
            <a:ext cx="555178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9BBB59"/>
              </a:buClr>
            </a:pPr>
            <a:r>
              <a:rPr lang="ru-RU" sz="1600" dirty="0">
                <a:solidFill>
                  <a:prstClr val="black"/>
                </a:solidFill>
              </a:rPr>
              <a:t>В 1939 году Б. С. Якоби изобрел первый пишущий,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109728" lvl="0">
              <a:spcBef>
                <a:spcPts val="300"/>
              </a:spcBef>
              <a:buClr>
                <a:srgbClr val="9BBB59"/>
              </a:buClr>
            </a:pPr>
            <a:r>
              <a:rPr lang="ru-RU" sz="1600" dirty="0" smtClean="0">
                <a:solidFill>
                  <a:prstClr val="black"/>
                </a:solidFill>
              </a:rPr>
              <a:t>а </a:t>
            </a:r>
            <a:r>
              <a:rPr lang="ru-RU" sz="1600" dirty="0">
                <a:solidFill>
                  <a:prstClr val="black"/>
                </a:solidFill>
              </a:rPr>
              <a:t>в 1850 году – первый буквопечатающий телеграфный аппарат.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s://cf.ppt-online.org/files1/slide/r/RZB4xgsdb63JV9X5QCKz7NFn8Tv2ocfwLYShUil0I/slide-7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79"/>
          <a:stretch/>
        </p:blipFill>
        <p:spPr bwMode="auto">
          <a:xfrm>
            <a:off x="5133280" y="2924944"/>
            <a:ext cx="2604605" cy="4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f.ppt-online.org/files1/slide/r/RZB4xgsdb63JV9X5QCKz7NFn8Tv2ocfwLYShUil0I/slide-7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/>
          <a:stretch/>
        </p:blipFill>
        <p:spPr bwMode="auto">
          <a:xfrm>
            <a:off x="4510851" y="601573"/>
            <a:ext cx="4026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cf.ppt-online.org/files1/slide/r/RZB4xgsdb63JV9X5QCKz7NFn8Tv2ocfwLYShUil0I/slide-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237312"/>
            <a:ext cx="583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100" dirty="0"/>
              <a:t>Из коллекции Центрального музея связи им. А.С. Попова</a:t>
            </a:r>
          </a:p>
          <a:p>
            <a:pPr fontAlgn="b"/>
            <a:r>
              <a:rPr lang="ru-RU" sz="1100" dirty="0"/>
              <a:t>Телеграфный аппарат конструкции Б.С. Якоби стрелочный электромагнитный</a:t>
            </a:r>
          </a:p>
        </p:txBody>
      </p:sp>
      <p:pic>
        <p:nvPicPr>
          <p:cNvPr id="12293" name="Picture 5" descr="https://www.chipmaker.ru/uploads/gallery/monthly_2015_05/gallery_16502_3472_91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83" y="3429000"/>
            <a:ext cx="3590801" cy="269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s://upload.wikimedia.org/wikipedia/commons/1/1a/Moritz_Hermann_von_Jacobi_18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5" y="1471042"/>
            <a:ext cx="3570921" cy="4874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75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</TotalTime>
  <Words>1495</Words>
  <Application>Microsoft Office PowerPoint</Application>
  <PresentationFormat>Экран (4:3)</PresentationFormat>
  <Paragraphs>78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Средства передачи информации: история, факты</vt:lpstr>
      <vt:lpstr>Презентация PowerPoint</vt:lpstr>
      <vt:lpstr>На заре развития </vt:lpstr>
      <vt:lpstr>Использование кодов в море как прообраз телеграфа</vt:lpstr>
      <vt:lpstr>Первые способы хранения            информации</vt:lpstr>
      <vt:lpstr>Почта как средство связи </vt:lpstr>
      <vt:lpstr>Развитие телеграфа </vt:lpstr>
      <vt:lpstr>Презентация PowerPoint</vt:lpstr>
      <vt:lpstr>Презентация PowerPoint</vt:lpstr>
      <vt:lpstr>Телефон как результат необычного эксперимента</vt:lpstr>
      <vt:lpstr>Телефон как результат необычного эксперимента </vt:lpstr>
      <vt:lpstr>Создание радио как средства передачи информации  </vt:lpstr>
      <vt:lpstr>Презентация PowerPoint</vt:lpstr>
      <vt:lpstr>Телевидение и спутники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передачи информации: история, факты</dc:title>
  <dc:creator>User</dc:creator>
  <cp:lastModifiedBy>User</cp:lastModifiedBy>
  <cp:revision>33</cp:revision>
  <dcterms:created xsi:type="dcterms:W3CDTF">2020-05-19T11:51:17Z</dcterms:created>
  <dcterms:modified xsi:type="dcterms:W3CDTF">2020-05-19T15:03:43Z</dcterms:modified>
</cp:coreProperties>
</file>