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sldIdLst>
    <p:sldId id="257" r:id="rId3"/>
    <p:sldId id="264" r:id="rId4"/>
    <p:sldId id="315" r:id="rId5"/>
    <p:sldId id="317" r:id="rId6"/>
    <p:sldId id="290" r:id="rId7"/>
    <p:sldId id="277" r:id="rId8"/>
    <p:sldId id="301" r:id="rId9"/>
    <p:sldId id="303" r:id="rId10"/>
    <p:sldId id="300" r:id="rId11"/>
    <p:sldId id="305" r:id="rId12"/>
    <p:sldId id="306" r:id="rId13"/>
    <p:sldId id="307" r:id="rId14"/>
    <p:sldId id="297" r:id="rId15"/>
    <p:sldId id="294" r:id="rId16"/>
    <p:sldId id="270" r:id="rId17"/>
    <p:sldId id="283" r:id="rId18"/>
    <p:sldId id="280" r:id="rId19"/>
    <p:sldId id="295" r:id="rId20"/>
    <p:sldId id="281" r:id="rId21"/>
    <p:sldId id="282" r:id="rId22"/>
    <p:sldId id="284" r:id="rId23"/>
    <p:sldId id="312" r:id="rId24"/>
    <p:sldId id="310" r:id="rId25"/>
    <p:sldId id="314" r:id="rId26"/>
    <p:sldId id="286" r:id="rId27"/>
    <p:sldId id="316" r:id="rId28"/>
    <p:sldId id="296" r:id="rId29"/>
    <p:sldId id="313"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320000"/>
    <a:srgbClr val="EAEAEA"/>
    <a:srgbClr val="FF0000"/>
    <a:srgbClr val="1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9" autoAdjust="0"/>
    <p:restoredTop sz="94660"/>
  </p:normalViewPr>
  <p:slideViewPr>
    <p:cSldViewPr>
      <p:cViewPr varScale="1">
        <p:scale>
          <a:sx n="65" d="100"/>
          <a:sy n="65" d="100"/>
        </p:scale>
        <p:origin x="-15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8458200" cy="5943600"/>
            <a:chOff x="0" y="0"/>
            <a:chExt cx="5328" cy="3744"/>
          </a:xfrm>
        </p:grpSpPr>
        <p:sp>
          <p:nvSpPr>
            <p:cNvPr id="1331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1331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ru-RU"/>
            </a:p>
          </p:txBody>
        </p:sp>
      </p:grpSp>
      <p:sp>
        <p:nvSpPr>
          <p:cNvPr id="1331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3318" name="Rectangle 6"/>
          <p:cNvSpPr>
            <a:spLocks noGrp="1" noChangeArrowheads="1"/>
          </p:cNvSpPr>
          <p:nvPr>
            <p:ph type="dt" sz="quarter" idx="2"/>
          </p:nvPr>
        </p:nvSpPr>
        <p:spPr/>
        <p:txBody>
          <a:bodyPr/>
          <a:lstStyle>
            <a:lvl1pPr>
              <a:defRPr/>
            </a:lvl1pPr>
          </a:lstStyle>
          <a:p>
            <a:endParaRPr lang="ru-RU"/>
          </a:p>
        </p:txBody>
      </p:sp>
      <p:sp>
        <p:nvSpPr>
          <p:cNvPr id="13319" name="Rectangle 7"/>
          <p:cNvSpPr>
            <a:spLocks noGrp="1" noChangeArrowheads="1"/>
          </p:cNvSpPr>
          <p:nvPr>
            <p:ph type="ftr" sz="quarter" idx="3"/>
          </p:nvPr>
        </p:nvSpPr>
        <p:spPr/>
        <p:txBody>
          <a:bodyPr/>
          <a:lstStyle>
            <a:lvl1pPr>
              <a:defRPr/>
            </a:lvl1pPr>
          </a:lstStyle>
          <a:p>
            <a:endParaRPr lang="ru-RU"/>
          </a:p>
        </p:txBody>
      </p:sp>
      <p:sp>
        <p:nvSpPr>
          <p:cNvPr id="13320" name="Rectangle 8"/>
          <p:cNvSpPr>
            <a:spLocks noGrp="1" noChangeArrowheads="1"/>
          </p:cNvSpPr>
          <p:nvPr>
            <p:ph type="sldNum" sz="quarter" idx="4"/>
          </p:nvPr>
        </p:nvSpPr>
        <p:spPr/>
        <p:txBody>
          <a:bodyPr/>
          <a:lstStyle>
            <a:lvl1pPr>
              <a:defRPr/>
            </a:lvl1pPr>
          </a:lstStyle>
          <a:p>
            <a:fld id="{84B246CB-7314-4BAF-988F-AD26AE860AB8}" type="slidenum">
              <a:rPr lang="ru-RU"/>
              <a:pPr/>
              <a:t>‹#›</a:t>
            </a:fld>
            <a:endParaRPr lang="ru-RU"/>
          </a:p>
        </p:txBody>
      </p:sp>
      <p:sp>
        <p:nvSpPr>
          <p:cNvPr id="1332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48EFAC1-DBBC-4038-8BBE-7129B04BE802}" type="slidenum">
              <a:rPr lang="ru-RU"/>
              <a:pPr/>
              <a:t>‹#›</a:t>
            </a:fld>
            <a:endParaRPr lang="ru-RU"/>
          </a:p>
        </p:txBody>
      </p:sp>
    </p:spTree>
  </p:cSld>
  <p:clrMapOvr>
    <a:masterClrMapping/>
  </p:clrMapOvr>
  <p:transition spd="slow"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C09AEDF-C680-408A-922D-82A1B24B328B}" type="slidenum">
              <a:rPr lang="ru-RU"/>
              <a:pPr/>
              <a:t>‹#›</a:t>
            </a:fld>
            <a:endParaRPr lang="ru-RU"/>
          </a:p>
        </p:txBody>
      </p:sp>
    </p:spTree>
  </p:cSld>
  <p:clrMapOvr>
    <a:masterClrMapping/>
  </p:clrMapOvr>
  <p:transition spd="slow" advTm="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18369F4-8039-4EA3-A38A-3264C0D88D97}"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3463B29-FB94-404A-AA41-11F3990A9682}"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9A77550-1B8D-4464-A819-34E25CB24B19}"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7591CFA-0084-4826-B8CE-5B694C5BCAD9}"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3A88FC8-F0DA-4374-93AC-144596699FDE}"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9DBF89D1-AEE0-4335-9BBA-431496B75C69}"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94DFEB31-4299-44B7-97D8-1F5B9296D492}"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34EE805-37FB-489D-9952-793356418FE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CE16CAF-981F-4E23-BDB2-FB3BC899ABBA}" type="slidenum">
              <a:rPr lang="ru-RU"/>
              <a:pPr/>
              <a:t>‹#›</a:t>
            </a:fld>
            <a:endParaRPr lang="ru-RU"/>
          </a:p>
        </p:txBody>
      </p:sp>
    </p:spTree>
  </p:cSld>
  <p:clrMapOvr>
    <a:masterClrMapping/>
  </p:clrMapOvr>
  <p:transition spd="slow" advTm="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1BCE25A-8B87-41B2-9EE4-21C310BCC2E2}"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AA124DA-5B40-4C4E-8710-99DB85B210BB}"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533A032-92EA-4906-9FAF-6BF37A881E2C}"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C9CC0788-747E-4962-BC50-DF89764DC7B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6251F86-2101-4588-873E-7A04794A1F0B}" type="slidenum">
              <a:rPr lang="ru-RU"/>
              <a:pPr/>
              <a:t>‹#›</a:t>
            </a:fld>
            <a:endParaRPr lang="ru-RU"/>
          </a:p>
        </p:txBody>
      </p:sp>
    </p:spTree>
  </p:cSld>
  <p:clrMapOvr>
    <a:masterClrMapping/>
  </p:clrMapOvr>
  <p:transition spd="slow"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460A907-74C3-4850-A978-9A3C6DE407B9}" type="slidenum">
              <a:rPr lang="ru-RU"/>
              <a:pPr/>
              <a:t>‹#›</a:t>
            </a:fld>
            <a:endParaRPr lang="ru-RU"/>
          </a:p>
        </p:txBody>
      </p:sp>
    </p:spTree>
  </p:cSld>
  <p:clrMapOvr>
    <a:masterClrMapping/>
  </p:clrMapOvr>
  <p:transition spd="slow"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15B5685A-0F92-4603-B5F4-9397BC4D99FF}" type="slidenum">
              <a:rPr lang="ru-RU"/>
              <a:pPr/>
              <a:t>‹#›</a:t>
            </a:fld>
            <a:endParaRPr lang="ru-RU"/>
          </a:p>
        </p:txBody>
      </p:sp>
    </p:spTree>
  </p:cSld>
  <p:clrMapOvr>
    <a:masterClrMapping/>
  </p:clrMapOvr>
  <p:transition spd="slow" advTm="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02EE822-6A71-4415-96B6-70192D1669E1}" type="slidenum">
              <a:rPr lang="ru-RU"/>
              <a:pPr/>
              <a:t>‹#›</a:t>
            </a:fld>
            <a:endParaRPr lang="ru-RU"/>
          </a:p>
        </p:txBody>
      </p:sp>
    </p:spTree>
  </p:cSld>
  <p:clrMapOvr>
    <a:masterClrMapping/>
  </p:clrMapOvr>
  <p:transition spd="slow"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836D9A57-E5AA-4035-8FFF-5B6B172B1884}" type="slidenum">
              <a:rPr lang="ru-RU"/>
              <a:pPr/>
              <a:t>‹#›</a:t>
            </a:fld>
            <a:endParaRPr lang="ru-RU"/>
          </a:p>
        </p:txBody>
      </p:sp>
    </p:spTree>
  </p:cSld>
  <p:clrMapOvr>
    <a:masterClrMapping/>
  </p:clrMapOvr>
  <p:transition spd="slow"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8FF7D64-DAC5-4296-8C2E-5ABEBDE1AB5D}" type="slidenum">
              <a:rPr lang="ru-RU"/>
              <a:pPr/>
              <a:t>‹#›</a:t>
            </a:fld>
            <a:endParaRPr lang="ru-RU"/>
          </a:p>
        </p:txBody>
      </p:sp>
    </p:spTree>
  </p:cSld>
  <p:clrMapOvr>
    <a:masterClrMapping/>
  </p:clrMapOvr>
  <p:transition spd="slow" advTm="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20E9C82-F1F2-470C-9A5A-2659CA79F45D}" type="slidenum">
              <a:rPr lang="ru-RU"/>
              <a:pPr/>
              <a:t>‹#›</a:t>
            </a:fld>
            <a:endParaRPr lang="ru-RU"/>
          </a:p>
        </p:txBody>
      </p:sp>
    </p:spTree>
  </p:cSld>
  <p:clrMapOvr>
    <a:masterClrMapping/>
  </p:clrMapOvr>
  <p:transition spd="slow"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7242175" cy="1981200"/>
            <a:chOff x="0" y="0"/>
            <a:chExt cx="4562" cy="1248"/>
          </a:xfrm>
        </p:grpSpPr>
        <p:sp>
          <p:nvSpPr>
            <p:cNvPr id="1229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ru-RU"/>
            </a:p>
          </p:txBody>
        </p:sp>
        <p:sp>
          <p:nvSpPr>
            <p:cNvPr id="1229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grpSp>
      <p:sp>
        <p:nvSpPr>
          <p:cNvPr id="1229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29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29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p>
        </p:txBody>
      </p:sp>
      <p:sp>
        <p:nvSpPr>
          <p:cNvPr id="1229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1229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0BC661DD-53E9-46CA-BDEC-953EBD867953}"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slow" advTm="0">
    <p:randomBar dir="vert"/>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ru-RU"/>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endParaRPr lang="ru-RU"/>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FBBD995-B85B-4A94-919A-F02D50A77275}"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1.png"/><Relationship Id="rId2"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1052;&#1059;&#1047;&#1067;&#1050;&#1040;%20&#1050;%20&#1055;&#1056;&#1045;&#1047;&#1045;&#1053;&#1058;&#1040;&#1062;&#1048;&#1048;\&#1050;&#1086;&#1087;&#1080;&#1103;%20&#1056;&#1077;&#1082;&#1074;&#1080;&#1077;&#1084;%20&#1052;&#1086;&#1094;&#1072;&#1088;&#1090;&#1072;.mp3" TargetMode="External"/><Relationship Id="rId1"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1050;&#1086;&#1087;&#1080;&#1103;%20&#1056;&#1077;&#1082;&#1074;&#1080;&#1077;&#1084;%20&#1052;&#1086;&#1094;&#1072;&#1088;&#1090;&#1072;.mp3" TargetMode="External"/><Relationship Id="rId6" Type="http://schemas.openxmlformats.org/officeDocument/2006/relationships/image" Target="../media/image43.jpeg"/><Relationship Id="rId5" Type="http://schemas.openxmlformats.org/officeDocument/2006/relationships/image" Target="../media/image2.png"/><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1052;&#1059;&#1047;&#1067;&#1050;&#1040;%20&#1050;%20&#1055;&#1056;&#1045;&#1047;&#1045;&#1053;&#1058;&#1040;&#1062;&#1048;&#1048;\nachalo_voiny_levitan.mp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1052;&#1059;&#1047;&#1067;&#1050;&#1040;%20&#1050;%20&#1055;&#1056;&#1045;&#1047;&#1045;&#1053;&#1058;&#1040;&#1062;&#1048;&#1048;\den_pobedy.mp3" TargetMode="External"/><Relationship Id="rId6" Type="http://schemas.openxmlformats.org/officeDocument/2006/relationships/image" Target="../media/image1.gif"/><Relationship Id="rId5" Type="http://schemas.openxmlformats.org/officeDocument/2006/relationships/image" Target="../media/image2.png"/><Relationship Id="rId4" Type="http://schemas.openxmlformats.org/officeDocument/2006/relationships/image" Target="../media/image60.gif"/></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slideLayout" Target="../slideLayouts/slideLayout2.xml"/><Relationship Id="rId7" Type="http://schemas.openxmlformats.org/officeDocument/2006/relationships/image" Target="../media/image63.jpeg"/><Relationship Id="rId2"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1052;&#1059;&#1047;&#1067;&#1050;&#1040;%20&#1050;%20&#1055;&#1056;&#1045;&#1047;&#1045;&#1053;&#1058;&#1040;&#1062;&#1048;&#1048;\&#1050;&#1086;&#1087;&#1080;&#1103;%20&#1056;&#1077;&#1082;&#1074;&#1080;&#1077;&#1084;%20&#1052;&#1086;&#1094;&#1072;&#1088;&#1090;&#1072;.mp3" TargetMode="External"/><Relationship Id="rId1"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1050;&#1086;&#1087;&#1080;&#1103;%20&#1056;&#1077;&#1082;&#1074;&#1080;&#1077;&#1084;%20&#1052;&#1086;&#1094;&#1072;&#1088;&#1090;&#1072;.mp3" TargetMode="External"/><Relationship Id="rId6" Type="http://schemas.openxmlformats.org/officeDocument/2006/relationships/image" Target="../media/image62.jpeg"/><Relationship Id="rId5" Type="http://schemas.openxmlformats.org/officeDocument/2006/relationships/image" Target="../media/image49.jpeg"/><Relationship Id="rId4" Type="http://schemas.openxmlformats.org/officeDocument/2006/relationships/image" Target="../media/image61.jpeg"/><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1052;&#1059;&#1047;&#1067;&#1050;&#1040;%20&#1050;%20&#1055;&#1056;&#1045;&#1047;&#1045;&#1053;&#1058;&#1040;&#1062;&#1048;&#1048;\&#1089;&#1074;&#1103;&#1097;&#1077;&#1085;&#1085;&#1072;&#1103;%20&#1074;&#1086;&#1081;&#1085;&#1072;.mp3" TargetMode="External"/><Relationship Id="rId1"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1089;&#1074;&#1103;&#1097;&#1077;&#1085;&#1085;&#1072;&#1103;%20&#1074;&#1086;&#1081;&#1085;&#1072;.mp3" TargetMode="Externa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2.pn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1052;&#1059;&#1047;&#1067;&#1050;&#1040;%20&#1050;%20&#1055;&#1056;&#1045;&#1047;&#1045;&#1053;&#1058;&#1040;&#1062;&#1048;&#1048;\metronom1.mp3" TargetMode="External"/><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audio" Target="file:///C:\Documents%20and%20Settings\Admin\&#1056;&#1072;&#1073;&#1086;&#1095;&#1080;&#1081;%20&#1089;&#1090;&#1086;&#1083;\&#1082;&#1083;&#1072;&#1089;&#1089;&#1085;&#1099;&#1081;%20&#1095;&#1072;&#1089;%20&#1082;&#1086;%20&#1076;&#1085;&#1102;%20&#1087;&#1086;&#1073;&#1077;&#1076;&#1099;\&#1052;&#1077;&#1083;&#1086;&#1076;&#1080;&#1103;.mp3" TargetMode="External"/><Relationship Id="rId1"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metronom1.mp3" TargetMode="External"/><Relationship Id="rId6" Type="http://schemas.openxmlformats.org/officeDocument/2006/relationships/image" Target="../media/image2.pn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slideLayout" Target="../slideLayouts/slideLayout13.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15.jpeg"/><Relationship Id="rId3" Type="http://schemas.openxmlformats.org/officeDocument/2006/relationships/slideLayout" Target="../slideLayouts/slideLayout23.xml"/><Relationship Id="rId7" Type="http://schemas.openxmlformats.org/officeDocument/2006/relationships/image" Target="../media/image20.jpeg"/><Relationship Id="rId12" Type="http://schemas.openxmlformats.org/officeDocument/2006/relationships/image" Target="../media/image24.jpeg"/><Relationship Id="rId2"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1052;&#1059;&#1047;&#1067;&#1050;&#1040;%20&#1050;%20&#1055;&#1056;&#1045;&#1047;&#1045;&#1053;&#1058;&#1040;&#1062;&#1048;&#1048;\metronom1.mp3" TargetMode="External"/><Relationship Id="rId16" Type="http://schemas.openxmlformats.org/officeDocument/2006/relationships/image" Target="../media/image27.jpeg"/><Relationship Id="rId1" Type="http://schemas.openxmlformats.org/officeDocument/2006/relationships/audio" Target="file:///C:\Documents%20and%20Settings\&#1050;&#1072;&#1090;&#1077;&#1088;&#1080;&#1085;&#1072;\&#1056;&#1072;&#1073;&#1086;&#1095;&#1080;&#1081;%20&#1089;&#1090;&#1086;&#1083;\&#1053;&#1080;&#1082;&#1090;&#1086;%20&#1085;&#1077;%20&#1079;&#1072;&#1073;&#1099;&#1090;,%20&#1085;&#1080;&#1095;&#1090;&#1086;%20&#1085;&#1077;%20&#1079;&#1072;&#1073;&#1099;&#1090;&#1086;\metronom1.mp3" TargetMode="Externa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image" Target="../media/image18.jpeg"/><Relationship Id="rId15" Type="http://schemas.openxmlformats.org/officeDocument/2006/relationships/image" Target="../media/image26.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png"/><Relationship Id="rId1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11188" y="1989138"/>
            <a:ext cx="8039100" cy="3487737"/>
          </a:xfrm>
        </p:spPr>
        <p:txBody>
          <a:bodyPr/>
          <a:lstStyle/>
          <a:p>
            <a:pPr algn="ctr">
              <a:buFont typeface="Wingdings" pitchFamily="2" charset="2"/>
              <a:buNone/>
            </a:pPr>
            <a:r>
              <a:rPr lang="ru-RU" sz="6600" b="1"/>
              <a:t> </a:t>
            </a:r>
            <a:r>
              <a:rPr lang="ru-RU" sz="4400" b="1"/>
              <a:t>УЛИЦА</a:t>
            </a:r>
          </a:p>
          <a:p>
            <a:pPr algn="ctr">
              <a:buFont typeface="Wingdings" pitchFamily="2" charset="2"/>
              <a:buNone/>
            </a:pPr>
            <a:r>
              <a:rPr lang="ru-RU" sz="4400" b="1"/>
              <a:t>АЛЕКСАНДРА ТИПАНОВА </a:t>
            </a:r>
            <a:endParaRPr lang="ru-RU" sz="2400"/>
          </a:p>
        </p:txBody>
      </p:sp>
      <p:pic>
        <p:nvPicPr>
          <p:cNvPr id="14340" name="Picture 4" descr="v_ogon"/>
          <p:cNvPicPr>
            <a:picLocks noChangeAspect="1" noChangeArrowheads="1" noCrop="1"/>
          </p:cNvPicPr>
          <p:nvPr/>
        </p:nvPicPr>
        <p:blipFill>
          <a:blip r:embed="rId2"/>
          <a:srcRect/>
          <a:stretch>
            <a:fillRect/>
          </a:stretch>
        </p:blipFill>
        <p:spPr bwMode="auto">
          <a:xfrm>
            <a:off x="6335713" y="4611688"/>
            <a:ext cx="2808287" cy="2246312"/>
          </a:xfrm>
          <a:prstGeom prst="rect">
            <a:avLst/>
          </a:prstGeom>
          <a:noFill/>
          <a:ln w="9525">
            <a:noFill/>
            <a:miter lim="800000"/>
            <a:headEnd/>
            <a:tailEnd/>
          </a:ln>
        </p:spPr>
      </p:pic>
      <p:sp>
        <p:nvSpPr>
          <p:cNvPr id="14341" name="Text Box 5"/>
          <p:cNvSpPr txBox="1">
            <a:spLocks noChangeArrowheads="1"/>
          </p:cNvSpPr>
          <p:nvPr/>
        </p:nvSpPr>
        <p:spPr bwMode="auto">
          <a:xfrm>
            <a:off x="1042988" y="4581525"/>
            <a:ext cx="5256212" cy="1552575"/>
          </a:xfrm>
          <a:prstGeom prst="rect">
            <a:avLst/>
          </a:prstGeom>
          <a:noFill/>
          <a:ln w="9525">
            <a:noFill/>
            <a:miter lim="800000"/>
            <a:headEnd/>
            <a:tailEnd/>
          </a:ln>
          <a:effectLst/>
        </p:spPr>
        <p:txBody>
          <a:bodyPr>
            <a:spAutoFit/>
          </a:bodyPr>
          <a:lstStyle/>
          <a:p>
            <a:pPr>
              <a:spcBef>
                <a:spcPct val="50000"/>
              </a:spcBef>
            </a:pPr>
            <a:r>
              <a:rPr lang="ru-RU" sz="2400" b="1" i="1">
                <a:effectLst/>
                <a:latin typeface="Times New Roman" pitchFamily="18" charset="0"/>
              </a:rPr>
              <a:t>И смотрит на сынов своих Россия,</a:t>
            </a:r>
            <a:br>
              <a:rPr lang="ru-RU" sz="2400" b="1" i="1">
                <a:effectLst/>
                <a:latin typeface="Times New Roman" pitchFamily="18" charset="0"/>
              </a:rPr>
            </a:br>
            <a:r>
              <a:rPr lang="ru-RU" sz="2400" b="1" i="1">
                <a:effectLst/>
                <a:latin typeface="Times New Roman" pitchFamily="18" charset="0"/>
              </a:rPr>
              <a:t>Как будто лишь вчера закончен бой.</a:t>
            </a:r>
            <a:br>
              <a:rPr lang="ru-RU" sz="2400" b="1" i="1">
                <a:effectLst/>
                <a:latin typeface="Times New Roman" pitchFamily="18" charset="0"/>
              </a:rPr>
            </a:br>
            <a:r>
              <a:rPr lang="ru-RU" sz="2400" b="1" i="1">
                <a:effectLst/>
                <a:latin typeface="Times New Roman" pitchFamily="18" charset="0"/>
              </a:rPr>
              <a:t>Проходят победители седые, </a:t>
            </a:r>
            <a:br>
              <a:rPr lang="ru-RU" sz="2400" b="1" i="1">
                <a:effectLst/>
                <a:latin typeface="Times New Roman" pitchFamily="18" charset="0"/>
              </a:rPr>
            </a:br>
            <a:r>
              <a:rPr lang="ru-RU" sz="2400" b="1" i="1">
                <a:effectLst/>
                <a:latin typeface="Times New Roman" pitchFamily="18" charset="0"/>
              </a:rPr>
              <a:t>Победа остаётся молодой </a:t>
            </a:r>
          </a:p>
        </p:txBody>
      </p:sp>
      <p:sp>
        <p:nvSpPr>
          <p:cNvPr id="14343" name="Text Box 7"/>
          <p:cNvSpPr txBox="1">
            <a:spLocks noChangeArrowheads="1"/>
          </p:cNvSpPr>
          <p:nvPr/>
        </p:nvSpPr>
        <p:spPr bwMode="auto">
          <a:xfrm>
            <a:off x="900113" y="188913"/>
            <a:ext cx="7488237" cy="1373187"/>
          </a:xfrm>
          <a:prstGeom prst="rect">
            <a:avLst/>
          </a:prstGeom>
          <a:noFill/>
          <a:ln w="9525">
            <a:noFill/>
            <a:miter lim="800000"/>
            <a:headEnd/>
            <a:tailEnd/>
          </a:ln>
          <a:effectLst/>
        </p:spPr>
        <p:txBody>
          <a:bodyPr>
            <a:spAutoFit/>
          </a:bodyPr>
          <a:lstStyle/>
          <a:p>
            <a:pPr algn="ctr">
              <a:spcBef>
                <a:spcPct val="50000"/>
              </a:spcBef>
            </a:pPr>
            <a:r>
              <a:rPr lang="ru-RU" sz="2800" b="1" i="1">
                <a:solidFill>
                  <a:schemeClr val="tx2"/>
                </a:solidFill>
                <a:effectLst/>
                <a:latin typeface="Script MT Bold" pitchFamily="66" charset="0"/>
              </a:rPr>
              <a:t>Проект по теме :                                                  «Улицы Рязани названные в честь героев Великой Отечественной Войны».</a:t>
            </a:r>
          </a:p>
        </p:txBody>
      </p:sp>
    </p:spTree>
  </p:cSld>
  <p:clrMapOvr>
    <a:masterClrMapping/>
  </p:clrMapOvr>
  <p:transition spd="slow" advTm="10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8313" y="0"/>
            <a:ext cx="8229600" cy="1371600"/>
          </a:xfrm>
        </p:spPr>
        <p:txBody>
          <a:bodyPr/>
          <a:lstStyle/>
          <a:p>
            <a:r>
              <a:rPr lang="ru-RU" sz="2000" b="1"/>
              <a:t>«Нашей борьбе с фашизмом, нашей грядущей победе над врагом, моему родному городу Ленинграду я посвящаю свою Седьмую симфонию». Д.Шостакович</a:t>
            </a:r>
          </a:p>
        </p:txBody>
      </p:sp>
      <p:pic>
        <p:nvPicPr>
          <p:cNvPr id="74755" name="Picture 3" descr="shostakovich"/>
          <p:cNvPicPr>
            <a:picLocks noChangeAspect="1" noChangeArrowheads="1"/>
          </p:cNvPicPr>
          <p:nvPr>
            <p:ph type="body" idx="1"/>
          </p:nvPr>
        </p:nvPicPr>
        <p:blipFill>
          <a:blip r:embed="rId2"/>
          <a:srcRect/>
          <a:stretch>
            <a:fillRect/>
          </a:stretch>
        </p:blipFill>
        <p:spPr>
          <a:xfrm>
            <a:off x="900113" y="1341438"/>
            <a:ext cx="7272337" cy="5256212"/>
          </a:xfrm>
          <a:noFill/>
          <a:ln/>
        </p:spPr>
      </p:pic>
      <p:pic>
        <p:nvPicPr>
          <p:cNvPr id="74756" name="Picture 4" descr="Нажмите, что бы вернуться назад"/>
          <p:cNvPicPr>
            <a:picLocks noChangeAspect="1" noChangeArrowheads="1"/>
          </p:cNvPicPr>
          <p:nvPr/>
        </p:nvPicPr>
        <p:blipFill>
          <a:blip r:embed="rId3"/>
          <a:srcRect/>
          <a:stretch>
            <a:fillRect/>
          </a:stretch>
        </p:blipFill>
        <p:spPr bwMode="auto">
          <a:xfrm rot="-1324143">
            <a:off x="298450" y="4900613"/>
            <a:ext cx="2835275" cy="2011362"/>
          </a:xfrm>
          <a:prstGeom prst="rect">
            <a:avLst/>
          </a:prstGeom>
          <a:noFill/>
        </p:spPr>
      </p:pic>
    </p:spTree>
  </p:cSld>
  <p:clrMapOvr>
    <a:masterClrMapping/>
  </p:clrMapOvr>
  <p:transition spd="slow" advTm="600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8313" y="0"/>
            <a:ext cx="8229600" cy="1371600"/>
          </a:xfrm>
        </p:spPr>
        <p:txBody>
          <a:bodyPr/>
          <a:lstStyle/>
          <a:p>
            <a:r>
              <a:rPr lang="ru-RU"/>
              <a:t>9 августа 1942г.</a:t>
            </a:r>
          </a:p>
        </p:txBody>
      </p:sp>
      <p:pic>
        <p:nvPicPr>
          <p:cNvPr id="75779" name="Picture 3" descr="Нажать для просмотра полного размера"/>
          <p:cNvPicPr>
            <a:picLocks noChangeAspect="1" noChangeArrowheads="1"/>
          </p:cNvPicPr>
          <p:nvPr/>
        </p:nvPicPr>
        <p:blipFill>
          <a:blip r:embed="rId2"/>
          <a:srcRect/>
          <a:stretch>
            <a:fillRect/>
          </a:stretch>
        </p:blipFill>
        <p:spPr bwMode="auto">
          <a:xfrm>
            <a:off x="1042988" y="1412875"/>
            <a:ext cx="7273925" cy="5184775"/>
          </a:xfrm>
          <a:prstGeom prst="rect">
            <a:avLst/>
          </a:prstGeom>
          <a:noFill/>
        </p:spPr>
      </p:pic>
    </p:spTree>
  </p:cSld>
  <p:clrMapOvr>
    <a:masterClrMapping/>
  </p:clrMapOvr>
  <p:transition spd="slow" advTm="6000">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sz="half" idx="2"/>
          </p:nvPr>
        </p:nvSpPr>
        <p:spPr>
          <a:xfrm>
            <a:off x="0" y="404813"/>
            <a:ext cx="5508625" cy="4525962"/>
          </a:xfrm>
        </p:spPr>
        <p:txBody>
          <a:bodyPr/>
          <a:lstStyle/>
          <a:p>
            <a:pPr>
              <a:lnSpc>
                <a:spcPct val="80000"/>
              </a:lnSpc>
              <a:buFont typeface="Wingdings" pitchFamily="2" charset="2"/>
              <a:buNone/>
            </a:pPr>
            <a:endParaRPr lang="ru-RU" sz="2000" b="1"/>
          </a:p>
          <a:p>
            <a:pPr>
              <a:lnSpc>
                <a:spcPct val="80000"/>
              </a:lnSpc>
              <a:buFont typeface="Wingdings" pitchFamily="2" charset="2"/>
              <a:buNone/>
            </a:pPr>
            <a:r>
              <a:rPr lang="ru-RU" sz="2000" b="1"/>
              <a:t>« Я говорю с тобой под свист снарядов,</a:t>
            </a:r>
          </a:p>
          <a:p>
            <a:pPr>
              <a:lnSpc>
                <a:spcPct val="80000"/>
              </a:lnSpc>
              <a:buFont typeface="Wingdings" pitchFamily="2" charset="2"/>
              <a:buNone/>
            </a:pPr>
            <a:r>
              <a:rPr lang="ru-RU" sz="2000" b="1"/>
              <a:t>Угрюмым заревом озарена.</a:t>
            </a:r>
          </a:p>
          <a:p>
            <a:pPr>
              <a:lnSpc>
                <a:spcPct val="80000"/>
              </a:lnSpc>
              <a:buFont typeface="Wingdings" pitchFamily="2" charset="2"/>
              <a:buNone/>
            </a:pPr>
            <a:r>
              <a:rPr lang="ru-RU" sz="2000" b="1"/>
              <a:t>Я говорю с тобой из Ленинграда,</a:t>
            </a:r>
          </a:p>
          <a:p>
            <a:pPr>
              <a:lnSpc>
                <a:spcPct val="80000"/>
              </a:lnSpc>
              <a:buFont typeface="Wingdings" pitchFamily="2" charset="2"/>
              <a:buNone/>
            </a:pPr>
            <a:r>
              <a:rPr lang="ru-RU" sz="2000" b="1"/>
              <a:t>Страна моя, печальная страна…»</a:t>
            </a:r>
          </a:p>
          <a:p>
            <a:pPr>
              <a:lnSpc>
                <a:spcPct val="80000"/>
              </a:lnSpc>
              <a:buFont typeface="Wingdings" pitchFamily="2" charset="2"/>
              <a:buNone/>
            </a:pPr>
            <a:r>
              <a:rPr lang="ru-RU" sz="2000" b="1"/>
              <a:t>                                   О. Берггольц</a:t>
            </a:r>
          </a:p>
        </p:txBody>
      </p:sp>
      <p:pic>
        <p:nvPicPr>
          <p:cNvPr id="76803" name="Picture 3" descr="bergolc[1]"/>
          <p:cNvPicPr>
            <a:picLocks noChangeAspect="1" noChangeArrowheads="1"/>
          </p:cNvPicPr>
          <p:nvPr/>
        </p:nvPicPr>
        <p:blipFill>
          <a:blip r:embed="rId2"/>
          <a:srcRect/>
          <a:stretch>
            <a:fillRect/>
          </a:stretch>
        </p:blipFill>
        <p:spPr bwMode="auto">
          <a:xfrm>
            <a:off x="5795963" y="0"/>
            <a:ext cx="3140075" cy="3960813"/>
          </a:xfrm>
          <a:prstGeom prst="rect">
            <a:avLst/>
          </a:prstGeom>
          <a:noFill/>
        </p:spPr>
      </p:pic>
      <p:sp>
        <p:nvSpPr>
          <p:cNvPr id="76804" name="Rectangle 4"/>
          <p:cNvSpPr>
            <a:spLocks noChangeArrowheads="1"/>
          </p:cNvSpPr>
          <p:nvPr/>
        </p:nvSpPr>
        <p:spPr bwMode="auto">
          <a:xfrm>
            <a:off x="4067175" y="4365625"/>
            <a:ext cx="5472113" cy="411480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80000"/>
              <a:buFont typeface="Wingdings" pitchFamily="2" charset="2"/>
              <a:buNone/>
            </a:pPr>
            <a:r>
              <a:rPr lang="ru-RU">
                <a:effectLst>
                  <a:outerShdw blurRad="38100" dist="38100" dir="2700000" algn="tl">
                    <a:srgbClr val="000000"/>
                  </a:outerShdw>
                </a:effectLst>
              </a:rPr>
              <a:t>               </a:t>
            </a:r>
          </a:p>
          <a:p>
            <a:pPr marL="342900" indent="-342900">
              <a:lnSpc>
                <a:spcPct val="80000"/>
              </a:lnSpc>
              <a:spcBef>
                <a:spcPct val="20000"/>
              </a:spcBef>
              <a:buClr>
                <a:schemeClr val="hlink"/>
              </a:buClr>
              <a:buSzPct val="80000"/>
              <a:buFont typeface="Wingdings" pitchFamily="2" charset="2"/>
              <a:buNone/>
            </a:pPr>
            <a:r>
              <a:rPr lang="ru-RU" b="1">
                <a:effectLst>
                  <a:outerShdw blurRad="38100" dist="38100" dir="2700000" algn="tl">
                    <a:srgbClr val="000000"/>
                  </a:outerShdw>
                </a:effectLst>
              </a:rPr>
              <a:t>«И та, что сегодня прощается с милым,-</a:t>
            </a:r>
          </a:p>
          <a:p>
            <a:pPr marL="342900" indent="-342900">
              <a:lnSpc>
                <a:spcPct val="80000"/>
              </a:lnSpc>
              <a:spcBef>
                <a:spcPct val="20000"/>
              </a:spcBef>
              <a:buClr>
                <a:schemeClr val="hlink"/>
              </a:buClr>
              <a:buSzPct val="80000"/>
              <a:buFont typeface="Wingdings" pitchFamily="2" charset="2"/>
              <a:buNone/>
            </a:pPr>
            <a:r>
              <a:rPr lang="ru-RU" b="1">
                <a:effectLst>
                  <a:outerShdw blurRad="38100" dist="38100" dir="2700000" algn="tl">
                    <a:srgbClr val="000000"/>
                  </a:outerShdw>
                </a:effectLst>
              </a:rPr>
              <a:t>Пусть боль свою в силу она переплавит.</a:t>
            </a:r>
          </a:p>
          <a:p>
            <a:pPr marL="342900" indent="-342900">
              <a:lnSpc>
                <a:spcPct val="80000"/>
              </a:lnSpc>
              <a:spcBef>
                <a:spcPct val="20000"/>
              </a:spcBef>
              <a:buClr>
                <a:schemeClr val="hlink"/>
              </a:buClr>
              <a:buSzPct val="80000"/>
              <a:buFont typeface="Wingdings" pitchFamily="2" charset="2"/>
              <a:buNone/>
            </a:pPr>
            <a:r>
              <a:rPr lang="ru-RU" b="1">
                <a:effectLst>
                  <a:outerShdw blurRad="38100" dist="38100" dir="2700000" algn="tl">
                    <a:srgbClr val="000000"/>
                  </a:outerShdw>
                </a:effectLst>
              </a:rPr>
              <a:t>Мы детям клянемся, клянемся могилам,</a:t>
            </a:r>
          </a:p>
          <a:p>
            <a:pPr marL="342900" indent="-342900">
              <a:lnSpc>
                <a:spcPct val="80000"/>
              </a:lnSpc>
              <a:spcBef>
                <a:spcPct val="20000"/>
              </a:spcBef>
              <a:buClr>
                <a:schemeClr val="hlink"/>
              </a:buClr>
              <a:buSzPct val="80000"/>
              <a:buFont typeface="Wingdings" pitchFamily="2" charset="2"/>
              <a:buNone/>
            </a:pPr>
            <a:r>
              <a:rPr lang="ru-RU" b="1">
                <a:effectLst>
                  <a:outerShdw blurRad="38100" dist="38100" dir="2700000" algn="tl">
                    <a:srgbClr val="000000"/>
                  </a:outerShdw>
                </a:effectLst>
              </a:rPr>
              <a:t>Что нас покориться никто не заставит!»</a:t>
            </a:r>
          </a:p>
          <a:p>
            <a:pPr marL="342900" indent="-342900">
              <a:lnSpc>
                <a:spcPct val="80000"/>
              </a:lnSpc>
              <a:spcBef>
                <a:spcPct val="20000"/>
              </a:spcBef>
              <a:buClr>
                <a:schemeClr val="hlink"/>
              </a:buClr>
              <a:buSzPct val="80000"/>
              <a:buFont typeface="Wingdings" pitchFamily="2" charset="2"/>
              <a:buNone/>
            </a:pPr>
            <a:r>
              <a:rPr lang="ru-RU" b="1">
                <a:effectLst>
                  <a:outerShdw blurRad="38100" dist="38100" dir="2700000" algn="tl">
                    <a:srgbClr val="000000"/>
                  </a:outerShdw>
                </a:effectLst>
              </a:rPr>
              <a:t>                         А.Ахматова</a:t>
            </a:r>
          </a:p>
        </p:txBody>
      </p:sp>
      <p:pic>
        <p:nvPicPr>
          <p:cNvPr id="76805" name="Picture 5" descr="ahmat"/>
          <p:cNvPicPr>
            <a:picLocks noChangeAspect="1" noChangeArrowheads="1"/>
          </p:cNvPicPr>
          <p:nvPr/>
        </p:nvPicPr>
        <p:blipFill>
          <a:blip r:embed="rId3"/>
          <a:srcRect/>
          <a:stretch>
            <a:fillRect/>
          </a:stretch>
        </p:blipFill>
        <p:spPr bwMode="auto">
          <a:xfrm>
            <a:off x="395288" y="2349500"/>
            <a:ext cx="2846387" cy="4508500"/>
          </a:xfrm>
          <a:prstGeom prst="rect">
            <a:avLst/>
          </a:prstGeom>
          <a:noFill/>
        </p:spPr>
      </p:pic>
    </p:spTree>
  </p:cSld>
  <p:clrMapOvr>
    <a:masterClrMapping/>
  </p:clrMapOvr>
  <p:transition spd="slow" advTm="2100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ru-RU"/>
          </a:p>
        </p:txBody>
      </p:sp>
      <p:sp>
        <p:nvSpPr>
          <p:cNvPr id="63491" name="Rectangle 3"/>
          <p:cNvSpPr>
            <a:spLocks noGrp="1" noChangeArrowheads="1"/>
          </p:cNvSpPr>
          <p:nvPr>
            <p:ph type="body" idx="1"/>
          </p:nvPr>
        </p:nvSpPr>
        <p:spPr/>
        <p:txBody>
          <a:bodyPr/>
          <a:lstStyle/>
          <a:p>
            <a:endParaRPr lang="ru-RU"/>
          </a:p>
        </p:txBody>
      </p:sp>
      <p:pic>
        <p:nvPicPr>
          <p:cNvPr id="6349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advTm="6000">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ru-RU"/>
          </a:p>
        </p:txBody>
      </p:sp>
      <p:sp>
        <p:nvSpPr>
          <p:cNvPr id="58371" name="Rectangle 3"/>
          <p:cNvSpPr>
            <a:spLocks noGrp="1" noChangeArrowheads="1"/>
          </p:cNvSpPr>
          <p:nvPr>
            <p:ph type="body" idx="1"/>
          </p:nvPr>
        </p:nvSpPr>
        <p:spPr/>
        <p:txBody>
          <a:bodyPr/>
          <a:lstStyle/>
          <a:p>
            <a:endParaRPr lang="ru-RU"/>
          </a:p>
        </p:txBody>
      </p:sp>
      <p:pic>
        <p:nvPicPr>
          <p:cNvPr id="58372" name="Picture 4"/>
          <p:cNvPicPr>
            <a:picLocks noChangeAspect="1" noChangeArrowheads="1"/>
          </p:cNvPicPr>
          <p:nvPr/>
        </p:nvPicPr>
        <p:blipFill>
          <a:blip r:embed="rId2"/>
          <a:srcRect/>
          <a:stretch>
            <a:fillRect/>
          </a:stretch>
        </p:blipFill>
        <p:spPr bwMode="auto">
          <a:xfrm>
            <a:off x="0" y="0"/>
            <a:ext cx="9144000" cy="6821488"/>
          </a:xfrm>
          <a:prstGeom prst="rect">
            <a:avLst/>
          </a:prstGeom>
          <a:noFill/>
          <a:ln w="9525">
            <a:noFill/>
            <a:miter lim="800000"/>
            <a:headEnd/>
            <a:tailEnd/>
          </a:ln>
          <a:effectLst/>
        </p:spPr>
      </p:pic>
      <p:sp>
        <p:nvSpPr>
          <p:cNvPr id="58374" name="Text Box 6"/>
          <p:cNvSpPr txBox="1">
            <a:spLocks noChangeArrowheads="1"/>
          </p:cNvSpPr>
          <p:nvPr/>
        </p:nvSpPr>
        <p:spPr bwMode="auto">
          <a:xfrm>
            <a:off x="0" y="333375"/>
            <a:ext cx="9144000" cy="3111500"/>
          </a:xfrm>
          <a:prstGeom prst="rect">
            <a:avLst/>
          </a:prstGeom>
          <a:noFill/>
          <a:ln w="9525">
            <a:noFill/>
            <a:miter lim="800000"/>
            <a:headEnd/>
            <a:tailEnd/>
          </a:ln>
          <a:effectLst/>
        </p:spPr>
        <p:txBody>
          <a:bodyPr>
            <a:spAutoFit/>
          </a:bodyPr>
          <a:lstStyle/>
          <a:p>
            <a:pPr algn="ctr">
              <a:spcBef>
                <a:spcPct val="50000"/>
              </a:spcBef>
            </a:pPr>
            <a:r>
              <a:rPr lang="ru-RU" sz="6600" b="1">
                <a:solidFill>
                  <a:srgbClr val="FF0000"/>
                </a:solidFill>
                <a:effectLst/>
                <a:latin typeface="Arial" charset="0"/>
              </a:rPr>
              <a:t>Одним из защитников Ленинграда был</a:t>
            </a:r>
          </a:p>
        </p:txBody>
      </p:sp>
      <p:pic>
        <p:nvPicPr>
          <p:cNvPr id="58376" name="Picture 8"/>
          <p:cNvPicPr>
            <a:picLocks noChangeAspect="1" noChangeArrowheads="1"/>
          </p:cNvPicPr>
          <p:nvPr/>
        </p:nvPicPr>
        <p:blipFill>
          <a:blip r:embed="rId3"/>
          <a:srcRect/>
          <a:stretch>
            <a:fillRect/>
          </a:stretch>
        </p:blipFill>
        <p:spPr bwMode="auto">
          <a:xfrm>
            <a:off x="0" y="3573463"/>
            <a:ext cx="2370138" cy="3284537"/>
          </a:xfrm>
          <a:prstGeom prst="rect">
            <a:avLst/>
          </a:prstGeom>
          <a:noFill/>
          <a:ln w="9525">
            <a:noFill/>
            <a:miter lim="800000"/>
            <a:headEnd/>
            <a:tailEnd/>
          </a:ln>
        </p:spPr>
      </p:pic>
      <p:sp>
        <p:nvSpPr>
          <p:cNvPr id="58377" name="Text Box 9"/>
          <p:cNvSpPr txBox="1">
            <a:spLocks noChangeArrowheads="1"/>
          </p:cNvSpPr>
          <p:nvPr/>
        </p:nvSpPr>
        <p:spPr bwMode="auto">
          <a:xfrm>
            <a:off x="3563938" y="4149725"/>
            <a:ext cx="3384550" cy="366713"/>
          </a:xfrm>
          <a:prstGeom prst="rect">
            <a:avLst/>
          </a:prstGeom>
          <a:noFill/>
          <a:ln w="9525">
            <a:noFill/>
            <a:miter lim="800000"/>
            <a:headEnd/>
            <a:tailEnd/>
          </a:ln>
          <a:effectLst/>
        </p:spPr>
        <p:txBody>
          <a:bodyPr>
            <a:spAutoFit/>
          </a:bodyPr>
          <a:lstStyle/>
          <a:p>
            <a:pPr>
              <a:spcBef>
                <a:spcPct val="50000"/>
              </a:spcBef>
            </a:pPr>
            <a:endParaRPr lang="ru-RU">
              <a:effectLst/>
            </a:endParaRPr>
          </a:p>
        </p:txBody>
      </p:sp>
      <p:sp>
        <p:nvSpPr>
          <p:cNvPr id="58378" name="Text Box 10"/>
          <p:cNvSpPr txBox="1">
            <a:spLocks noChangeArrowheads="1"/>
          </p:cNvSpPr>
          <p:nvPr/>
        </p:nvSpPr>
        <p:spPr bwMode="auto">
          <a:xfrm>
            <a:off x="4427538" y="4292600"/>
            <a:ext cx="4211637" cy="2105025"/>
          </a:xfrm>
          <a:prstGeom prst="rect">
            <a:avLst/>
          </a:prstGeom>
          <a:noFill/>
          <a:ln w="9525">
            <a:noFill/>
            <a:miter lim="800000"/>
            <a:headEnd/>
            <a:tailEnd/>
          </a:ln>
          <a:effectLst/>
        </p:spPr>
        <p:txBody>
          <a:bodyPr>
            <a:spAutoFit/>
          </a:bodyPr>
          <a:lstStyle/>
          <a:p>
            <a:pPr algn="ctr"/>
            <a:r>
              <a:rPr lang="ru-RU" i="1">
                <a:effectLst/>
              </a:rPr>
              <a:t> </a:t>
            </a:r>
            <a:r>
              <a:rPr lang="ru-RU" sz="2800" b="1">
                <a:effectLst/>
              </a:rPr>
              <a:t>Рязанский двадцатилетний паренек</a:t>
            </a:r>
          </a:p>
          <a:p>
            <a:pPr algn="ctr"/>
            <a:r>
              <a:rPr lang="ru-RU" sz="2800" b="1">
                <a:effectLst/>
              </a:rPr>
              <a:t>Типанов  Саша</a:t>
            </a:r>
            <a:endParaRPr lang="ru-RU" sz="2000" b="1">
              <a:effectLst/>
            </a:endParaRPr>
          </a:p>
          <a:p>
            <a:r>
              <a:rPr lang="ru-RU" sz="2000">
                <a:effectLst/>
              </a:rPr>
              <a:t> </a:t>
            </a:r>
          </a:p>
        </p:txBody>
      </p:sp>
    </p:spTree>
  </p:cSld>
  <p:clrMapOvr>
    <a:masterClrMapping/>
  </p:clrMapOvr>
  <p:transition spd="slow" advTm="6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blinds(vertical)">
                                      <p:cBhvr>
                                        <p:cTn id="7" dur="500"/>
                                        <p:tgtEl>
                                          <p:spTgt spid="583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8376"/>
                                        </p:tgtEl>
                                        <p:attrNameLst>
                                          <p:attrName>style.visibility</p:attrName>
                                        </p:attrNameLst>
                                      </p:cBhvr>
                                      <p:to>
                                        <p:strVal val="visible"/>
                                      </p:to>
                                    </p:set>
                                    <p:anim calcmode="lin" valueType="num">
                                      <p:cBhvr>
                                        <p:cTn id="12" dur="1000" fill="hold"/>
                                        <p:tgtEl>
                                          <p:spTgt spid="58376"/>
                                        </p:tgtEl>
                                        <p:attrNameLst>
                                          <p:attrName>ppt_w</p:attrName>
                                        </p:attrNameLst>
                                      </p:cBhvr>
                                      <p:tavLst>
                                        <p:tav tm="0">
                                          <p:val>
                                            <p:fltVal val="0"/>
                                          </p:val>
                                        </p:tav>
                                        <p:tav tm="100000">
                                          <p:val>
                                            <p:strVal val="#ppt_w"/>
                                          </p:val>
                                        </p:tav>
                                      </p:tavLst>
                                    </p:anim>
                                    <p:anim calcmode="lin" valueType="num">
                                      <p:cBhvr>
                                        <p:cTn id="13" dur="1000" fill="hold"/>
                                        <p:tgtEl>
                                          <p:spTgt spid="58376"/>
                                        </p:tgtEl>
                                        <p:attrNameLst>
                                          <p:attrName>ppt_h</p:attrName>
                                        </p:attrNameLst>
                                      </p:cBhvr>
                                      <p:tavLst>
                                        <p:tav tm="0">
                                          <p:val>
                                            <p:fltVal val="0"/>
                                          </p:val>
                                        </p:tav>
                                        <p:tav tm="100000">
                                          <p:val>
                                            <p:strVal val="#ppt_h"/>
                                          </p:val>
                                        </p:tav>
                                      </p:tavLst>
                                    </p:anim>
                                    <p:animEffect transition="in" filter="fade">
                                      <p:cBhvr>
                                        <p:cTn id="14" dur="1000"/>
                                        <p:tgtEl>
                                          <p:spTgt spid="5837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8378"/>
                                        </p:tgtEl>
                                        <p:attrNameLst>
                                          <p:attrName>style.visibility</p:attrName>
                                        </p:attrNameLst>
                                      </p:cBhvr>
                                      <p:to>
                                        <p:strVal val="visible"/>
                                      </p:to>
                                    </p:set>
                                    <p:anim calcmode="lin" valueType="num">
                                      <p:cBhvr>
                                        <p:cTn id="19" dur="500" fill="hold"/>
                                        <p:tgtEl>
                                          <p:spTgt spid="58378"/>
                                        </p:tgtEl>
                                        <p:attrNameLst>
                                          <p:attrName>ppt_w</p:attrName>
                                        </p:attrNameLst>
                                      </p:cBhvr>
                                      <p:tavLst>
                                        <p:tav tm="0">
                                          <p:val>
                                            <p:fltVal val="0"/>
                                          </p:val>
                                        </p:tav>
                                        <p:tav tm="100000">
                                          <p:val>
                                            <p:strVal val="#ppt_w"/>
                                          </p:val>
                                        </p:tav>
                                      </p:tavLst>
                                    </p:anim>
                                    <p:anim calcmode="lin" valueType="num">
                                      <p:cBhvr>
                                        <p:cTn id="20" dur="500" fill="hold"/>
                                        <p:tgtEl>
                                          <p:spTgt spid="58378"/>
                                        </p:tgtEl>
                                        <p:attrNameLst>
                                          <p:attrName>ppt_h</p:attrName>
                                        </p:attrNameLst>
                                      </p:cBhvr>
                                      <p:tavLst>
                                        <p:tav tm="0">
                                          <p:val>
                                            <p:fltVal val="0"/>
                                          </p:val>
                                        </p:tav>
                                        <p:tav tm="100000">
                                          <p:val>
                                            <p:strVal val="#ppt_h"/>
                                          </p:val>
                                        </p:tav>
                                      </p:tavLst>
                                    </p:anim>
                                    <p:animEffect transition="in" filter="fade">
                                      <p:cBhvr>
                                        <p:cTn id="21"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P spid="583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ru-RU"/>
          </a:p>
        </p:txBody>
      </p:sp>
      <p:sp>
        <p:nvSpPr>
          <p:cNvPr id="27651" name="Rectangle 3"/>
          <p:cNvSpPr>
            <a:spLocks noGrp="1" noChangeArrowheads="1"/>
          </p:cNvSpPr>
          <p:nvPr>
            <p:ph type="body" idx="1"/>
          </p:nvPr>
        </p:nvSpPr>
        <p:spPr/>
        <p:txBody>
          <a:bodyPr/>
          <a:lstStyle/>
          <a:p>
            <a:endParaRPr lang="ru-RU"/>
          </a:p>
        </p:txBody>
      </p:sp>
      <p:sp>
        <p:nvSpPr>
          <p:cNvPr id="27652" name="Rectangle 4"/>
          <p:cNvSpPr>
            <a:spLocks noChangeArrowheads="1"/>
          </p:cNvSpPr>
          <p:nvPr/>
        </p:nvSpPr>
        <p:spPr bwMode="auto">
          <a:xfrm>
            <a:off x="0" y="0"/>
            <a:ext cx="9144000" cy="6858000"/>
          </a:xfrm>
          <a:prstGeom prst="rect">
            <a:avLst/>
          </a:prstGeom>
          <a:solidFill>
            <a:srgbClr val="140000"/>
          </a:solidFill>
          <a:ln w="9525">
            <a:solidFill>
              <a:schemeClr val="bg1"/>
            </a:solidFill>
            <a:miter lim="800000"/>
            <a:headEnd/>
            <a:tailEnd/>
          </a:ln>
          <a:effectLst/>
        </p:spPr>
        <p:txBody>
          <a:bodyPr wrap="none" anchor="ctr"/>
          <a:lstStyle/>
          <a:p>
            <a:endParaRPr lang="ru-RU"/>
          </a:p>
        </p:txBody>
      </p:sp>
      <p:pic>
        <p:nvPicPr>
          <p:cNvPr id="27653" name="Picture 5" descr="v_ogon"/>
          <p:cNvPicPr>
            <a:picLocks noChangeAspect="1" noChangeArrowheads="1" noCrop="1"/>
          </p:cNvPicPr>
          <p:nvPr/>
        </p:nvPicPr>
        <p:blipFill>
          <a:blip r:embed="rId2"/>
          <a:srcRect/>
          <a:stretch>
            <a:fillRect/>
          </a:stretch>
        </p:blipFill>
        <p:spPr bwMode="auto">
          <a:xfrm>
            <a:off x="6335713" y="4611688"/>
            <a:ext cx="2808287" cy="2246312"/>
          </a:xfrm>
          <a:prstGeom prst="rect">
            <a:avLst/>
          </a:prstGeom>
          <a:noFill/>
          <a:ln w="9525">
            <a:noFill/>
            <a:miter lim="800000"/>
            <a:headEnd/>
            <a:tailEnd/>
          </a:ln>
        </p:spPr>
      </p:pic>
      <p:pic>
        <p:nvPicPr>
          <p:cNvPr id="27654" name="Picture 6"/>
          <p:cNvPicPr>
            <a:picLocks noChangeAspect="1" noChangeArrowheads="1"/>
          </p:cNvPicPr>
          <p:nvPr/>
        </p:nvPicPr>
        <p:blipFill>
          <a:blip r:embed="rId3"/>
          <a:srcRect/>
          <a:stretch>
            <a:fillRect/>
          </a:stretch>
        </p:blipFill>
        <p:spPr bwMode="auto">
          <a:xfrm>
            <a:off x="0" y="0"/>
            <a:ext cx="4949825" cy="6858000"/>
          </a:xfrm>
          <a:prstGeom prst="rect">
            <a:avLst/>
          </a:prstGeom>
          <a:noFill/>
          <a:ln w="9525">
            <a:noFill/>
            <a:miter lim="800000"/>
            <a:headEnd/>
            <a:tailEnd/>
          </a:ln>
        </p:spPr>
      </p:pic>
      <p:sp>
        <p:nvSpPr>
          <p:cNvPr id="27655" name="Text Box 7"/>
          <p:cNvSpPr txBox="1">
            <a:spLocks noChangeArrowheads="1"/>
          </p:cNvSpPr>
          <p:nvPr/>
        </p:nvSpPr>
        <p:spPr bwMode="auto">
          <a:xfrm>
            <a:off x="4932363" y="188913"/>
            <a:ext cx="4211637" cy="4479925"/>
          </a:xfrm>
          <a:prstGeom prst="rect">
            <a:avLst/>
          </a:prstGeom>
          <a:noFill/>
          <a:ln w="9525">
            <a:noFill/>
            <a:miter lim="800000"/>
            <a:headEnd/>
            <a:tailEnd/>
          </a:ln>
          <a:effectLst/>
        </p:spPr>
        <p:txBody>
          <a:bodyPr>
            <a:spAutoFit/>
          </a:bodyPr>
          <a:lstStyle/>
          <a:p>
            <a:pPr algn="ctr"/>
            <a:r>
              <a:rPr lang="ru-RU" i="1">
                <a:effectLst/>
              </a:rPr>
              <a:t> </a:t>
            </a:r>
            <a:r>
              <a:rPr lang="ru-RU" sz="2400" b="1">
                <a:effectLst/>
              </a:rPr>
              <a:t>Типанов Александр Фёдорович</a:t>
            </a:r>
            <a:r>
              <a:rPr lang="ru-RU" b="1">
                <a:effectLst/>
              </a:rPr>
              <a:t> </a:t>
            </a:r>
          </a:p>
          <a:p>
            <a:r>
              <a:rPr lang="ru-RU" sz="2000">
                <a:effectLst/>
              </a:rPr>
              <a:t>родился 20 октября 1924 года в селе Устье ныне Сасовского района Рязанской области. Рос в трудовой крестьянской семье. Детей было трое. Саша был старшим. Учился в школе он хорошо. Был активным пионером. Во всём помогал матери. Наталья Михайловна, мать Александра Типанова, с большой любовью вспоминала, как Саша вместе с ней работал в колхозе.</a:t>
            </a:r>
          </a:p>
        </p:txBody>
      </p:sp>
    </p:spTree>
  </p:cSld>
  <p:clrMapOvr>
    <a:masterClrMapping/>
  </p:clrMapOvr>
  <p:transition spd="slow" advTm="30000">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ru-RU"/>
          </a:p>
        </p:txBody>
      </p:sp>
      <p:sp>
        <p:nvSpPr>
          <p:cNvPr id="45059" name="Rectangle 3"/>
          <p:cNvSpPr>
            <a:spLocks noGrp="1" noChangeArrowheads="1"/>
          </p:cNvSpPr>
          <p:nvPr>
            <p:ph type="body" idx="1"/>
          </p:nvPr>
        </p:nvSpPr>
        <p:spPr/>
        <p:txBody>
          <a:bodyPr/>
          <a:lstStyle/>
          <a:p>
            <a:endParaRPr lang="ru-RU"/>
          </a:p>
        </p:txBody>
      </p:sp>
      <p:sp>
        <p:nvSpPr>
          <p:cNvPr id="45060" name="Rectangle 4"/>
          <p:cNvSpPr>
            <a:spLocks noChangeArrowheads="1"/>
          </p:cNvSpPr>
          <p:nvPr/>
        </p:nvSpPr>
        <p:spPr bwMode="auto">
          <a:xfrm>
            <a:off x="0" y="0"/>
            <a:ext cx="9144000" cy="6858000"/>
          </a:xfrm>
          <a:prstGeom prst="rect">
            <a:avLst/>
          </a:prstGeom>
          <a:solidFill>
            <a:srgbClr val="140000"/>
          </a:solidFill>
          <a:ln w="9525">
            <a:solidFill>
              <a:schemeClr val="bg1"/>
            </a:solidFill>
            <a:miter lim="800000"/>
            <a:headEnd/>
            <a:tailEnd/>
          </a:ln>
          <a:effectLst/>
        </p:spPr>
        <p:txBody>
          <a:bodyPr wrap="none" anchor="ctr"/>
          <a:lstStyle/>
          <a:p>
            <a:endParaRPr lang="ru-RU"/>
          </a:p>
        </p:txBody>
      </p:sp>
      <p:pic>
        <p:nvPicPr>
          <p:cNvPr id="45061" name="Picture 5" descr="v_ogon"/>
          <p:cNvPicPr>
            <a:picLocks noChangeAspect="1" noChangeArrowheads="1" noCrop="1"/>
          </p:cNvPicPr>
          <p:nvPr/>
        </p:nvPicPr>
        <p:blipFill>
          <a:blip r:embed="rId2"/>
          <a:srcRect/>
          <a:stretch>
            <a:fillRect/>
          </a:stretch>
        </p:blipFill>
        <p:spPr bwMode="auto">
          <a:xfrm>
            <a:off x="6335713" y="4611688"/>
            <a:ext cx="2808287" cy="2246312"/>
          </a:xfrm>
          <a:prstGeom prst="rect">
            <a:avLst/>
          </a:prstGeom>
          <a:noFill/>
          <a:ln w="9525">
            <a:noFill/>
            <a:miter lim="800000"/>
            <a:headEnd/>
            <a:tailEnd/>
          </a:ln>
        </p:spPr>
      </p:pic>
      <p:sp>
        <p:nvSpPr>
          <p:cNvPr id="45062" name="Text Box 6"/>
          <p:cNvSpPr txBox="1">
            <a:spLocks noChangeArrowheads="1"/>
          </p:cNvSpPr>
          <p:nvPr/>
        </p:nvSpPr>
        <p:spPr bwMode="auto">
          <a:xfrm>
            <a:off x="4572000" y="0"/>
            <a:ext cx="4392613" cy="5753100"/>
          </a:xfrm>
          <a:prstGeom prst="rect">
            <a:avLst/>
          </a:prstGeom>
          <a:noFill/>
          <a:ln w="9525">
            <a:noFill/>
            <a:miter lim="800000"/>
            <a:headEnd/>
            <a:tailEnd/>
          </a:ln>
          <a:effectLst/>
        </p:spPr>
        <p:txBody>
          <a:bodyPr>
            <a:spAutoFit/>
          </a:bodyPr>
          <a:lstStyle/>
          <a:p>
            <a:pPr>
              <a:spcBef>
                <a:spcPct val="50000"/>
              </a:spcBef>
            </a:pPr>
            <a:r>
              <a:rPr lang="ru-RU" sz="2400">
                <a:effectLst/>
              </a:rPr>
              <a:t>Когда Саше исполнилось 17 лет, он добровольцем ушёл на фронт. В Советской армии Александр с 1942 года, а в действующей армии с февраля 1943 года. В первых же боях он проявил себя смелым и находчивым воином, за что и получил свою первую награду – медаль «За боевые заслуги». Комсомольцы роты избрали его комсоргом. Участвовал в обороне Ленинграда.</a:t>
            </a:r>
            <a:br>
              <a:rPr lang="ru-RU" sz="2400">
                <a:effectLst/>
              </a:rPr>
            </a:br>
            <a:r>
              <a:rPr lang="ru-RU">
                <a:effectLst/>
              </a:rPr>
              <a:t/>
            </a:r>
            <a:br>
              <a:rPr lang="ru-RU">
                <a:effectLst/>
              </a:rPr>
            </a:br>
            <a:endParaRPr lang="ru-RU">
              <a:effectLst/>
            </a:endParaRPr>
          </a:p>
        </p:txBody>
      </p:sp>
      <p:pic>
        <p:nvPicPr>
          <p:cNvPr id="45063" name="Picture 7"/>
          <p:cNvPicPr>
            <a:picLocks noChangeAspect="1" noChangeArrowheads="1"/>
          </p:cNvPicPr>
          <p:nvPr/>
        </p:nvPicPr>
        <p:blipFill>
          <a:blip r:embed="rId3"/>
          <a:srcRect/>
          <a:stretch>
            <a:fillRect/>
          </a:stretch>
        </p:blipFill>
        <p:spPr bwMode="auto">
          <a:xfrm>
            <a:off x="0" y="0"/>
            <a:ext cx="4614863" cy="6858000"/>
          </a:xfrm>
          <a:prstGeom prst="rect">
            <a:avLst/>
          </a:prstGeom>
          <a:noFill/>
          <a:ln w="28575">
            <a:solidFill>
              <a:schemeClr val="bg1"/>
            </a:solidFill>
            <a:miter lim="800000"/>
            <a:headEnd/>
            <a:tailEnd/>
          </a:ln>
        </p:spPr>
      </p:pic>
    </p:spTree>
  </p:cSld>
  <p:clrMapOvr>
    <a:masterClrMapping/>
  </p:clrMapOvr>
  <p:transition spd="slow" advTm="32000">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ru-RU"/>
          </a:p>
        </p:txBody>
      </p:sp>
      <p:sp>
        <p:nvSpPr>
          <p:cNvPr id="41987" name="Rectangle 3"/>
          <p:cNvSpPr>
            <a:spLocks noGrp="1" noChangeArrowheads="1"/>
          </p:cNvSpPr>
          <p:nvPr>
            <p:ph type="body" idx="1"/>
          </p:nvPr>
        </p:nvSpPr>
        <p:spPr/>
        <p:txBody>
          <a:bodyPr/>
          <a:lstStyle/>
          <a:p>
            <a:endParaRPr lang="ru-RU"/>
          </a:p>
        </p:txBody>
      </p:sp>
      <p:sp>
        <p:nvSpPr>
          <p:cNvPr id="41988" name="Rectangle 4"/>
          <p:cNvSpPr>
            <a:spLocks noChangeArrowheads="1"/>
          </p:cNvSpPr>
          <p:nvPr/>
        </p:nvSpPr>
        <p:spPr bwMode="auto">
          <a:xfrm>
            <a:off x="0" y="0"/>
            <a:ext cx="9144000" cy="6858000"/>
          </a:xfrm>
          <a:prstGeom prst="rect">
            <a:avLst/>
          </a:prstGeom>
          <a:solidFill>
            <a:srgbClr val="140000"/>
          </a:solidFill>
          <a:ln w="9525">
            <a:solidFill>
              <a:schemeClr val="bg1"/>
            </a:solidFill>
            <a:miter lim="800000"/>
            <a:headEnd/>
            <a:tailEnd/>
          </a:ln>
          <a:effectLst/>
        </p:spPr>
        <p:txBody>
          <a:bodyPr wrap="none" anchor="ctr"/>
          <a:lstStyle/>
          <a:p>
            <a:endParaRPr lang="ru-RU"/>
          </a:p>
        </p:txBody>
      </p:sp>
      <p:pic>
        <p:nvPicPr>
          <p:cNvPr id="41989" name="Picture 5" descr="v_ogon"/>
          <p:cNvPicPr>
            <a:picLocks noChangeAspect="1" noChangeArrowheads="1" noCrop="1"/>
          </p:cNvPicPr>
          <p:nvPr/>
        </p:nvPicPr>
        <p:blipFill>
          <a:blip r:embed="rId2"/>
          <a:srcRect/>
          <a:stretch>
            <a:fillRect/>
          </a:stretch>
        </p:blipFill>
        <p:spPr bwMode="auto">
          <a:xfrm>
            <a:off x="6335713" y="4611688"/>
            <a:ext cx="2808287" cy="2246312"/>
          </a:xfrm>
          <a:prstGeom prst="rect">
            <a:avLst/>
          </a:prstGeom>
          <a:noFill/>
          <a:ln w="9525">
            <a:noFill/>
            <a:miter lim="800000"/>
            <a:headEnd/>
            <a:tailEnd/>
          </a:ln>
        </p:spPr>
      </p:pic>
      <p:sp>
        <p:nvSpPr>
          <p:cNvPr id="41992" name="Text Box 8"/>
          <p:cNvSpPr txBox="1">
            <a:spLocks noChangeArrowheads="1"/>
          </p:cNvSpPr>
          <p:nvPr/>
        </p:nvSpPr>
        <p:spPr bwMode="auto">
          <a:xfrm>
            <a:off x="250825" y="188913"/>
            <a:ext cx="8893175" cy="4054475"/>
          </a:xfrm>
          <a:prstGeom prst="rect">
            <a:avLst/>
          </a:prstGeom>
          <a:noFill/>
          <a:ln w="9525">
            <a:noFill/>
            <a:miter lim="800000"/>
            <a:headEnd/>
            <a:tailEnd/>
          </a:ln>
          <a:effectLst/>
        </p:spPr>
        <p:txBody>
          <a:bodyPr>
            <a:spAutoFit/>
          </a:bodyPr>
          <a:lstStyle/>
          <a:p>
            <a:r>
              <a:rPr lang="ru-RU" sz="2000">
                <a:effectLst/>
              </a:rPr>
              <a:t> Более двух лет гитлеровцы совершенствовали под Ленинградом глубоко эшелонированную оборону. Для того чтобы освободить город от блокады, необходимо было преодолеть множество препятствий.15 января 1944 года началось наступление наших частей со стороны Пулково. 191-й гвардейский стрелковый полк, в котором служил А.Ф. Типанов, должен был нанести удар в направлении Красного Села (Ленинградская область).</a:t>
            </a:r>
          </a:p>
          <a:p>
            <a:r>
              <a:rPr lang="ru-RU" sz="2000">
                <a:effectLst/>
              </a:rPr>
              <a:t>   На рассвете 18 января 1944 года подразделения вышли к высоте с отметкой "112.0", преградившей путь на Красное Село. Прикрывая отход своих частей, противник вёл сильный огонь из оборудованных на этой высоте дзотов. А.Ф. Типанов находился в первых рядах наступающих и уничтожал живую силу врага из пулемёта, обеспечивая действия своего подразделения.</a:t>
            </a:r>
          </a:p>
        </p:txBody>
      </p:sp>
      <p:pic>
        <p:nvPicPr>
          <p:cNvPr id="41993" name="Picture 9" descr="красное село"/>
          <p:cNvPicPr>
            <a:picLocks noChangeAspect="1" noChangeArrowheads="1"/>
          </p:cNvPicPr>
          <p:nvPr/>
        </p:nvPicPr>
        <p:blipFill>
          <a:blip r:embed="rId3"/>
          <a:srcRect/>
          <a:stretch>
            <a:fillRect/>
          </a:stretch>
        </p:blipFill>
        <p:spPr bwMode="auto">
          <a:xfrm>
            <a:off x="0" y="4170363"/>
            <a:ext cx="3924300" cy="2740025"/>
          </a:xfrm>
          <a:prstGeom prst="rect">
            <a:avLst/>
          </a:prstGeom>
          <a:noFill/>
          <a:ln w="9525">
            <a:noFill/>
            <a:miter lim="800000"/>
            <a:headEnd/>
            <a:tailEnd/>
          </a:ln>
        </p:spPr>
      </p:pic>
    </p:spTree>
  </p:cSld>
  <p:clrMapOvr>
    <a:masterClrMapping/>
  </p:clrMapOvr>
  <p:transition spd="slow" advTm="34000">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ru-RU"/>
          </a:p>
        </p:txBody>
      </p:sp>
      <p:sp>
        <p:nvSpPr>
          <p:cNvPr id="59395" name="Rectangle 3"/>
          <p:cNvSpPr>
            <a:spLocks noGrp="1" noChangeArrowheads="1"/>
          </p:cNvSpPr>
          <p:nvPr>
            <p:ph type="body" idx="1"/>
          </p:nvPr>
        </p:nvSpPr>
        <p:spPr/>
        <p:txBody>
          <a:bodyPr/>
          <a:lstStyle/>
          <a:p>
            <a:endParaRPr lang="ru-RU"/>
          </a:p>
        </p:txBody>
      </p:sp>
      <p:sp>
        <p:nvSpPr>
          <p:cNvPr id="59396" name="Rectangle 4"/>
          <p:cNvSpPr>
            <a:spLocks noChangeArrowheads="1"/>
          </p:cNvSpPr>
          <p:nvPr/>
        </p:nvSpPr>
        <p:spPr bwMode="auto">
          <a:xfrm>
            <a:off x="0" y="0"/>
            <a:ext cx="9144000" cy="6858000"/>
          </a:xfrm>
          <a:prstGeom prst="rect">
            <a:avLst/>
          </a:prstGeom>
          <a:solidFill>
            <a:srgbClr val="140000"/>
          </a:solidFill>
          <a:ln w="9525">
            <a:solidFill>
              <a:schemeClr val="bg1"/>
            </a:solidFill>
            <a:miter lim="800000"/>
            <a:headEnd/>
            <a:tailEnd/>
          </a:ln>
          <a:effectLst/>
        </p:spPr>
        <p:txBody>
          <a:bodyPr wrap="none" anchor="ctr"/>
          <a:lstStyle/>
          <a:p>
            <a:endParaRPr lang="ru-RU"/>
          </a:p>
        </p:txBody>
      </p:sp>
      <p:pic>
        <p:nvPicPr>
          <p:cNvPr id="59397" name="Picture 5" descr="v_ogon"/>
          <p:cNvPicPr>
            <a:picLocks noChangeAspect="1" noChangeArrowheads="1" noCrop="1"/>
          </p:cNvPicPr>
          <p:nvPr/>
        </p:nvPicPr>
        <p:blipFill>
          <a:blip r:embed="rId4"/>
          <a:srcRect/>
          <a:stretch>
            <a:fillRect/>
          </a:stretch>
        </p:blipFill>
        <p:spPr bwMode="auto">
          <a:xfrm>
            <a:off x="6335713" y="4611688"/>
            <a:ext cx="2808287" cy="2246312"/>
          </a:xfrm>
          <a:prstGeom prst="rect">
            <a:avLst/>
          </a:prstGeom>
          <a:noFill/>
          <a:ln w="9525">
            <a:noFill/>
            <a:miter lim="800000"/>
            <a:headEnd/>
            <a:tailEnd/>
          </a:ln>
        </p:spPr>
      </p:pic>
      <p:sp>
        <p:nvSpPr>
          <p:cNvPr id="59398" name="Text Box 6"/>
          <p:cNvSpPr txBox="1">
            <a:spLocks noChangeArrowheads="1"/>
          </p:cNvSpPr>
          <p:nvPr/>
        </p:nvSpPr>
        <p:spPr bwMode="auto">
          <a:xfrm>
            <a:off x="0" y="0"/>
            <a:ext cx="9144000" cy="7029450"/>
          </a:xfrm>
          <a:prstGeom prst="rect">
            <a:avLst/>
          </a:prstGeom>
          <a:noFill/>
          <a:ln w="9525">
            <a:noFill/>
            <a:miter lim="800000"/>
            <a:headEnd/>
            <a:tailEnd/>
          </a:ln>
          <a:effectLst/>
        </p:spPr>
        <p:txBody>
          <a:bodyPr>
            <a:spAutoFit/>
          </a:bodyPr>
          <a:lstStyle/>
          <a:p>
            <a:r>
              <a:rPr lang="ru-RU">
                <a:effectLst/>
              </a:rPr>
              <a:t> </a:t>
            </a:r>
            <a:r>
              <a:rPr lang="ru-RU" sz="2400">
                <a:effectLst/>
              </a:rPr>
              <a:t>...Прорвав передний край обороны противника, гвардейцы приближались ко второй оборонительной линии. И хотя наши артиллеристы уничтожили много огневых точек, гитлеровцы все еще держались. Сильный огонь вражеского дзота вынудил роту залечь. Пулеметчик Типанов целился в черный глазок амбразуры. Заставить врага замолчать ему не удалось.</a:t>
            </a:r>
          </a:p>
          <a:p>
            <a:r>
              <a:rPr lang="ru-RU" sz="2400">
                <a:effectLst/>
              </a:rPr>
              <a:t>    Типанов израсходовал все патроны, а поднести новые ленты некому: раненого помощника унесли санитары.</a:t>
            </a:r>
          </a:p>
          <a:p>
            <a:r>
              <a:rPr lang="ru-RU" sz="2400">
                <a:effectLst/>
              </a:rPr>
              <a:t>  Перед тем как выступить на исходный рубеж, состоялся митинг. Комсорг роты Александр Типанов тогда сказал:</a:t>
            </a:r>
          </a:p>
          <a:p>
            <a:r>
              <a:rPr lang="ru-RU" sz="2400">
                <a:effectLst/>
              </a:rPr>
              <a:t>— Во имя нашей победы над врагом мы ничего не пожалеем, даже самой жизни!</a:t>
            </a:r>
          </a:p>
          <a:p>
            <a:r>
              <a:rPr lang="ru-RU" sz="2400">
                <a:effectLst/>
              </a:rPr>
              <a:t>   Мог ли он сейчас выжидать! Ему за пулеметным щитом огонь не так страшен. А каково тем, кто лежит прямо на снегу? Одни с надеждой, а другие со злостью поглядывают на замолкнувший пулемет. Пробираться в тыл </a:t>
            </a:r>
          </a:p>
          <a:p>
            <a:r>
              <a:rPr lang="ru-RU" sz="2400">
                <a:effectLst/>
              </a:rPr>
              <a:t>за патронами? Под таким огнем далеко </a:t>
            </a:r>
          </a:p>
          <a:p>
            <a:r>
              <a:rPr lang="ru-RU" sz="2400">
                <a:effectLst/>
              </a:rPr>
              <a:t>не уползешь.</a:t>
            </a:r>
          </a:p>
          <a:p>
            <a:r>
              <a:rPr lang="ru-RU" sz="2400">
                <a:effectLst/>
              </a:rPr>
              <a:t>    </a:t>
            </a:r>
          </a:p>
        </p:txBody>
      </p:sp>
      <p:pic>
        <p:nvPicPr>
          <p:cNvPr id="59401" name="Копия Реквием Моцарта.mp3">
            <a:hlinkClick r:id="" action="ppaction://media"/>
          </p:cNvPr>
          <p:cNvPicPr>
            <a:picLocks noRot="1" noChangeAspect="1" noChangeArrowheads="1"/>
          </p:cNvPicPr>
          <p:nvPr>
            <a:audioFile r:link="rId1"/>
          </p:nvPr>
        </p:nvPicPr>
        <p:blipFill>
          <a:blip r:embed="rId5"/>
          <a:srcRect/>
          <a:stretch>
            <a:fillRect/>
          </a:stretch>
        </p:blipFill>
        <p:spPr bwMode="auto">
          <a:xfrm>
            <a:off x="2484438" y="6381750"/>
            <a:ext cx="304800" cy="304800"/>
          </a:xfrm>
          <a:prstGeom prst="rect">
            <a:avLst/>
          </a:prstGeom>
          <a:noFill/>
        </p:spPr>
      </p:pic>
      <p:sp>
        <p:nvSpPr>
          <p:cNvPr id="59402" name="Text Box 10"/>
          <p:cNvSpPr txBox="1">
            <a:spLocks noChangeArrowheads="1"/>
          </p:cNvSpPr>
          <p:nvPr/>
        </p:nvSpPr>
        <p:spPr bwMode="auto">
          <a:xfrm>
            <a:off x="0" y="0"/>
            <a:ext cx="9144000" cy="4473575"/>
          </a:xfrm>
          <a:prstGeom prst="rect">
            <a:avLst/>
          </a:prstGeom>
          <a:noFill/>
          <a:ln w="9525">
            <a:noFill/>
            <a:miter lim="800000"/>
            <a:headEnd/>
            <a:tailEnd/>
          </a:ln>
          <a:effectLst/>
        </p:spPr>
        <p:txBody>
          <a:bodyPr>
            <a:spAutoFit/>
          </a:bodyPr>
          <a:lstStyle/>
          <a:p>
            <a:r>
              <a:rPr lang="ru-RU" sz="2400">
                <a:effectLst/>
              </a:rPr>
              <a:t>    Никто не знает, о чем думал в те минуты комсорг. Но все видели, что он сделал. Типанов пополз. Не в тыл за патронами, а вперед, к вражескому дзоту. Он полз, отталкиваясь локтями: в каждой руке держал по гранате. До дзота было уже близко. Чуть приподнявшись, Типанов швырнул в амбразуру одну гранату, затем вторую. Пулеметная дробь оборвалась. И тут же в черном прямоугольнике снова замигали вспышки. Типанов поднялся на ноги и, подскочив к дзоту, бросился на амбразуру...</a:t>
            </a:r>
          </a:p>
          <a:p>
            <a:r>
              <a:rPr lang="ru-RU" sz="2400">
                <a:effectLst/>
              </a:rPr>
              <a:t>   Рота рванулась в атаку. Порыв гвардейцев был так велик, </a:t>
            </a:r>
          </a:p>
          <a:p>
            <a:r>
              <a:rPr lang="ru-RU" sz="2400">
                <a:effectLst/>
              </a:rPr>
              <a:t>что враг не смог сдержать их натиска и отступил. Этой победой  рота была  обязана комсоргу Саше Типанову.</a:t>
            </a:r>
          </a:p>
        </p:txBody>
      </p:sp>
      <p:sp>
        <p:nvSpPr>
          <p:cNvPr id="59403" name="Text Box 11"/>
          <p:cNvSpPr txBox="1">
            <a:spLocks noChangeArrowheads="1"/>
          </p:cNvSpPr>
          <p:nvPr/>
        </p:nvSpPr>
        <p:spPr bwMode="auto">
          <a:xfrm>
            <a:off x="323850" y="188913"/>
            <a:ext cx="8820150" cy="2654300"/>
          </a:xfrm>
          <a:prstGeom prst="rect">
            <a:avLst/>
          </a:prstGeom>
          <a:noFill/>
          <a:ln w="9525">
            <a:noFill/>
            <a:miter lim="800000"/>
            <a:headEnd/>
            <a:tailEnd/>
          </a:ln>
          <a:effectLst/>
        </p:spPr>
        <p:txBody>
          <a:bodyPr>
            <a:spAutoFit/>
          </a:bodyPr>
          <a:lstStyle/>
          <a:p>
            <a:pPr algn="ctr">
              <a:spcBef>
                <a:spcPct val="50000"/>
              </a:spcBef>
            </a:pPr>
            <a:r>
              <a:rPr lang="ru-RU" sz="2800" b="1">
                <a:solidFill>
                  <a:schemeClr val="tx2"/>
                </a:solidFill>
                <a:effectLst/>
              </a:rPr>
              <a:t>За мужество и отвагу, проявленные в боях, гвардии красноармейцу Типанову Александру Фёдоровичу Указом Президиума Верховного Совета СССР от 13 февраля 1944 года посмертно присвоено звание Героя Советского Союза.</a:t>
            </a:r>
          </a:p>
        </p:txBody>
      </p:sp>
      <p:pic>
        <p:nvPicPr>
          <p:cNvPr id="59404" name="Picture 12"/>
          <p:cNvPicPr>
            <a:picLocks noChangeAspect="1" noChangeArrowheads="1"/>
          </p:cNvPicPr>
          <p:nvPr/>
        </p:nvPicPr>
        <p:blipFill>
          <a:blip r:embed="rId6"/>
          <a:srcRect/>
          <a:stretch>
            <a:fillRect/>
          </a:stretch>
        </p:blipFill>
        <p:spPr bwMode="auto">
          <a:xfrm>
            <a:off x="3635375" y="3284538"/>
            <a:ext cx="1922463" cy="3573462"/>
          </a:xfrm>
          <a:prstGeom prst="rect">
            <a:avLst/>
          </a:prstGeom>
          <a:noFill/>
          <a:ln w="9525">
            <a:noFill/>
            <a:miter lim="800000"/>
            <a:headEnd/>
            <a:tailEnd/>
          </a:ln>
          <a:effectLst/>
        </p:spPr>
      </p:pic>
      <p:pic>
        <p:nvPicPr>
          <p:cNvPr id="59405" name="Picture 13"/>
          <p:cNvPicPr>
            <a:picLocks noChangeAspect="1" noChangeArrowheads="1"/>
          </p:cNvPicPr>
          <p:nvPr/>
        </p:nvPicPr>
        <p:blipFill>
          <a:blip r:embed="rId7"/>
          <a:srcRect/>
          <a:stretch>
            <a:fillRect/>
          </a:stretch>
        </p:blipFill>
        <p:spPr bwMode="auto">
          <a:xfrm>
            <a:off x="0" y="2708275"/>
            <a:ext cx="2792413" cy="4149725"/>
          </a:xfrm>
          <a:prstGeom prst="rect">
            <a:avLst/>
          </a:prstGeom>
          <a:noFill/>
          <a:ln w="57150">
            <a:solidFill>
              <a:schemeClr val="bg1"/>
            </a:solidFill>
            <a:miter lim="800000"/>
            <a:headEnd/>
            <a:tailEnd/>
          </a:ln>
        </p:spPr>
      </p:pic>
      <p:pic>
        <p:nvPicPr>
          <p:cNvPr id="59406" name="Копия Реквием Моцарта.mp3">
            <a:hlinkClick r:id="" action="ppaction://media"/>
          </p:cNvPr>
          <p:cNvPicPr>
            <a:picLocks noRot="1" noChangeAspect="1" noChangeArrowheads="1"/>
          </p:cNvPicPr>
          <p:nvPr>
            <a:audioFile r:link="rId2"/>
          </p:nvPr>
        </p:nvPicPr>
        <p:blipFill>
          <a:blip r:embed="rId5"/>
          <a:srcRect/>
          <a:stretch>
            <a:fillRect/>
          </a:stretch>
        </p:blipFill>
        <p:spPr bwMode="auto">
          <a:xfrm>
            <a:off x="0" y="6553200"/>
            <a:ext cx="304800" cy="304800"/>
          </a:xfrm>
          <a:prstGeom prst="rect">
            <a:avLst/>
          </a:prstGeom>
          <a:noFill/>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6900" fill="hold"/>
                                        <p:tgtEl>
                                          <p:spTgt spid="59406"/>
                                        </p:tgtEl>
                                      </p:cBhvr>
                                    </p:cmd>
                                  </p:childTnLst>
                                </p:cTn>
                              </p:par>
                              <p:par>
                                <p:cTn id="7" presetID="10" presetClass="exit" presetSubtype="0" fill="hold" grpId="0" nodeType="withEffect">
                                  <p:stCondLst>
                                    <p:cond delay="75000"/>
                                  </p:stCondLst>
                                  <p:childTnLst>
                                    <p:animEffect transition="out" filter="fade">
                                      <p:cBhvr>
                                        <p:cTn id="8" dur="2000"/>
                                        <p:tgtEl>
                                          <p:spTgt spid="59398"/>
                                        </p:tgtEl>
                                      </p:cBhvr>
                                    </p:animEffect>
                                    <p:set>
                                      <p:cBhvr>
                                        <p:cTn id="9" dur="1" fill="hold">
                                          <p:stCondLst>
                                            <p:cond delay="1999"/>
                                          </p:stCondLst>
                                        </p:cTn>
                                        <p:tgtEl>
                                          <p:spTgt spid="59398"/>
                                        </p:tgtEl>
                                        <p:attrNameLst>
                                          <p:attrName>style.visibility</p:attrName>
                                        </p:attrNameLst>
                                      </p:cBhvr>
                                      <p:to>
                                        <p:strVal val="hidden"/>
                                      </p:to>
                                    </p:set>
                                  </p:childTnLst>
                                </p:cTn>
                              </p:par>
                              <p:par>
                                <p:cTn id="10" presetID="53" presetClass="entr" presetSubtype="0" fill="hold" nodeType="withEffect">
                                  <p:stCondLst>
                                    <p:cond delay="76000"/>
                                  </p:stCondLst>
                                  <p:childTnLst>
                                    <p:set>
                                      <p:cBhvr>
                                        <p:cTn id="11" dur="1" fill="hold">
                                          <p:stCondLst>
                                            <p:cond delay="0"/>
                                          </p:stCondLst>
                                        </p:cTn>
                                        <p:tgtEl>
                                          <p:spTgt spid="59402">
                                            <p:txEl>
                                              <p:pRg st="0" end="0"/>
                                            </p:txEl>
                                          </p:spTgt>
                                        </p:tgtEl>
                                        <p:attrNameLst>
                                          <p:attrName>style.visibility</p:attrName>
                                        </p:attrNameLst>
                                      </p:cBhvr>
                                      <p:to>
                                        <p:strVal val="visible"/>
                                      </p:to>
                                    </p:set>
                                    <p:anim calcmode="lin" valueType="num">
                                      <p:cBhvr>
                                        <p:cTn id="12" dur="2000" fill="hold"/>
                                        <p:tgtEl>
                                          <p:spTgt spid="59402">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59402">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59402">
                                            <p:txEl>
                                              <p:pRg st="0" end="0"/>
                                            </p:txEl>
                                          </p:spTgt>
                                        </p:tgtEl>
                                      </p:cBhvr>
                                    </p:animEffect>
                                  </p:childTnLst>
                                </p:cTn>
                              </p:par>
                              <p:par>
                                <p:cTn id="15" presetID="53" presetClass="entr" presetSubtype="0" fill="hold" nodeType="withEffect">
                                  <p:stCondLst>
                                    <p:cond delay="76000"/>
                                  </p:stCondLst>
                                  <p:childTnLst>
                                    <p:set>
                                      <p:cBhvr>
                                        <p:cTn id="16" dur="1" fill="hold">
                                          <p:stCondLst>
                                            <p:cond delay="0"/>
                                          </p:stCondLst>
                                        </p:cTn>
                                        <p:tgtEl>
                                          <p:spTgt spid="59402">
                                            <p:txEl>
                                              <p:pRg st="1" end="1"/>
                                            </p:txEl>
                                          </p:spTgt>
                                        </p:tgtEl>
                                        <p:attrNameLst>
                                          <p:attrName>style.visibility</p:attrName>
                                        </p:attrNameLst>
                                      </p:cBhvr>
                                      <p:to>
                                        <p:strVal val="visible"/>
                                      </p:to>
                                    </p:set>
                                    <p:anim calcmode="lin" valueType="num">
                                      <p:cBhvr>
                                        <p:cTn id="17" dur="2000" fill="hold"/>
                                        <p:tgtEl>
                                          <p:spTgt spid="59402">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59402">
                                            <p:txEl>
                                              <p:pRg st="1" end="1"/>
                                            </p:txEl>
                                          </p:spTgt>
                                        </p:tgtEl>
                                        <p:attrNameLst>
                                          <p:attrName>ppt_h</p:attrName>
                                        </p:attrNameLst>
                                      </p:cBhvr>
                                      <p:tavLst>
                                        <p:tav tm="0">
                                          <p:val>
                                            <p:fltVal val="0"/>
                                          </p:val>
                                        </p:tav>
                                        <p:tav tm="100000">
                                          <p:val>
                                            <p:strVal val="#ppt_h"/>
                                          </p:val>
                                        </p:tav>
                                      </p:tavLst>
                                    </p:anim>
                                    <p:animEffect transition="in" filter="fade">
                                      <p:cBhvr>
                                        <p:cTn id="19" dur="2000"/>
                                        <p:tgtEl>
                                          <p:spTgt spid="59402">
                                            <p:txEl>
                                              <p:pRg st="1" end="1"/>
                                            </p:txEl>
                                          </p:spTgt>
                                        </p:tgtEl>
                                      </p:cBhvr>
                                    </p:animEffect>
                                  </p:childTnLst>
                                </p:cTn>
                              </p:par>
                              <p:par>
                                <p:cTn id="20" presetID="53" presetClass="entr" presetSubtype="0" fill="hold" nodeType="withEffect">
                                  <p:stCondLst>
                                    <p:cond delay="76000"/>
                                  </p:stCondLst>
                                  <p:childTnLst>
                                    <p:set>
                                      <p:cBhvr>
                                        <p:cTn id="21" dur="1" fill="hold">
                                          <p:stCondLst>
                                            <p:cond delay="0"/>
                                          </p:stCondLst>
                                        </p:cTn>
                                        <p:tgtEl>
                                          <p:spTgt spid="59402">
                                            <p:txEl>
                                              <p:pRg st="2" end="2"/>
                                            </p:txEl>
                                          </p:spTgt>
                                        </p:tgtEl>
                                        <p:attrNameLst>
                                          <p:attrName>style.visibility</p:attrName>
                                        </p:attrNameLst>
                                      </p:cBhvr>
                                      <p:to>
                                        <p:strVal val="visible"/>
                                      </p:to>
                                    </p:set>
                                    <p:anim calcmode="lin" valueType="num">
                                      <p:cBhvr>
                                        <p:cTn id="22" dur="2000" fill="hold"/>
                                        <p:tgtEl>
                                          <p:spTgt spid="59402">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59402">
                                            <p:txEl>
                                              <p:pRg st="2" end="2"/>
                                            </p:txEl>
                                          </p:spTgt>
                                        </p:tgtEl>
                                        <p:attrNameLst>
                                          <p:attrName>ppt_h</p:attrName>
                                        </p:attrNameLst>
                                      </p:cBhvr>
                                      <p:tavLst>
                                        <p:tav tm="0">
                                          <p:val>
                                            <p:fltVal val="0"/>
                                          </p:val>
                                        </p:tav>
                                        <p:tav tm="100000">
                                          <p:val>
                                            <p:strVal val="#ppt_h"/>
                                          </p:val>
                                        </p:tav>
                                      </p:tavLst>
                                    </p:anim>
                                    <p:animEffect transition="in" filter="fade">
                                      <p:cBhvr>
                                        <p:cTn id="24" dur="2000"/>
                                        <p:tgtEl>
                                          <p:spTgt spid="59402">
                                            <p:txEl>
                                              <p:pRg st="2" end="2"/>
                                            </p:txEl>
                                          </p:spTgt>
                                        </p:tgtEl>
                                      </p:cBhvr>
                                    </p:animEffect>
                                  </p:childTnLst>
                                </p:cTn>
                              </p:par>
                              <p:par>
                                <p:cTn id="25" presetID="10" presetClass="exit" presetSubtype="0" fill="hold" grpId="0" nodeType="withEffect">
                                  <p:stCondLst>
                                    <p:cond delay="139000"/>
                                  </p:stCondLst>
                                  <p:childTnLst>
                                    <p:animEffect transition="out" filter="fade">
                                      <p:cBhvr>
                                        <p:cTn id="26" dur="2000"/>
                                        <p:tgtEl>
                                          <p:spTgt spid="59402">
                                            <p:txEl>
                                              <p:pRg st="0" end="0"/>
                                            </p:txEl>
                                          </p:spTgt>
                                        </p:tgtEl>
                                      </p:cBhvr>
                                    </p:animEffect>
                                    <p:set>
                                      <p:cBhvr>
                                        <p:cTn id="27" dur="1" fill="hold">
                                          <p:stCondLst>
                                            <p:cond delay="1999"/>
                                          </p:stCondLst>
                                        </p:cTn>
                                        <p:tgtEl>
                                          <p:spTgt spid="59402">
                                            <p:txEl>
                                              <p:pRg st="0" end="0"/>
                                            </p:txEl>
                                          </p:spTgt>
                                        </p:tgtEl>
                                        <p:attrNameLst>
                                          <p:attrName>style.visibility</p:attrName>
                                        </p:attrNameLst>
                                      </p:cBhvr>
                                      <p:to>
                                        <p:strVal val="hidden"/>
                                      </p:to>
                                    </p:set>
                                  </p:childTnLst>
                                </p:cTn>
                              </p:par>
                              <p:par>
                                <p:cTn id="28" presetID="10" presetClass="exit" presetSubtype="0" fill="hold" grpId="0" nodeType="withEffect">
                                  <p:stCondLst>
                                    <p:cond delay="139000"/>
                                  </p:stCondLst>
                                  <p:childTnLst>
                                    <p:animEffect transition="out" filter="fade">
                                      <p:cBhvr>
                                        <p:cTn id="29" dur="2000"/>
                                        <p:tgtEl>
                                          <p:spTgt spid="59402">
                                            <p:txEl>
                                              <p:pRg st="1" end="1"/>
                                            </p:txEl>
                                          </p:spTgt>
                                        </p:tgtEl>
                                      </p:cBhvr>
                                    </p:animEffect>
                                    <p:set>
                                      <p:cBhvr>
                                        <p:cTn id="30" dur="1" fill="hold">
                                          <p:stCondLst>
                                            <p:cond delay="1999"/>
                                          </p:stCondLst>
                                        </p:cTn>
                                        <p:tgtEl>
                                          <p:spTgt spid="59402">
                                            <p:txEl>
                                              <p:pRg st="1" end="1"/>
                                            </p:txEl>
                                          </p:spTgt>
                                        </p:tgtEl>
                                        <p:attrNameLst>
                                          <p:attrName>style.visibility</p:attrName>
                                        </p:attrNameLst>
                                      </p:cBhvr>
                                      <p:to>
                                        <p:strVal val="hidden"/>
                                      </p:to>
                                    </p:set>
                                  </p:childTnLst>
                                </p:cTn>
                              </p:par>
                              <p:par>
                                <p:cTn id="31" presetID="10" presetClass="exit" presetSubtype="0" fill="hold" grpId="0" nodeType="withEffect">
                                  <p:stCondLst>
                                    <p:cond delay="139000"/>
                                  </p:stCondLst>
                                  <p:childTnLst>
                                    <p:animEffect transition="out" filter="fade">
                                      <p:cBhvr>
                                        <p:cTn id="32" dur="2000"/>
                                        <p:tgtEl>
                                          <p:spTgt spid="59402">
                                            <p:txEl>
                                              <p:pRg st="2" end="2"/>
                                            </p:txEl>
                                          </p:spTgt>
                                        </p:tgtEl>
                                      </p:cBhvr>
                                    </p:animEffect>
                                    <p:set>
                                      <p:cBhvr>
                                        <p:cTn id="33" dur="1" fill="hold">
                                          <p:stCondLst>
                                            <p:cond delay="1999"/>
                                          </p:stCondLst>
                                        </p:cTn>
                                        <p:tgtEl>
                                          <p:spTgt spid="59402">
                                            <p:txEl>
                                              <p:pRg st="2" end="2"/>
                                            </p:txEl>
                                          </p:spTgt>
                                        </p:tgtEl>
                                        <p:attrNameLst>
                                          <p:attrName>style.visibility</p:attrName>
                                        </p:attrNameLst>
                                      </p:cBhvr>
                                      <p:to>
                                        <p:strVal val="hidden"/>
                                      </p:to>
                                    </p:set>
                                  </p:childTnLst>
                                </p:cTn>
                              </p:par>
                              <p:par>
                                <p:cTn id="34" presetID="53" presetClass="entr" presetSubtype="0" fill="hold" grpId="0" nodeType="withEffect">
                                  <p:stCondLst>
                                    <p:cond delay="142000"/>
                                  </p:stCondLst>
                                  <p:childTnLst>
                                    <p:set>
                                      <p:cBhvr>
                                        <p:cTn id="35" dur="1" fill="hold">
                                          <p:stCondLst>
                                            <p:cond delay="0"/>
                                          </p:stCondLst>
                                        </p:cTn>
                                        <p:tgtEl>
                                          <p:spTgt spid="59403"/>
                                        </p:tgtEl>
                                        <p:attrNameLst>
                                          <p:attrName>style.visibility</p:attrName>
                                        </p:attrNameLst>
                                      </p:cBhvr>
                                      <p:to>
                                        <p:strVal val="visible"/>
                                      </p:to>
                                    </p:set>
                                    <p:anim calcmode="lin" valueType="num">
                                      <p:cBhvr>
                                        <p:cTn id="36" dur="3000" fill="hold"/>
                                        <p:tgtEl>
                                          <p:spTgt spid="59403"/>
                                        </p:tgtEl>
                                        <p:attrNameLst>
                                          <p:attrName>ppt_w</p:attrName>
                                        </p:attrNameLst>
                                      </p:cBhvr>
                                      <p:tavLst>
                                        <p:tav tm="0">
                                          <p:val>
                                            <p:fltVal val="0"/>
                                          </p:val>
                                        </p:tav>
                                        <p:tav tm="100000">
                                          <p:val>
                                            <p:strVal val="#ppt_w"/>
                                          </p:val>
                                        </p:tav>
                                      </p:tavLst>
                                    </p:anim>
                                    <p:anim calcmode="lin" valueType="num">
                                      <p:cBhvr>
                                        <p:cTn id="37" dur="3000" fill="hold"/>
                                        <p:tgtEl>
                                          <p:spTgt spid="59403"/>
                                        </p:tgtEl>
                                        <p:attrNameLst>
                                          <p:attrName>ppt_h</p:attrName>
                                        </p:attrNameLst>
                                      </p:cBhvr>
                                      <p:tavLst>
                                        <p:tav tm="0">
                                          <p:val>
                                            <p:fltVal val="0"/>
                                          </p:val>
                                        </p:tav>
                                        <p:tav tm="100000">
                                          <p:val>
                                            <p:strVal val="#ppt_h"/>
                                          </p:val>
                                        </p:tav>
                                      </p:tavLst>
                                    </p:anim>
                                    <p:animEffect transition="in" filter="fade">
                                      <p:cBhvr>
                                        <p:cTn id="38" dur="3000"/>
                                        <p:tgtEl>
                                          <p:spTgt spid="59403"/>
                                        </p:tgtEl>
                                      </p:cBhvr>
                                    </p:animEffect>
                                  </p:childTnLst>
                                </p:cTn>
                              </p:par>
                              <p:par>
                                <p:cTn id="39" presetID="53" presetClass="entr" presetSubtype="0" fill="hold" nodeType="withEffect">
                                  <p:stCondLst>
                                    <p:cond delay="142000"/>
                                  </p:stCondLst>
                                  <p:childTnLst>
                                    <p:set>
                                      <p:cBhvr>
                                        <p:cTn id="40" dur="1" fill="hold">
                                          <p:stCondLst>
                                            <p:cond delay="0"/>
                                          </p:stCondLst>
                                        </p:cTn>
                                        <p:tgtEl>
                                          <p:spTgt spid="59404"/>
                                        </p:tgtEl>
                                        <p:attrNameLst>
                                          <p:attrName>style.visibility</p:attrName>
                                        </p:attrNameLst>
                                      </p:cBhvr>
                                      <p:to>
                                        <p:strVal val="visible"/>
                                      </p:to>
                                    </p:set>
                                    <p:anim calcmode="lin" valueType="num">
                                      <p:cBhvr>
                                        <p:cTn id="41" dur="3000" fill="hold"/>
                                        <p:tgtEl>
                                          <p:spTgt spid="59404"/>
                                        </p:tgtEl>
                                        <p:attrNameLst>
                                          <p:attrName>ppt_w</p:attrName>
                                        </p:attrNameLst>
                                      </p:cBhvr>
                                      <p:tavLst>
                                        <p:tav tm="0">
                                          <p:val>
                                            <p:fltVal val="0"/>
                                          </p:val>
                                        </p:tav>
                                        <p:tav tm="100000">
                                          <p:val>
                                            <p:strVal val="#ppt_w"/>
                                          </p:val>
                                        </p:tav>
                                      </p:tavLst>
                                    </p:anim>
                                    <p:anim calcmode="lin" valueType="num">
                                      <p:cBhvr>
                                        <p:cTn id="42" dur="3000" fill="hold"/>
                                        <p:tgtEl>
                                          <p:spTgt spid="59404"/>
                                        </p:tgtEl>
                                        <p:attrNameLst>
                                          <p:attrName>ppt_h</p:attrName>
                                        </p:attrNameLst>
                                      </p:cBhvr>
                                      <p:tavLst>
                                        <p:tav tm="0">
                                          <p:val>
                                            <p:fltVal val="0"/>
                                          </p:val>
                                        </p:tav>
                                        <p:tav tm="100000">
                                          <p:val>
                                            <p:strVal val="#ppt_h"/>
                                          </p:val>
                                        </p:tav>
                                      </p:tavLst>
                                    </p:anim>
                                    <p:animEffect transition="in" filter="fade">
                                      <p:cBhvr>
                                        <p:cTn id="43" dur="3000"/>
                                        <p:tgtEl>
                                          <p:spTgt spid="59404"/>
                                        </p:tgtEl>
                                      </p:cBhvr>
                                    </p:animEffect>
                                  </p:childTnLst>
                                </p:cTn>
                              </p:par>
                              <p:par>
                                <p:cTn id="44" presetID="53" presetClass="entr" presetSubtype="0" fill="hold" nodeType="withEffect">
                                  <p:stCondLst>
                                    <p:cond delay="142000"/>
                                  </p:stCondLst>
                                  <p:childTnLst>
                                    <p:set>
                                      <p:cBhvr>
                                        <p:cTn id="45" dur="1" fill="hold">
                                          <p:stCondLst>
                                            <p:cond delay="0"/>
                                          </p:stCondLst>
                                        </p:cTn>
                                        <p:tgtEl>
                                          <p:spTgt spid="59405"/>
                                        </p:tgtEl>
                                        <p:attrNameLst>
                                          <p:attrName>style.visibility</p:attrName>
                                        </p:attrNameLst>
                                      </p:cBhvr>
                                      <p:to>
                                        <p:strVal val="visible"/>
                                      </p:to>
                                    </p:set>
                                    <p:anim calcmode="lin" valueType="num">
                                      <p:cBhvr>
                                        <p:cTn id="46" dur="3000" fill="hold"/>
                                        <p:tgtEl>
                                          <p:spTgt spid="59405"/>
                                        </p:tgtEl>
                                        <p:attrNameLst>
                                          <p:attrName>ppt_w</p:attrName>
                                        </p:attrNameLst>
                                      </p:cBhvr>
                                      <p:tavLst>
                                        <p:tav tm="0">
                                          <p:val>
                                            <p:fltVal val="0"/>
                                          </p:val>
                                        </p:tav>
                                        <p:tav tm="100000">
                                          <p:val>
                                            <p:strVal val="#ppt_w"/>
                                          </p:val>
                                        </p:tav>
                                      </p:tavLst>
                                    </p:anim>
                                    <p:anim calcmode="lin" valueType="num">
                                      <p:cBhvr>
                                        <p:cTn id="47" dur="3000" fill="hold"/>
                                        <p:tgtEl>
                                          <p:spTgt spid="59405"/>
                                        </p:tgtEl>
                                        <p:attrNameLst>
                                          <p:attrName>ppt_h</p:attrName>
                                        </p:attrNameLst>
                                      </p:cBhvr>
                                      <p:tavLst>
                                        <p:tav tm="0">
                                          <p:val>
                                            <p:fltVal val="0"/>
                                          </p:val>
                                        </p:tav>
                                        <p:tav tm="100000">
                                          <p:val>
                                            <p:strVal val="#ppt_h"/>
                                          </p:val>
                                        </p:tav>
                                      </p:tavLst>
                                    </p:anim>
                                    <p:animEffect transition="in" filter="fade">
                                      <p:cBhvr>
                                        <p:cTn id="48" dur="30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59401"/>
                </p:tgtEl>
              </p:cMediaNode>
            </p:audio>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59406"/>
                </p:tgtEl>
              </p:cMediaNode>
            </p:audio>
          </p:childTnLst>
        </p:cTn>
      </p:par>
    </p:tnLst>
    <p:bldLst>
      <p:bldP spid="59398" grpId="0"/>
      <p:bldP spid="59402" grpId="0" build="allAtOnce"/>
      <p:bldP spid="594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ru-RU"/>
          </a:p>
        </p:txBody>
      </p:sp>
      <p:sp>
        <p:nvSpPr>
          <p:cNvPr id="43011" name="Rectangle 3"/>
          <p:cNvSpPr>
            <a:spLocks noGrp="1" noChangeArrowheads="1"/>
          </p:cNvSpPr>
          <p:nvPr>
            <p:ph type="body" idx="1"/>
          </p:nvPr>
        </p:nvSpPr>
        <p:spPr/>
        <p:txBody>
          <a:bodyPr/>
          <a:lstStyle/>
          <a:p>
            <a:endParaRPr lang="ru-RU"/>
          </a:p>
        </p:txBody>
      </p:sp>
      <p:sp>
        <p:nvSpPr>
          <p:cNvPr id="43012" name="Rectangle 4"/>
          <p:cNvSpPr>
            <a:spLocks noChangeArrowheads="1"/>
          </p:cNvSpPr>
          <p:nvPr/>
        </p:nvSpPr>
        <p:spPr bwMode="auto">
          <a:xfrm>
            <a:off x="0" y="0"/>
            <a:ext cx="9144000" cy="6858000"/>
          </a:xfrm>
          <a:prstGeom prst="rect">
            <a:avLst/>
          </a:prstGeom>
          <a:solidFill>
            <a:srgbClr val="140000"/>
          </a:solidFill>
          <a:ln w="9525">
            <a:solidFill>
              <a:schemeClr val="bg1"/>
            </a:solidFill>
            <a:miter lim="800000"/>
            <a:headEnd/>
            <a:tailEnd/>
          </a:ln>
          <a:effectLst/>
        </p:spPr>
        <p:txBody>
          <a:bodyPr wrap="none" anchor="ctr"/>
          <a:lstStyle/>
          <a:p>
            <a:endParaRPr lang="ru-RU"/>
          </a:p>
        </p:txBody>
      </p:sp>
      <p:pic>
        <p:nvPicPr>
          <p:cNvPr id="43013" name="Picture 5" descr="v_ogon"/>
          <p:cNvPicPr>
            <a:picLocks noChangeAspect="1" noChangeArrowheads="1" noCrop="1"/>
          </p:cNvPicPr>
          <p:nvPr/>
        </p:nvPicPr>
        <p:blipFill>
          <a:blip r:embed="rId2"/>
          <a:srcRect/>
          <a:stretch>
            <a:fillRect/>
          </a:stretch>
        </p:blipFill>
        <p:spPr bwMode="auto">
          <a:xfrm>
            <a:off x="6335713" y="4611688"/>
            <a:ext cx="2808287" cy="2246312"/>
          </a:xfrm>
          <a:prstGeom prst="rect">
            <a:avLst/>
          </a:prstGeom>
          <a:noFill/>
          <a:ln w="9525">
            <a:noFill/>
            <a:miter lim="800000"/>
            <a:headEnd/>
            <a:tailEnd/>
          </a:ln>
        </p:spPr>
      </p:pic>
      <p:pic>
        <p:nvPicPr>
          <p:cNvPr id="43014" name="Picture 6"/>
          <p:cNvPicPr>
            <a:picLocks noChangeAspect="1" noChangeArrowheads="1"/>
          </p:cNvPicPr>
          <p:nvPr/>
        </p:nvPicPr>
        <p:blipFill>
          <a:blip r:embed="rId3"/>
          <a:srcRect/>
          <a:stretch>
            <a:fillRect/>
          </a:stretch>
        </p:blipFill>
        <p:spPr bwMode="auto">
          <a:xfrm>
            <a:off x="0" y="0"/>
            <a:ext cx="5143500" cy="6858000"/>
          </a:xfrm>
          <a:prstGeom prst="rect">
            <a:avLst/>
          </a:prstGeom>
          <a:noFill/>
          <a:ln w="38100">
            <a:solidFill>
              <a:schemeClr val="bg1"/>
            </a:solidFill>
            <a:miter lim="800000"/>
            <a:headEnd/>
            <a:tailEnd/>
          </a:ln>
        </p:spPr>
      </p:pic>
      <p:sp>
        <p:nvSpPr>
          <p:cNvPr id="43015" name="Text Box 7"/>
          <p:cNvSpPr txBox="1">
            <a:spLocks noChangeArrowheads="1"/>
          </p:cNvSpPr>
          <p:nvPr/>
        </p:nvSpPr>
        <p:spPr bwMode="auto">
          <a:xfrm>
            <a:off x="0" y="6521450"/>
            <a:ext cx="5435600" cy="336550"/>
          </a:xfrm>
          <a:prstGeom prst="rect">
            <a:avLst/>
          </a:prstGeom>
          <a:noFill/>
          <a:ln w="9525">
            <a:noFill/>
            <a:miter lim="800000"/>
            <a:headEnd/>
            <a:tailEnd/>
          </a:ln>
          <a:effectLst/>
        </p:spPr>
        <p:txBody>
          <a:bodyPr>
            <a:spAutoFit/>
          </a:bodyPr>
          <a:lstStyle/>
          <a:p>
            <a:pPr>
              <a:spcBef>
                <a:spcPct val="50000"/>
              </a:spcBef>
            </a:pPr>
            <a:r>
              <a:rPr lang="ru-RU" sz="1600" i="1">
                <a:effectLst/>
              </a:rPr>
              <a:t>  </a:t>
            </a:r>
            <a:r>
              <a:rPr lang="ru-RU" sz="1400" i="1">
                <a:effectLst/>
              </a:rPr>
              <a:t>Фото Александра Прищепова (г.Санкт-Петербург), 2008.</a:t>
            </a:r>
          </a:p>
        </p:txBody>
      </p:sp>
      <p:sp>
        <p:nvSpPr>
          <p:cNvPr id="43016" name="Text Box 8"/>
          <p:cNvSpPr txBox="1">
            <a:spLocks noChangeArrowheads="1"/>
          </p:cNvSpPr>
          <p:nvPr/>
        </p:nvSpPr>
        <p:spPr bwMode="auto">
          <a:xfrm>
            <a:off x="5148263" y="0"/>
            <a:ext cx="3995737" cy="4756150"/>
          </a:xfrm>
          <a:prstGeom prst="rect">
            <a:avLst/>
          </a:prstGeom>
          <a:noFill/>
          <a:ln w="9525">
            <a:noFill/>
            <a:miter lim="800000"/>
            <a:headEnd/>
            <a:tailEnd/>
          </a:ln>
          <a:effectLst/>
        </p:spPr>
        <p:txBody>
          <a:bodyPr>
            <a:spAutoFit/>
          </a:bodyPr>
          <a:lstStyle/>
          <a:p>
            <a:pPr>
              <a:spcBef>
                <a:spcPct val="50000"/>
              </a:spcBef>
            </a:pPr>
            <a:r>
              <a:rPr lang="ru-RU" sz="2000">
                <a:effectLst/>
              </a:rPr>
              <a:t>В  городском парке посёлка Красное Село   на пригорке возвышается могильный холмик. Летом вокруг шумят листвой липы, алеют посаженные школьниками цветы. Здесь похоронен</a:t>
            </a:r>
            <a:r>
              <a:rPr lang="ru-RU" sz="2800">
                <a:effectLst/>
              </a:rPr>
              <a:t> </a:t>
            </a:r>
            <a:r>
              <a:rPr lang="ru-RU" sz="2800" b="1">
                <a:solidFill>
                  <a:schemeClr val="tx2"/>
                </a:solidFill>
                <a:effectLst/>
              </a:rPr>
              <a:t>Александр Типанов.</a:t>
            </a:r>
          </a:p>
          <a:p>
            <a:pPr>
              <a:spcBef>
                <a:spcPct val="50000"/>
              </a:spcBef>
            </a:pPr>
            <a:r>
              <a:rPr lang="ru-RU" sz="2000">
                <a:effectLst/>
              </a:rPr>
              <a:t> Ему было только двадцать лет. На месте его подвига у развилки дорог  воспитанники Ленинградского Суворовского военного училища установили стелу. </a:t>
            </a:r>
          </a:p>
        </p:txBody>
      </p:sp>
    </p:spTree>
  </p:cSld>
  <p:clrMapOvr>
    <a:masterClrMapping/>
  </p:clrMapOvr>
  <p:transition spd="slow" advTm="17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1403350" y="476250"/>
            <a:ext cx="6048375" cy="2016125"/>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1941 год</a:t>
            </a:r>
          </a:p>
        </p:txBody>
      </p:sp>
      <p:sp>
        <p:nvSpPr>
          <p:cNvPr id="21507" name="WordArt 3"/>
          <p:cNvSpPr>
            <a:spLocks noChangeArrowheads="1" noChangeShapeType="1" noTextEdit="1"/>
          </p:cNvSpPr>
          <p:nvPr/>
        </p:nvSpPr>
        <p:spPr bwMode="auto">
          <a:xfrm>
            <a:off x="1547813" y="3573463"/>
            <a:ext cx="5616575" cy="2459037"/>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0">
                  <a:gsLst>
                    <a:gs pos="0">
                      <a:srgbClr val="FFE701"/>
                    </a:gs>
                    <a:gs pos="100000">
                      <a:srgbClr val="FE3E02"/>
                    </a:gs>
                  </a:gsLst>
                  <a:lin ang="5400000" scaled="1"/>
                </a:gradFill>
                <a:effectLst/>
                <a:latin typeface="Impact"/>
              </a:rPr>
              <a:t>22 июня</a:t>
            </a:r>
          </a:p>
        </p:txBody>
      </p:sp>
      <p:pic>
        <p:nvPicPr>
          <p:cNvPr id="21513" name="nachalo_voiny_levitan.mp3">
            <a:hlinkClick r:id="" action="ppaction://media"/>
          </p:cNvPr>
          <p:cNvPicPr>
            <a:picLocks noRot="1" noChangeAspect="1" noChangeArrowheads="1"/>
          </p:cNvPicPr>
          <p:nvPr>
            <a:audioFile r:link="rId1"/>
          </p:nvPr>
        </p:nvPicPr>
        <p:blipFill>
          <a:blip r:embed="rId3"/>
          <a:srcRect/>
          <a:stretch>
            <a:fillRect/>
          </a:stretch>
        </p:blipFill>
        <p:spPr bwMode="auto">
          <a:xfrm>
            <a:off x="250825" y="6381750"/>
            <a:ext cx="304800" cy="304800"/>
          </a:xfrm>
          <a:prstGeom prst="rect">
            <a:avLst/>
          </a:prstGeom>
          <a:noFill/>
        </p:spPr>
      </p:pic>
    </p:spTree>
  </p:cSld>
  <p:clrMapOvr>
    <a:masterClrMapping/>
  </p:clrMapOvr>
  <p:transition spd="slow" advClick="0" advTm="6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064" fill="hold"/>
                                        <p:tgtEl>
                                          <p:spTgt spid="21513"/>
                                        </p:tgtEl>
                                      </p:cBhvr>
                                    </p:cmd>
                                  </p:childTnLst>
                                </p:cTn>
                              </p:par>
                              <p:par>
                                <p:cTn id="7" presetID="50" presetClass="entr" presetSubtype="0" decel="100000" fill="hold" grpId="0" nodeType="withEffect">
                                  <p:stCondLst>
                                    <p:cond delay="2000"/>
                                  </p:stCondLst>
                                  <p:childTnLst>
                                    <p:set>
                                      <p:cBhvr>
                                        <p:cTn id="8" dur="1" fill="hold">
                                          <p:stCondLst>
                                            <p:cond delay="0"/>
                                          </p:stCondLst>
                                        </p:cTn>
                                        <p:tgtEl>
                                          <p:spTgt spid="21506"/>
                                        </p:tgtEl>
                                        <p:attrNameLst>
                                          <p:attrName>style.visibility</p:attrName>
                                        </p:attrNameLst>
                                      </p:cBhvr>
                                      <p:to>
                                        <p:strVal val="visible"/>
                                      </p:to>
                                    </p:set>
                                    <p:anim calcmode="lin" valueType="num">
                                      <p:cBhvr>
                                        <p:cTn id="9" dur="5000" fill="hold"/>
                                        <p:tgtEl>
                                          <p:spTgt spid="21506"/>
                                        </p:tgtEl>
                                        <p:attrNameLst>
                                          <p:attrName>ppt_w</p:attrName>
                                        </p:attrNameLst>
                                      </p:cBhvr>
                                      <p:tavLst>
                                        <p:tav tm="0">
                                          <p:val>
                                            <p:strVal val="#ppt_w+.3"/>
                                          </p:val>
                                        </p:tav>
                                        <p:tav tm="100000">
                                          <p:val>
                                            <p:strVal val="#ppt_w"/>
                                          </p:val>
                                        </p:tav>
                                      </p:tavLst>
                                    </p:anim>
                                    <p:anim calcmode="lin" valueType="num">
                                      <p:cBhvr>
                                        <p:cTn id="10" dur="5000" fill="hold"/>
                                        <p:tgtEl>
                                          <p:spTgt spid="21506"/>
                                        </p:tgtEl>
                                        <p:attrNameLst>
                                          <p:attrName>ppt_h</p:attrName>
                                        </p:attrNameLst>
                                      </p:cBhvr>
                                      <p:tavLst>
                                        <p:tav tm="0">
                                          <p:val>
                                            <p:strVal val="#ppt_h"/>
                                          </p:val>
                                        </p:tav>
                                        <p:tav tm="100000">
                                          <p:val>
                                            <p:strVal val="#ppt_h"/>
                                          </p:val>
                                        </p:tav>
                                      </p:tavLst>
                                    </p:anim>
                                    <p:animEffect transition="in" filter="fade">
                                      <p:cBhvr>
                                        <p:cTn id="11" dur="5000"/>
                                        <p:tgtEl>
                                          <p:spTgt spid="21506"/>
                                        </p:tgtEl>
                                      </p:cBhvr>
                                    </p:animEffect>
                                  </p:childTnLst>
                                </p:cTn>
                              </p:par>
                              <p:par>
                                <p:cTn id="12" presetID="50" presetClass="entr" presetSubtype="0" decel="100000" fill="hold" grpId="0" nodeType="withEffect">
                                  <p:stCondLst>
                                    <p:cond delay="5000"/>
                                  </p:stCondLst>
                                  <p:childTnLst>
                                    <p:set>
                                      <p:cBhvr>
                                        <p:cTn id="13" dur="1" fill="hold">
                                          <p:stCondLst>
                                            <p:cond delay="0"/>
                                          </p:stCondLst>
                                        </p:cTn>
                                        <p:tgtEl>
                                          <p:spTgt spid="21507"/>
                                        </p:tgtEl>
                                        <p:attrNameLst>
                                          <p:attrName>style.visibility</p:attrName>
                                        </p:attrNameLst>
                                      </p:cBhvr>
                                      <p:to>
                                        <p:strVal val="visible"/>
                                      </p:to>
                                    </p:set>
                                    <p:anim calcmode="lin" valueType="num">
                                      <p:cBhvr>
                                        <p:cTn id="14" dur="5000" fill="hold"/>
                                        <p:tgtEl>
                                          <p:spTgt spid="21507"/>
                                        </p:tgtEl>
                                        <p:attrNameLst>
                                          <p:attrName>ppt_w</p:attrName>
                                        </p:attrNameLst>
                                      </p:cBhvr>
                                      <p:tavLst>
                                        <p:tav tm="0">
                                          <p:val>
                                            <p:strVal val="#ppt_w+.3"/>
                                          </p:val>
                                        </p:tav>
                                        <p:tav tm="100000">
                                          <p:val>
                                            <p:strVal val="#ppt_w"/>
                                          </p:val>
                                        </p:tav>
                                      </p:tavLst>
                                    </p:anim>
                                    <p:anim calcmode="lin" valueType="num">
                                      <p:cBhvr>
                                        <p:cTn id="15" dur="5000" fill="hold"/>
                                        <p:tgtEl>
                                          <p:spTgt spid="21507"/>
                                        </p:tgtEl>
                                        <p:attrNameLst>
                                          <p:attrName>ppt_h</p:attrName>
                                        </p:attrNameLst>
                                      </p:cBhvr>
                                      <p:tavLst>
                                        <p:tav tm="0">
                                          <p:val>
                                            <p:strVal val="#ppt_h"/>
                                          </p:val>
                                        </p:tav>
                                        <p:tav tm="100000">
                                          <p:val>
                                            <p:strVal val="#ppt_h"/>
                                          </p:val>
                                        </p:tav>
                                      </p:tavLst>
                                    </p:anim>
                                    <p:animEffect transition="in" filter="fade">
                                      <p:cBhvr>
                                        <p:cTn id="16" dur="5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21513"/>
                </p:tgtEl>
              </p:cMediaNode>
            </p:audio>
          </p:childTnLst>
        </p:cTn>
      </p:par>
    </p:tnLst>
    <p:bldLst>
      <p:bldP spid="21506" grpId="0" animBg="1"/>
      <p:bldP spid="2150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ru-RU"/>
          </a:p>
        </p:txBody>
      </p:sp>
      <p:sp>
        <p:nvSpPr>
          <p:cNvPr id="44035" name="Rectangle 3"/>
          <p:cNvSpPr>
            <a:spLocks noGrp="1" noChangeArrowheads="1"/>
          </p:cNvSpPr>
          <p:nvPr>
            <p:ph type="body" idx="1"/>
          </p:nvPr>
        </p:nvSpPr>
        <p:spPr/>
        <p:txBody>
          <a:bodyPr/>
          <a:lstStyle/>
          <a:p>
            <a:endParaRPr lang="ru-RU"/>
          </a:p>
        </p:txBody>
      </p:sp>
      <p:sp>
        <p:nvSpPr>
          <p:cNvPr id="44036" name="Rectangle 4"/>
          <p:cNvSpPr>
            <a:spLocks noChangeArrowheads="1"/>
          </p:cNvSpPr>
          <p:nvPr/>
        </p:nvSpPr>
        <p:spPr bwMode="auto">
          <a:xfrm>
            <a:off x="0" y="0"/>
            <a:ext cx="9144000" cy="6858000"/>
          </a:xfrm>
          <a:prstGeom prst="rect">
            <a:avLst/>
          </a:prstGeom>
          <a:solidFill>
            <a:srgbClr val="140000"/>
          </a:solidFill>
          <a:ln w="9525">
            <a:solidFill>
              <a:schemeClr val="bg1"/>
            </a:solidFill>
            <a:miter lim="800000"/>
            <a:headEnd/>
            <a:tailEnd/>
          </a:ln>
          <a:effectLst/>
        </p:spPr>
        <p:txBody>
          <a:bodyPr wrap="none" anchor="ctr"/>
          <a:lstStyle/>
          <a:p>
            <a:endParaRPr lang="ru-RU"/>
          </a:p>
        </p:txBody>
      </p:sp>
      <p:pic>
        <p:nvPicPr>
          <p:cNvPr id="44037" name="Picture 5" descr="v_ogon"/>
          <p:cNvPicPr>
            <a:picLocks noChangeAspect="1" noChangeArrowheads="1" noCrop="1"/>
          </p:cNvPicPr>
          <p:nvPr/>
        </p:nvPicPr>
        <p:blipFill>
          <a:blip r:embed="rId2"/>
          <a:srcRect/>
          <a:stretch>
            <a:fillRect/>
          </a:stretch>
        </p:blipFill>
        <p:spPr bwMode="auto">
          <a:xfrm>
            <a:off x="6335713" y="4611688"/>
            <a:ext cx="2808287" cy="2246312"/>
          </a:xfrm>
          <a:prstGeom prst="rect">
            <a:avLst/>
          </a:prstGeom>
          <a:noFill/>
          <a:ln w="9525">
            <a:noFill/>
            <a:miter lim="800000"/>
            <a:headEnd/>
            <a:tailEnd/>
          </a:ln>
        </p:spPr>
      </p:pic>
      <p:pic>
        <p:nvPicPr>
          <p:cNvPr id="44040" name="Picture 8" descr="красное село"/>
          <p:cNvPicPr>
            <a:picLocks noChangeAspect="1" noChangeArrowheads="1"/>
          </p:cNvPicPr>
          <p:nvPr/>
        </p:nvPicPr>
        <p:blipFill>
          <a:blip r:embed="rId3"/>
          <a:srcRect/>
          <a:stretch>
            <a:fillRect/>
          </a:stretch>
        </p:blipFill>
        <p:spPr bwMode="auto">
          <a:xfrm>
            <a:off x="0" y="3533775"/>
            <a:ext cx="4762500" cy="3324225"/>
          </a:xfrm>
          <a:prstGeom prst="rect">
            <a:avLst/>
          </a:prstGeom>
          <a:noFill/>
          <a:ln w="9525">
            <a:noFill/>
            <a:miter lim="800000"/>
            <a:headEnd/>
            <a:tailEnd/>
          </a:ln>
        </p:spPr>
      </p:pic>
      <p:sp>
        <p:nvSpPr>
          <p:cNvPr id="44041" name="Text Box 9"/>
          <p:cNvSpPr txBox="1">
            <a:spLocks noChangeArrowheads="1"/>
          </p:cNvSpPr>
          <p:nvPr/>
        </p:nvSpPr>
        <p:spPr bwMode="auto">
          <a:xfrm>
            <a:off x="0" y="6216650"/>
            <a:ext cx="4859338" cy="641350"/>
          </a:xfrm>
          <a:prstGeom prst="rect">
            <a:avLst/>
          </a:prstGeom>
          <a:solidFill>
            <a:srgbClr val="140000"/>
          </a:solidFill>
          <a:ln w="9525">
            <a:noFill/>
            <a:miter lim="800000"/>
            <a:headEnd/>
            <a:tailEnd/>
          </a:ln>
          <a:effectLst/>
        </p:spPr>
        <p:txBody>
          <a:bodyPr>
            <a:spAutoFit/>
          </a:bodyPr>
          <a:lstStyle/>
          <a:p>
            <a:pPr>
              <a:spcBef>
                <a:spcPct val="50000"/>
              </a:spcBef>
            </a:pPr>
            <a:r>
              <a:rPr lang="ru-RU">
                <a:effectLst/>
              </a:rPr>
              <a:t>Высота 112 метров, г.Лысая – место гибели А.Ф.Типанова.</a:t>
            </a:r>
          </a:p>
        </p:txBody>
      </p:sp>
      <p:pic>
        <p:nvPicPr>
          <p:cNvPr id="44042" name="Picture 10"/>
          <p:cNvPicPr>
            <a:picLocks noChangeAspect="1" noChangeArrowheads="1"/>
          </p:cNvPicPr>
          <p:nvPr/>
        </p:nvPicPr>
        <p:blipFill>
          <a:blip r:embed="rId4"/>
          <a:srcRect/>
          <a:stretch>
            <a:fillRect/>
          </a:stretch>
        </p:blipFill>
        <p:spPr bwMode="auto">
          <a:xfrm>
            <a:off x="0" y="0"/>
            <a:ext cx="5292725" cy="3521075"/>
          </a:xfrm>
          <a:prstGeom prst="rect">
            <a:avLst/>
          </a:prstGeom>
          <a:noFill/>
          <a:ln w="9525">
            <a:noFill/>
            <a:miter lim="800000"/>
            <a:headEnd/>
            <a:tailEnd/>
          </a:ln>
          <a:effectLst/>
        </p:spPr>
      </p:pic>
      <p:sp>
        <p:nvSpPr>
          <p:cNvPr id="44043" name="Text Box 11"/>
          <p:cNvSpPr txBox="1">
            <a:spLocks noChangeArrowheads="1"/>
          </p:cNvSpPr>
          <p:nvPr/>
        </p:nvSpPr>
        <p:spPr bwMode="auto">
          <a:xfrm>
            <a:off x="4643438" y="620713"/>
            <a:ext cx="4500562" cy="4473575"/>
          </a:xfrm>
          <a:prstGeom prst="rect">
            <a:avLst/>
          </a:prstGeom>
          <a:solidFill>
            <a:srgbClr val="140000"/>
          </a:solidFill>
          <a:ln w="9525">
            <a:noFill/>
            <a:miter lim="800000"/>
            <a:headEnd/>
            <a:tailEnd/>
          </a:ln>
          <a:effectLst/>
        </p:spPr>
        <p:txBody>
          <a:bodyPr>
            <a:spAutoFit/>
          </a:bodyPr>
          <a:lstStyle/>
          <a:p>
            <a:pPr>
              <a:spcBef>
                <a:spcPct val="50000"/>
              </a:spcBef>
            </a:pPr>
            <a:r>
              <a:rPr lang="ru-RU" sz="2400">
                <a:effectLst/>
              </a:rPr>
              <a:t>  "В километре отсюда ты увидишь высоту 112,0 - место, где был совершен бессмертный подвиг. Там 17 января 1944 года при снятии блокады Ленинграда гвардии рядовой 64-й стрелковой дивизии Александр Федорович Типанов грудью закрыл амбразуру вражеского дота.   Поклонись, человек, светлой памяти Героя".  </a:t>
            </a:r>
          </a:p>
        </p:txBody>
      </p:sp>
      <p:sp>
        <p:nvSpPr>
          <p:cNvPr id="44044" name="Text Box 12"/>
          <p:cNvSpPr txBox="1">
            <a:spLocks noChangeArrowheads="1"/>
          </p:cNvSpPr>
          <p:nvPr/>
        </p:nvSpPr>
        <p:spPr bwMode="auto">
          <a:xfrm>
            <a:off x="4427538" y="0"/>
            <a:ext cx="6337300" cy="396875"/>
          </a:xfrm>
          <a:prstGeom prst="rect">
            <a:avLst/>
          </a:prstGeom>
          <a:noFill/>
          <a:ln w="9525">
            <a:noFill/>
            <a:miter lim="800000"/>
            <a:headEnd/>
            <a:tailEnd/>
          </a:ln>
          <a:effectLst/>
        </p:spPr>
        <p:txBody>
          <a:bodyPr>
            <a:spAutoFit/>
          </a:bodyPr>
          <a:lstStyle/>
          <a:p>
            <a:pPr>
              <a:spcBef>
                <a:spcPct val="50000"/>
              </a:spcBef>
            </a:pPr>
            <a:r>
              <a:rPr lang="ru-RU" sz="2000" b="1">
                <a:effectLst/>
              </a:rPr>
              <a:t>На  стелле высечена надпись:</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 calcmode="lin" valueType="num">
                                      <p:cBhvr>
                                        <p:cTn id="7" dur="5000" fill="hold"/>
                                        <p:tgtEl>
                                          <p:spTgt spid="44043"/>
                                        </p:tgtEl>
                                        <p:attrNameLst>
                                          <p:attrName>ppt_w</p:attrName>
                                        </p:attrNameLst>
                                      </p:cBhvr>
                                      <p:tavLst>
                                        <p:tav tm="0">
                                          <p:val>
                                            <p:fltVal val="0"/>
                                          </p:val>
                                        </p:tav>
                                        <p:tav tm="100000">
                                          <p:val>
                                            <p:strVal val="#ppt_w"/>
                                          </p:val>
                                        </p:tav>
                                      </p:tavLst>
                                    </p:anim>
                                    <p:anim calcmode="lin" valueType="num">
                                      <p:cBhvr>
                                        <p:cTn id="8" dur="5000" fill="hold"/>
                                        <p:tgtEl>
                                          <p:spTgt spid="44043"/>
                                        </p:tgtEl>
                                        <p:attrNameLst>
                                          <p:attrName>ppt_h</p:attrName>
                                        </p:attrNameLst>
                                      </p:cBhvr>
                                      <p:tavLst>
                                        <p:tav tm="0">
                                          <p:val>
                                            <p:fltVal val="0"/>
                                          </p:val>
                                        </p:tav>
                                        <p:tav tm="100000">
                                          <p:val>
                                            <p:strVal val="#ppt_h"/>
                                          </p:val>
                                        </p:tav>
                                      </p:tavLst>
                                    </p:anim>
                                    <p:animEffect transition="in" filter="fade">
                                      <p:cBhvr>
                                        <p:cTn id="9" dur="50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ru-RU"/>
          </a:p>
        </p:txBody>
      </p:sp>
      <p:sp>
        <p:nvSpPr>
          <p:cNvPr id="46083" name="Rectangle 3"/>
          <p:cNvSpPr>
            <a:spLocks noGrp="1" noChangeArrowheads="1"/>
          </p:cNvSpPr>
          <p:nvPr>
            <p:ph type="body" idx="1"/>
          </p:nvPr>
        </p:nvSpPr>
        <p:spPr/>
        <p:txBody>
          <a:bodyPr/>
          <a:lstStyle/>
          <a:p>
            <a:endParaRPr lang="ru-RU"/>
          </a:p>
        </p:txBody>
      </p:sp>
      <p:sp>
        <p:nvSpPr>
          <p:cNvPr id="46084" name="Rectangle 4"/>
          <p:cNvSpPr>
            <a:spLocks noChangeArrowheads="1"/>
          </p:cNvSpPr>
          <p:nvPr/>
        </p:nvSpPr>
        <p:spPr bwMode="auto">
          <a:xfrm>
            <a:off x="0" y="0"/>
            <a:ext cx="9144000" cy="6858000"/>
          </a:xfrm>
          <a:prstGeom prst="rect">
            <a:avLst/>
          </a:prstGeom>
          <a:solidFill>
            <a:srgbClr val="140000"/>
          </a:solidFill>
          <a:ln w="9525">
            <a:solidFill>
              <a:schemeClr val="bg1"/>
            </a:solidFill>
            <a:miter lim="800000"/>
            <a:headEnd/>
            <a:tailEnd/>
          </a:ln>
          <a:effectLst/>
        </p:spPr>
        <p:txBody>
          <a:bodyPr wrap="none" anchor="ctr"/>
          <a:lstStyle/>
          <a:p>
            <a:endParaRPr lang="ru-RU"/>
          </a:p>
        </p:txBody>
      </p:sp>
      <p:pic>
        <p:nvPicPr>
          <p:cNvPr id="46085" name="Picture 5" descr="v_ogon"/>
          <p:cNvPicPr>
            <a:picLocks noChangeAspect="1" noChangeArrowheads="1" noCrop="1"/>
          </p:cNvPicPr>
          <p:nvPr/>
        </p:nvPicPr>
        <p:blipFill>
          <a:blip r:embed="rId2"/>
          <a:srcRect/>
          <a:stretch>
            <a:fillRect/>
          </a:stretch>
        </p:blipFill>
        <p:spPr bwMode="auto">
          <a:xfrm>
            <a:off x="6335713" y="4611688"/>
            <a:ext cx="2808287" cy="2246312"/>
          </a:xfrm>
          <a:prstGeom prst="rect">
            <a:avLst/>
          </a:prstGeom>
          <a:noFill/>
          <a:ln w="9525">
            <a:noFill/>
            <a:miter lim="800000"/>
            <a:headEnd/>
            <a:tailEnd/>
          </a:ln>
        </p:spPr>
      </p:pic>
      <p:sp>
        <p:nvSpPr>
          <p:cNvPr id="46086" name="Text Box 6"/>
          <p:cNvSpPr txBox="1">
            <a:spLocks noChangeArrowheads="1"/>
          </p:cNvSpPr>
          <p:nvPr/>
        </p:nvSpPr>
        <p:spPr bwMode="auto">
          <a:xfrm>
            <a:off x="0" y="0"/>
            <a:ext cx="8820150" cy="1328738"/>
          </a:xfrm>
          <a:prstGeom prst="rect">
            <a:avLst/>
          </a:prstGeom>
          <a:noFill/>
          <a:ln w="9525">
            <a:noFill/>
            <a:miter lim="800000"/>
            <a:headEnd/>
            <a:tailEnd/>
          </a:ln>
          <a:effectLst/>
        </p:spPr>
        <p:txBody>
          <a:bodyPr>
            <a:spAutoFit/>
          </a:bodyPr>
          <a:lstStyle/>
          <a:p>
            <a:pPr>
              <a:spcBef>
                <a:spcPct val="50000"/>
              </a:spcBef>
            </a:pPr>
            <a:r>
              <a:rPr lang="ru-RU">
                <a:effectLst/>
              </a:rPr>
              <a:t>А в полукилометре от стелы, на вершине Лысой горы, как памятник бессмертию героя сохраняется железобетонное полуразрушенное сооружение - бывший фашистский дот, амбразуру которого закрыл своим телом Александр Типанов. </a:t>
            </a:r>
          </a:p>
          <a:p>
            <a:pPr>
              <a:spcBef>
                <a:spcPct val="50000"/>
              </a:spcBef>
            </a:pPr>
            <a:endParaRPr lang="ru-RU">
              <a:effectLst/>
            </a:endParaRPr>
          </a:p>
        </p:txBody>
      </p:sp>
      <p:pic>
        <p:nvPicPr>
          <p:cNvPr id="46089" name="Picture 9"/>
          <p:cNvPicPr>
            <a:picLocks noChangeAspect="1" noChangeArrowheads="1"/>
          </p:cNvPicPr>
          <p:nvPr/>
        </p:nvPicPr>
        <p:blipFill>
          <a:blip r:embed="rId3"/>
          <a:srcRect/>
          <a:stretch>
            <a:fillRect/>
          </a:stretch>
        </p:blipFill>
        <p:spPr bwMode="auto">
          <a:xfrm>
            <a:off x="0" y="1797050"/>
            <a:ext cx="6588125" cy="5060950"/>
          </a:xfrm>
          <a:prstGeom prst="rect">
            <a:avLst/>
          </a:prstGeom>
          <a:noFill/>
          <a:ln w="9525">
            <a:noFill/>
            <a:miter lim="800000"/>
            <a:headEnd/>
            <a:tailEnd/>
          </a:ln>
          <a:effectLst/>
        </p:spPr>
      </p:pic>
      <p:sp>
        <p:nvSpPr>
          <p:cNvPr id="46090" name="Rectangle 10" descr="Газетная бумага"/>
          <p:cNvSpPr>
            <a:spLocks noChangeArrowheads="1"/>
          </p:cNvSpPr>
          <p:nvPr/>
        </p:nvSpPr>
        <p:spPr bwMode="auto">
          <a:xfrm>
            <a:off x="3203575" y="1196975"/>
            <a:ext cx="5940425" cy="3384550"/>
          </a:xfrm>
          <a:prstGeom prst="rect">
            <a:avLst/>
          </a:prstGeom>
          <a:blipFill dpi="0" rotWithShape="1">
            <a:blip r:embed="rId4"/>
            <a:srcRect/>
            <a:tile tx="0" ty="0" sx="100000" sy="100000" flip="none" algn="tl"/>
          </a:blipFill>
          <a:ln w="9525">
            <a:solidFill>
              <a:schemeClr val="tx1"/>
            </a:solidFill>
            <a:miter lim="800000"/>
            <a:headEnd/>
            <a:tailEnd/>
          </a:ln>
          <a:effectLst/>
        </p:spPr>
        <p:txBody>
          <a:bodyPr wrap="none" anchor="ctr"/>
          <a:lstStyle/>
          <a:p>
            <a:endParaRPr lang="ru-RU"/>
          </a:p>
        </p:txBody>
      </p:sp>
      <p:sp>
        <p:nvSpPr>
          <p:cNvPr id="46091" name="Text Box 11"/>
          <p:cNvSpPr txBox="1">
            <a:spLocks noChangeArrowheads="1"/>
          </p:cNvSpPr>
          <p:nvPr/>
        </p:nvSpPr>
        <p:spPr bwMode="auto">
          <a:xfrm>
            <a:off x="3276600" y="1268413"/>
            <a:ext cx="5867400" cy="3013075"/>
          </a:xfrm>
          <a:prstGeom prst="rect">
            <a:avLst/>
          </a:prstGeom>
          <a:noFill/>
          <a:ln w="9525">
            <a:noFill/>
            <a:miter lim="800000"/>
            <a:headEnd/>
            <a:tailEnd/>
          </a:ln>
          <a:effectLst/>
        </p:spPr>
        <p:txBody>
          <a:bodyPr>
            <a:spAutoFit/>
          </a:bodyPr>
          <a:lstStyle/>
          <a:p>
            <a:pPr algn="ctr">
              <a:spcBef>
                <a:spcPct val="50000"/>
              </a:spcBef>
            </a:pPr>
            <a:r>
              <a:rPr lang="ru-RU" sz="2400" b="1">
                <a:solidFill>
                  <a:srgbClr val="140000"/>
                </a:solidFill>
                <a:effectLst>
                  <a:outerShdw blurRad="38100" dist="38100" dir="2700000" algn="tl">
                    <a:srgbClr val="000000"/>
                  </a:outerShdw>
                </a:effectLst>
              </a:rPr>
              <a:t>ОН СМЕРТЬЮ СВОЕЙ ОТСТОЯЛ ТВОЮ ЖИЗНЬ, ЖИВУЩИЙ НЫНЕ, </a:t>
            </a:r>
            <a:br>
              <a:rPr lang="ru-RU" sz="2400" b="1">
                <a:solidFill>
                  <a:srgbClr val="140000"/>
                </a:solidFill>
                <a:effectLst>
                  <a:outerShdw blurRad="38100" dist="38100" dir="2700000" algn="tl">
                    <a:srgbClr val="000000"/>
                  </a:outerShdw>
                </a:effectLst>
              </a:rPr>
            </a:br>
            <a:r>
              <a:rPr lang="ru-RU" sz="2400" b="1">
                <a:solidFill>
                  <a:srgbClr val="140000"/>
                </a:solidFill>
                <a:effectLst>
                  <a:outerShdw blurRad="38100" dist="38100" dir="2700000" algn="tl">
                    <a:srgbClr val="000000"/>
                  </a:outerShdw>
                </a:effectLst>
              </a:rPr>
              <a:t>И ПУСТЬ СВЯЩЕННАЯ КРОВЬ КОМСОМОЛЬЦА ТИПАНОВА </a:t>
            </a:r>
            <a:br>
              <a:rPr lang="ru-RU" sz="2400" b="1">
                <a:solidFill>
                  <a:srgbClr val="140000"/>
                </a:solidFill>
                <a:effectLst>
                  <a:outerShdw blurRad="38100" dist="38100" dir="2700000" algn="tl">
                    <a:srgbClr val="000000"/>
                  </a:outerShdw>
                </a:effectLst>
              </a:rPr>
            </a:br>
            <a:r>
              <a:rPr lang="ru-RU" sz="2400" b="1">
                <a:solidFill>
                  <a:srgbClr val="140000"/>
                </a:solidFill>
                <a:effectLst>
                  <a:outerShdw blurRad="38100" dist="38100" dir="2700000" algn="tl">
                    <a:srgbClr val="000000"/>
                  </a:outerShdw>
                </a:effectLst>
              </a:rPr>
              <a:t>РАСЦВЕТАЕТ ПЛОДАМИ ТРУДОВ ТВОИХ НА БЛАГО РОДИНЫ, </a:t>
            </a:r>
            <a:br>
              <a:rPr lang="ru-RU" sz="2400" b="1">
                <a:solidFill>
                  <a:srgbClr val="140000"/>
                </a:solidFill>
                <a:effectLst>
                  <a:outerShdw blurRad="38100" dist="38100" dir="2700000" algn="tl">
                    <a:srgbClr val="000000"/>
                  </a:outerShdw>
                </a:effectLst>
              </a:rPr>
            </a:br>
            <a:r>
              <a:rPr lang="ru-RU" sz="2400" b="1">
                <a:solidFill>
                  <a:srgbClr val="140000"/>
                </a:solidFill>
                <a:effectLst>
                  <a:outerShdw blurRad="38100" dist="38100" dir="2700000" algn="tl">
                    <a:srgbClr val="000000"/>
                  </a:outerShdw>
                </a:effectLst>
              </a:rPr>
              <a:t>ЗА СЧАСТЬЕ КОТОРОЙ ПЕРЕСТАЛО БИТЬСЯ ЕГО ЮНОЕ СЕРДЦЕ.</a:t>
            </a:r>
            <a:r>
              <a:rPr lang="ru-RU" sz="2400">
                <a:solidFill>
                  <a:srgbClr val="140000"/>
                </a:solidFill>
                <a:effectLst>
                  <a:outerShdw blurRad="38100" dist="38100" dir="2700000" algn="tl">
                    <a:srgbClr val="000000"/>
                  </a:outerShdw>
                </a:effectLst>
              </a:rPr>
              <a:t> </a:t>
            </a:r>
          </a:p>
        </p:txBody>
      </p:sp>
      <p:sp>
        <p:nvSpPr>
          <p:cNvPr id="46092" name="Text Box 12"/>
          <p:cNvSpPr txBox="1">
            <a:spLocks noChangeArrowheads="1"/>
          </p:cNvSpPr>
          <p:nvPr/>
        </p:nvSpPr>
        <p:spPr bwMode="auto">
          <a:xfrm>
            <a:off x="179388" y="836613"/>
            <a:ext cx="8569325" cy="366712"/>
          </a:xfrm>
          <a:prstGeom prst="rect">
            <a:avLst/>
          </a:prstGeom>
          <a:noFill/>
          <a:ln w="9525">
            <a:noFill/>
            <a:miter lim="800000"/>
            <a:headEnd/>
            <a:tailEnd/>
          </a:ln>
          <a:effectLst/>
        </p:spPr>
        <p:txBody>
          <a:bodyPr>
            <a:spAutoFit/>
          </a:bodyPr>
          <a:lstStyle/>
          <a:p>
            <a:pPr>
              <a:spcBef>
                <a:spcPct val="50000"/>
              </a:spcBef>
            </a:pPr>
            <a:r>
              <a:rPr lang="ru-RU">
                <a:effectLst/>
              </a:rPr>
              <a:t>На мемориальной доске, установленной на доте, высечены слова: </a:t>
            </a:r>
          </a:p>
        </p:txBody>
      </p:sp>
    </p:spTree>
  </p:cSld>
  <p:clrMapOvr>
    <a:masterClrMapping/>
  </p:clrMapOvr>
  <p:transition spd="slow" advTm="3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7000"/>
                                  </p:stCondLst>
                                  <p:childTnLst>
                                    <p:set>
                                      <p:cBhvr>
                                        <p:cTn id="6" dur="1" fill="hold">
                                          <p:stCondLst>
                                            <p:cond delay="0"/>
                                          </p:stCondLst>
                                        </p:cTn>
                                        <p:tgtEl>
                                          <p:spTgt spid="46090"/>
                                        </p:tgtEl>
                                        <p:attrNameLst>
                                          <p:attrName>style.visibility</p:attrName>
                                        </p:attrNameLst>
                                      </p:cBhvr>
                                      <p:to>
                                        <p:strVal val="visible"/>
                                      </p:to>
                                    </p:set>
                                    <p:anim calcmode="lin" valueType="num">
                                      <p:cBhvr>
                                        <p:cTn id="7" dur="5000" fill="hold"/>
                                        <p:tgtEl>
                                          <p:spTgt spid="46090"/>
                                        </p:tgtEl>
                                        <p:attrNameLst>
                                          <p:attrName>ppt_w</p:attrName>
                                        </p:attrNameLst>
                                      </p:cBhvr>
                                      <p:tavLst>
                                        <p:tav tm="0">
                                          <p:val>
                                            <p:fltVal val="0"/>
                                          </p:val>
                                        </p:tav>
                                        <p:tav tm="100000">
                                          <p:val>
                                            <p:strVal val="#ppt_w"/>
                                          </p:val>
                                        </p:tav>
                                      </p:tavLst>
                                    </p:anim>
                                    <p:anim calcmode="lin" valueType="num">
                                      <p:cBhvr>
                                        <p:cTn id="8" dur="5000" fill="hold"/>
                                        <p:tgtEl>
                                          <p:spTgt spid="46090"/>
                                        </p:tgtEl>
                                        <p:attrNameLst>
                                          <p:attrName>ppt_h</p:attrName>
                                        </p:attrNameLst>
                                      </p:cBhvr>
                                      <p:tavLst>
                                        <p:tav tm="0">
                                          <p:val>
                                            <p:fltVal val="0"/>
                                          </p:val>
                                        </p:tav>
                                        <p:tav tm="100000">
                                          <p:val>
                                            <p:strVal val="#ppt_h"/>
                                          </p:val>
                                        </p:tav>
                                      </p:tavLst>
                                    </p:anim>
                                    <p:animEffect transition="in" filter="fade">
                                      <p:cBhvr>
                                        <p:cTn id="9" dur="5000"/>
                                        <p:tgtEl>
                                          <p:spTgt spid="46090"/>
                                        </p:tgtEl>
                                      </p:cBhvr>
                                    </p:animEffect>
                                  </p:childTnLst>
                                </p:cTn>
                              </p:par>
                              <p:par>
                                <p:cTn id="10" presetID="53" presetClass="entr" presetSubtype="0" fill="hold" grpId="0" nodeType="withEffect">
                                  <p:stCondLst>
                                    <p:cond delay="7000"/>
                                  </p:stCondLst>
                                  <p:childTnLst>
                                    <p:set>
                                      <p:cBhvr>
                                        <p:cTn id="11" dur="1" fill="hold">
                                          <p:stCondLst>
                                            <p:cond delay="0"/>
                                          </p:stCondLst>
                                        </p:cTn>
                                        <p:tgtEl>
                                          <p:spTgt spid="46091"/>
                                        </p:tgtEl>
                                        <p:attrNameLst>
                                          <p:attrName>style.visibility</p:attrName>
                                        </p:attrNameLst>
                                      </p:cBhvr>
                                      <p:to>
                                        <p:strVal val="visible"/>
                                      </p:to>
                                    </p:set>
                                    <p:anim calcmode="lin" valueType="num">
                                      <p:cBhvr>
                                        <p:cTn id="12" dur="5000" fill="hold"/>
                                        <p:tgtEl>
                                          <p:spTgt spid="46091"/>
                                        </p:tgtEl>
                                        <p:attrNameLst>
                                          <p:attrName>ppt_w</p:attrName>
                                        </p:attrNameLst>
                                      </p:cBhvr>
                                      <p:tavLst>
                                        <p:tav tm="0">
                                          <p:val>
                                            <p:fltVal val="0"/>
                                          </p:val>
                                        </p:tav>
                                        <p:tav tm="100000">
                                          <p:val>
                                            <p:strVal val="#ppt_w"/>
                                          </p:val>
                                        </p:tav>
                                      </p:tavLst>
                                    </p:anim>
                                    <p:anim calcmode="lin" valueType="num">
                                      <p:cBhvr>
                                        <p:cTn id="13" dur="5000" fill="hold"/>
                                        <p:tgtEl>
                                          <p:spTgt spid="46091"/>
                                        </p:tgtEl>
                                        <p:attrNameLst>
                                          <p:attrName>ppt_h</p:attrName>
                                        </p:attrNameLst>
                                      </p:cBhvr>
                                      <p:tavLst>
                                        <p:tav tm="0">
                                          <p:val>
                                            <p:fltVal val="0"/>
                                          </p:val>
                                        </p:tav>
                                        <p:tav tm="100000">
                                          <p:val>
                                            <p:strVal val="#ppt_h"/>
                                          </p:val>
                                        </p:tav>
                                      </p:tavLst>
                                    </p:anim>
                                    <p:animEffect transition="in" filter="fade">
                                      <p:cBhvr>
                                        <p:cTn id="14" dur="50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P spid="460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274638"/>
            <a:ext cx="9144000" cy="1143000"/>
          </a:xfrm>
        </p:spPr>
        <p:txBody>
          <a:bodyPr/>
          <a:lstStyle/>
          <a:p>
            <a:r>
              <a:rPr lang="ru-RU" sz="2400"/>
              <a:t>Именем Александра Типанова названа и одна из улиц Рязани.  19 августа 1966 г. ул. 1-й пер. МОГЭС была переименована в ул. Типанова, о чем свидетельствует мемориальная доска.</a:t>
            </a:r>
          </a:p>
        </p:txBody>
      </p:sp>
      <p:pic>
        <p:nvPicPr>
          <p:cNvPr id="81923" name="Picture 3"/>
          <p:cNvPicPr>
            <a:picLocks noChangeAspect="1" noChangeArrowheads="1"/>
          </p:cNvPicPr>
          <p:nvPr/>
        </p:nvPicPr>
        <p:blipFill>
          <a:blip r:embed="rId2"/>
          <a:srcRect/>
          <a:stretch>
            <a:fillRect/>
          </a:stretch>
        </p:blipFill>
        <p:spPr bwMode="auto">
          <a:xfrm>
            <a:off x="250825" y="1628775"/>
            <a:ext cx="3922713" cy="5229225"/>
          </a:xfrm>
          <a:prstGeom prst="rect">
            <a:avLst/>
          </a:prstGeom>
          <a:noFill/>
          <a:ln w="38100">
            <a:solidFill>
              <a:srgbClr val="140000"/>
            </a:solidFill>
            <a:miter lim="800000"/>
            <a:headEnd/>
            <a:tailEnd/>
          </a:ln>
          <a:effectLst/>
        </p:spPr>
      </p:pic>
      <p:sp>
        <p:nvSpPr>
          <p:cNvPr id="81924" name="Text Box 4"/>
          <p:cNvSpPr txBox="1">
            <a:spLocks noChangeArrowheads="1"/>
          </p:cNvSpPr>
          <p:nvPr/>
        </p:nvSpPr>
        <p:spPr bwMode="auto">
          <a:xfrm>
            <a:off x="4787900" y="1773238"/>
            <a:ext cx="3671888" cy="4108450"/>
          </a:xfrm>
          <a:prstGeom prst="rect">
            <a:avLst/>
          </a:prstGeom>
          <a:noFill/>
          <a:ln w="9525">
            <a:noFill/>
            <a:miter lim="800000"/>
            <a:headEnd/>
            <a:tailEnd/>
          </a:ln>
          <a:effectLst/>
        </p:spPr>
        <p:txBody>
          <a:bodyPr>
            <a:spAutoFit/>
          </a:bodyPr>
          <a:lstStyle/>
          <a:p>
            <a:pPr>
              <a:spcBef>
                <a:spcPct val="50000"/>
              </a:spcBef>
            </a:pPr>
            <a:r>
              <a:rPr lang="ru-RU" sz="2400" b="1">
                <a:effectLst>
                  <a:outerShdw blurRad="38100" dist="38100" dir="2700000" algn="tl">
                    <a:srgbClr val="000000"/>
                  </a:outerShdw>
                </a:effectLst>
              </a:rPr>
              <a:t>Это, пожалуй, одна из самых коротких улиц Рязани.   Она пролегает между Первомайским проспектом и улицей Ленинского Комсомола. Дважды ее пересекают улицы Шевченко и Семена Середы.</a:t>
            </a:r>
          </a:p>
        </p:txBody>
      </p:sp>
    </p:spTree>
  </p:cSld>
  <p:clrMapOvr>
    <a:masterClrMapping/>
  </p:clrMapOvr>
  <p:transition spd="slow" advTm="21000">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ru-RU"/>
          </a:p>
        </p:txBody>
      </p:sp>
      <p:sp>
        <p:nvSpPr>
          <p:cNvPr id="79875" name="Rectangle 3"/>
          <p:cNvSpPr>
            <a:spLocks noGrp="1" noChangeArrowheads="1"/>
          </p:cNvSpPr>
          <p:nvPr>
            <p:ph type="body" idx="1"/>
          </p:nvPr>
        </p:nvSpPr>
        <p:spPr/>
        <p:txBody>
          <a:bodyPr/>
          <a:lstStyle/>
          <a:p>
            <a:endParaRPr lang="ru-RU"/>
          </a:p>
        </p:txBody>
      </p:sp>
      <p:pic>
        <p:nvPicPr>
          <p:cNvPr id="79876" name="Picture 4"/>
          <p:cNvPicPr>
            <a:picLocks noChangeAspect="1" noChangeArrowheads="1"/>
          </p:cNvPicPr>
          <p:nvPr/>
        </p:nvPicPr>
        <p:blipFill>
          <a:blip r:embed="rId2"/>
          <a:srcRect/>
          <a:stretch>
            <a:fillRect/>
          </a:stretch>
        </p:blipFill>
        <p:spPr bwMode="auto">
          <a:xfrm>
            <a:off x="0" y="0"/>
            <a:ext cx="8748713" cy="6562725"/>
          </a:xfrm>
          <a:prstGeom prst="rect">
            <a:avLst/>
          </a:prstGeom>
          <a:noFill/>
          <a:ln w="9525">
            <a:noFill/>
            <a:miter lim="800000"/>
            <a:headEnd/>
            <a:tailEnd/>
          </a:ln>
          <a:effectLst/>
        </p:spPr>
      </p:pic>
      <p:pic>
        <p:nvPicPr>
          <p:cNvPr id="79877" name="Picture 5"/>
          <p:cNvPicPr>
            <a:picLocks noChangeAspect="1" noChangeArrowheads="1"/>
          </p:cNvPicPr>
          <p:nvPr/>
        </p:nvPicPr>
        <p:blipFill>
          <a:blip r:embed="rId3"/>
          <a:srcRect/>
          <a:stretch>
            <a:fillRect/>
          </a:stretch>
        </p:blipFill>
        <p:spPr bwMode="auto">
          <a:xfrm>
            <a:off x="430213" y="0"/>
            <a:ext cx="8713787" cy="6535738"/>
          </a:xfrm>
          <a:prstGeom prst="rect">
            <a:avLst/>
          </a:prstGeom>
          <a:noFill/>
          <a:ln w="9525">
            <a:noFill/>
            <a:miter lim="800000"/>
            <a:headEnd/>
            <a:tailEnd/>
          </a:ln>
          <a:effectLst/>
        </p:spPr>
      </p:pic>
      <p:pic>
        <p:nvPicPr>
          <p:cNvPr id="79878" name="Picture 6"/>
          <p:cNvPicPr>
            <a:picLocks noChangeAspect="1" noChangeArrowheads="1"/>
          </p:cNvPicPr>
          <p:nvPr/>
        </p:nvPicPr>
        <p:blipFill>
          <a:blip r:embed="rId4"/>
          <a:srcRect/>
          <a:stretch>
            <a:fillRect/>
          </a:stretch>
        </p:blipFill>
        <p:spPr bwMode="auto">
          <a:xfrm>
            <a:off x="0" y="0"/>
            <a:ext cx="8856663" cy="6643688"/>
          </a:xfrm>
          <a:prstGeom prst="rect">
            <a:avLst/>
          </a:prstGeom>
          <a:noFill/>
          <a:ln w="9525">
            <a:noFill/>
            <a:miter lim="800000"/>
            <a:headEnd/>
            <a:tailEnd/>
          </a:ln>
          <a:effectLst/>
        </p:spPr>
      </p:pic>
      <p:pic>
        <p:nvPicPr>
          <p:cNvPr id="79879" name="Picture 7"/>
          <p:cNvPicPr>
            <a:picLocks noChangeAspect="1" noChangeArrowheads="1"/>
          </p:cNvPicPr>
          <p:nvPr/>
        </p:nvPicPr>
        <p:blipFill>
          <a:blip r:embed="rId5"/>
          <a:srcRect/>
          <a:stretch>
            <a:fillRect/>
          </a:stretch>
        </p:blipFill>
        <p:spPr bwMode="auto">
          <a:xfrm>
            <a:off x="287338" y="0"/>
            <a:ext cx="8856662" cy="6642100"/>
          </a:xfrm>
          <a:prstGeom prst="rect">
            <a:avLst/>
          </a:prstGeom>
          <a:noFill/>
          <a:ln w="9525">
            <a:noFill/>
            <a:miter lim="800000"/>
            <a:headEnd/>
            <a:tailEnd/>
          </a:ln>
          <a:effectLst/>
        </p:spPr>
      </p:pic>
      <p:pic>
        <p:nvPicPr>
          <p:cNvPr id="79880" name="Picture 8"/>
          <p:cNvPicPr>
            <a:picLocks noChangeAspect="1" noChangeArrowheads="1"/>
          </p:cNvPicPr>
          <p:nvPr/>
        </p:nvPicPr>
        <p:blipFill>
          <a:blip r:embed="rId6"/>
          <a:srcRect/>
          <a:stretch>
            <a:fillRect/>
          </a:stretch>
        </p:blipFill>
        <p:spPr bwMode="auto">
          <a:xfrm>
            <a:off x="179388" y="0"/>
            <a:ext cx="8964612" cy="6723063"/>
          </a:xfrm>
          <a:prstGeom prst="rect">
            <a:avLst/>
          </a:prstGeom>
          <a:noFill/>
          <a:ln w="9525">
            <a:noFill/>
            <a:miter lim="800000"/>
            <a:headEnd/>
            <a:tailEnd/>
          </a:ln>
          <a:effectLst/>
        </p:spPr>
      </p:pic>
      <p:pic>
        <p:nvPicPr>
          <p:cNvPr id="79881" name="Picture 9"/>
          <p:cNvPicPr>
            <a:picLocks noChangeAspect="1" noChangeArrowheads="1"/>
          </p:cNvPicPr>
          <p:nvPr/>
        </p:nvPicPr>
        <p:blipFill>
          <a:blip r:embed="rId7"/>
          <a:srcRect/>
          <a:stretch>
            <a:fillRect/>
          </a:stretch>
        </p:blipFill>
        <p:spPr bwMode="auto">
          <a:xfrm>
            <a:off x="0" y="0"/>
            <a:ext cx="8964613" cy="6723063"/>
          </a:xfrm>
          <a:prstGeom prst="rect">
            <a:avLst/>
          </a:prstGeom>
          <a:noFill/>
          <a:ln w="9525">
            <a:noFill/>
            <a:miter lim="800000"/>
            <a:headEnd/>
            <a:tailEnd/>
          </a:ln>
          <a:effectLst/>
        </p:spPr>
      </p:pic>
      <p:pic>
        <p:nvPicPr>
          <p:cNvPr id="79882" name="Picture 10"/>
          <p:cNvPicPr>
            <a:picLocks noChangeAspect="1" noChangeArrowheads="1"/>
          </p:cNvPicPr>
          <p:nvPr/>
        </p:nvPicPr>
        <p:blipFill>
          <a:blip r:embed="rId8"/>
          <a:srcRect/>
          <a:stretch>
            <a:fillRect/>
          </a:stretch>
        </p:blipFill>
        <p:spPr bwMode="auto">
          <a:xfrm>
            <a:off x="0" y="0"/>
            <a:ext cx="9144000" cy="6723063"/>
          </a:xfrm>
          <a:prstGeom prst="rect">
            <a:avLst/>
          </a:prstGeom>
          <a:noFill/>
          <a:ln w="9525">
            <a:noFill/>
            <a:miter lim="800000"/>
            <a:headEnd/>
            <a:tailEnd/>
          </a:ln>
          <a:effectLst/>
        </p:spPr>
      </p:pic>
    </p:spTree>
  </p:cSld>
  <p:clrMapOvr>
    <a:masterClrMapping/>
  </p:clrMapOvr>
  <p:transition spd="slow" advTm="2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box(in)">
                                      <p:cBhvr>
                                        <p:cTn id="7" dur="5000"/>
                                        <p:tgtEl>
                                          <p:spTgt spid="79877"/>
                                        </p:tgtEl>
                                      </p:cBhvr>
                                    </p:animEffect>
                                  </p:childTnLst>
                                </p:cTn>
                              </p:par>
                            </p:childTnLst>
                          </p:cTn>
                        </p:par>
                        <p:par>
                          <p:cTn id="8" fill="hold">
                            <p:stCondLst>
                              <p:cond delay="5000"/>
                            </p:stCondLst>
                            <p:childTnLst>
                              <p:par>
                                <p:cTn id="9" presetID="4" presetClass="entr" presetSubtype="16" fill="hold" nodeType="afterEffect">
                                  <p:stCondLst>
                                    <p:cond delay="0"/>
                                  </p:stCondLst>
                                  <p:childTnLst>
                                    <p:set>
                                      <p:cBhvr>
                                        <p:cTn id="10" dur="1" fill="hold">
                                          <p:stCondLst>
                                            <p:cond delay="0"/>
                                          </p:stCondLst>
                                        </p:cTn>
                                        <p:tgtEl>
                                          <p:spTgt spid="79878"/>
                                        </p:tgtEl>
                                        <p:attrNameLst>
                                          <p:attrName>style.visibility</p:attrName>
                                        </p:attrNameLst>
                                      </p:cBhvr>
                                      <p:to>
                                        <p:strVal val="visible"/>
                                      </p:to>
                                    </p:set>
                                    <p:animEffect transition="in" filter="box(in)">
                                      <p:cBhvr>
                                        <p:cTn id="11" dur="5000"/>
                                        <p:tgtEl>
                                          <p:spTgt spid="79878"/>
                                        </p:tgtEl>
                                      </p:cBhvr>
                                    </p:animEffect>
                                  </p:childTnLst>
                                </p:cTn>
                              </p:par>
                            </p:childTnLst>
                          </p:cTn>
                        </p:par>
                        <p:par>
                          <p:cTn id="12" fill="hold">
                            <p:stCondLst>
                              <p:cond delay="10000"/>
                            </p:stCondLst>
                            <p:childTnLst>
                              <p:par>
                                <p:cTn id="13" presetID="4" presetClass="entr" presetSubtype="16" fill="hold" nodeType="afterEffect">
                                  <p:stCondLst>
                                    <p:cond delay="0"/>
                                  </p:stCondLst>
                                  <p:childTnLst>
                                    <p:set>
                                      <p:cBhvr>
                                        <p:cTn id="14" dur="1" fill="hold">
                                          <p:stCondLst>
                                            <p:cond delay="0"/>
                                          </p:stCondLst>
                                        </p:cTn>
                                        <p:tgtEl>
                                          <p:spTgt spid="79879"/>
                                        </p:tgtEl>
                                        <p:attrNameLst>
                                          <p:attrName>style.visibility</p:attrName>
                                        </p:attrNameLst>
                                      </p:cBhvr>
                                      <p:to>
                                        <p:strVal val="visible"/>
                                      </p:to>
                                    </p:set>
                                    <p:animEffect transition="in" filter="box(in)">
                                      <p:cBhvr>
                                        <p:cTn id="15" dur="5000"/>
                                        <p:tgtEl>
                                          <p:spTgt spid="79879"/>
                                        </p:tgtEl>
                                      </p:cBhvr>
                                    </p:animEffect>
                                  </p:childTnLst>
                                </p:cTn>
                              </p:par>
                            </p:childTnLst>
                          </p:cTn>
                        </p:par>
                        <p:par>
                          <p:cTn id="16" fill="hold">
                            <p:stCondLst>
                              <p:cond delay="15000"/>
                            </p:stCondLst>
                            <p:childTnLst>
                              <p:par>
                                <p:cTn id="17" presetID="4" presetClass="entr" presetSubtype="16" fill="hold" nodeType="afterEffect">
                                  <p:stCondLst>
                                    <p:cond delay="0"/>
                                  </p:stCondLst>
                                  <p:childTnLst>
                                    <p:set>
                                      <p:cBhvr>
                                        <p:cTn id="18" dur="1" fill="hold">
                                          <p:stCondLst>
                                            <p:cond delay="0"/>
                                          </p:stCondLst>
                                        </p:cTn>
                                        <p:tgtEl>
                                          <p:spTgt spid="79880"/>
                                        </p:tgtEl>
                                        <p:attrNameLst>
                                          <p:attrName>style.visibility</p:attrName>
                                        </p:attrNameLst>
                                      </p:cBhvr>
                                      <p:to>
                                        <p:strVal val="visible"/>
                                      </p:to>
                                    </p:set>
                                    <p:animEffect transition="in" filter="box(in)">
                                      <p:cBhvr>
                                        <p:cTn id="19" dur="5000"/>
                                        <p:tgtEl>
                                          <p:spTgt spid="79880"/>
                                        </p:tgtEl>
                                      </p:cBhvr>
                                    </p:animEffect>
                                  </p:childTnLst>
                                </p:cTn>
                              </p:par>
                            </p:childTnLst>
                          </p:cTn>
                        </p:par>
                        <p:par>
                          <p:cTn id="20" fill="hold">
                            <p:stCondLst>
                              <p:cond delay="20000"/>
                            </p:stCondLst>
                            <p:childTnLst>
                              <p:par>
                                <p:cTn id="21" presetID="4" presetClass="entr" presetSubtype="16" fill="hold" nodeType="afterEffect">
                                  <p:stCondLst>
                                    <p:cond delay="0"/>
                                  </p:stCondLst>
                                  <p:childTnLst>
                                    <p:set>
                                      <p:cBhvr>
                                        <p:cTn id="22" dur="1" fill="hold">
                                          <p:stCondLst>
                                            <p:cond delay="0"/>
                                          </p:stCondLst>
                                        </p:cTn>
                                        <p:tgtEl>
                                          <p:spTgt spid="79881"/>
                                        </p:tgtEl>
                                        <p:attrNameLst>
                                          <p:attrName>style.visibility</p:attrName>
                                        </p:attrNameLst>
                                      </p:cBhvr>
                                      <p:to>
                                        <p:strVal val="visible"/>
                                      </p:to>
                                    </p:set>
                                    <p:animEffect transition="in" filter="box(in)">
                                      <p:cBhvr>
                                        <p:cTn id="23" dur="5000"/>
                                        <p:tgtEl>
                                          <p:spTgt spid="79881"/>
                                        </p:tgtEl>
                                      </p:cBhvr>
                                    </p:animEffect>
                                  </p:childTnLst>
                                </p:cTn>
                              </p:par>
                            </p:childTnLst>
                          </p:cTn>
                        </p:par>
                        <p:par>
                          <p:cTn id="24" fill="hold">
                            <p:stCondLst>
                              <p:cond delay="25000"/>
                            </p:stCondLst>
                            <p:childTnLst>
                              <p:par>
                                <p:cTn id="25" presetID="4" presetClass="entr" presetSubtype="16" fill="hold" nodeType="afterEffect">
                                  <p:stCondLst>
                                    <p:cond delay="0"/>
                                  </p:stCondLst>
                                  <p:childTnLst>
                                    <p:set>
                                      <p:cBhvr>
                                        <p:cTn id="26" dur="1" fill="hold">
                                          <p:stCondLst>
                                            <p:cond delay="0"/>
                                          </p:stCondLst>
                                        </p:cTn>
                                        <p:tgtEl>
                                          <p:spTgt spid="79882"/>
                                        </p:tgtEl>
                                        <p:attrNameLst>
                                          <p:attrName>style.visibility</p:attrName>
                                        </p:attrNameLst>
                                      </p:cBhvr>
                                      <p:to>
                                        <p:strVal val="visible"/>
                                      </p:to>
                                    </p:set>
                                    <p:animEffect transition="in" filter="box(in)">
                                      <p:cBhvr>
                                        <p:cTn id="27" dur="2000"/>
                                        <p:tgtEl>
                                          <p:spTgt spid="79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8313" y="0"/>
            <a:ext cx="8229600" cy="1143000"/>
          </a:xfrm>
        </p:spPr>
        <p:txBody>
          <a:bodyPr/>
          <a:lstStyle/>
          <a:p>
            <a:r>
              <a:rPr lang="ru-RU" sz="2800"/>
              <a:t>Именем Александра Типанова названа и одна из улиц  Санкт-Петербурга.</a:t>
            </a:r>
          </a:p>
        </p:txBody>
      </p:sp>
      <p:sp>
        <p:nvSpPr>
          <p:cNvPr id="83971" name="Rectangle 3"/>
          <p:cNvSpPr>
            <a:spLocks noGrp="1" noChangeArrowheads="1"/>
          </p:cNvSpPr>
          <p:nvPr>
            <p:ph type="body" idx="1"/>
          </p:nvPr>
        </p:nvSpPr>
        <p:spPr/>
        <p:txBody>
          <a:bodyPr/>
          <a:lstStyle/>
          <a:p>
            <a:endParaRPr lang="ru-RU"/>
          </a:p>
        </p:txBody>
      </p:sp>
      <p:pic>
        <p:nvPicPr>
          <p:cNvPr id="83972" name="Picture 4"/>
          <p:cNvPicPr>
            <a:picLocks noChangeAspect="1" noChangeArrowheads="1"/>
          </p:cNvPicPr>
          <p:nvPr/>
        </p:nvPicPr>
        <p:blipFill>
          <a:blip r:embed="rId2"/>
          <a:srcRect/>
          <a:stretch>
            <a:fillRect/>
          </a:stretch>
        </p:blipFill>
        <p:spPr bwMode="auto">
          <a:xfrm>
            <a:off x="0" y="1103313"/>
            <a:ext cx="9144000" cy="2541587"/>
          </a:xfrm>
          <a:prstGeom prst="rect">
            <a:avLst/>
          </a:prstGeom>
          <a:noFill/>
          <a:ln w="9525">
            <a:noFill/>
            <a:miter lim="800000"/>
            <a:headEnd/>
            <a:tailEnd/>
          </a:ln>
          <a:effectLst/>
        </p:spPr>
      </p:pic>
      <p:pic>
        <p:nvPicPr>
          <p:cNvPr id="83973" name="Picture 5" descr="IMG_1347"/>
          <p:cNvPicPr>
            <a:picLocks noChangeAspect="1" noChangeArrowheads="1"/>
          </p:cNvPicPr>
          <p:nvPr/>
        </p:nvPicPr>
        <p:blipFill>
          <a:blip r:embed="rId3"/>
          <a:srcRect/>
          <a:stretch>
            <a:fillRect/>
          </a:stretch>
        </p:blipFill>
        <p:spPr bwMode="auto">
          <a:xfrm>
            <a:off x="0" y="3789363"/>
            <a:ext cx="4067175" cy="3049587"/>
          </a:xfrm>
          <a:prstGeom prst="rect">
            <a:avLst/>
          </a:prstGeom>
          <a:noFill/>
        </p:spPr>
      </p:pic>
      <p:pic>
        <p:nvPicPr>
          <p:cNvPr id="83974" name="Picture 6"/>
          <p:cNvPicPr>
            <a:picLocks noChangeAspect="1" noChangeArrowheads="1"/>
          </p:cNvPicPr>
          <p:nvPr/>
        </p:nvPicPr>
        <p:blipFill>
          <a:blip r:embed="rId4"/>
          <a:srcRect/>
          <a:stretch>
            <a:fillRect/>
          </a:stretch>
        </p:blipFill>
        <p:spPr bwMode="auto">
          <a:xfrm>
            <a:off x="5076825" y="3805238"/>
            <a:ext cx="4067175" cy="3052762"/>
          </a:xfrm>
          <a:prstGeom prst="rect">
            <a:avLst/>
          </a:prstGeom>
          <a:noFill/>
          <a:ln w="9525">
            <a:noFill/>
            <a:miter lim="800000"/>
            <a:headEnd/>
            <a:tailEnd/>
          </a:ln>
          <a:effectLst/>
        </p:spPr>
      </p:pic>
    </p:spTree>
  </p:cSld>
  <p:clrMapOvr>
    <a:masterClrMapping/>
  </p:clrMapOvr>
  <p:transition spd="slow" advTm="11000">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ru-RU"/>
          </a:p>
        </p:txBody>
      </p:sp>
      <p:sp>
        <p:nvSpPr>
          <p:cNvPr id="48131" name="Rectangle 3"/>
          <p:cNvSpPr>
            <a:spLocks noGrp="1" noChangeArrowheads="1"/>
          </p:cNvSpPr>
          <p:nvPr>
            <p:ph type="body" idx="1"/>
          </p:nvPr>
        </p:nvSpPr>
        <p:spPr/>
        <p:txBody>
          <a:bodyPr/>
          <a:lstStyle/>
          <a:p>
            <a:endParaRPr lang="ru-RU"/>
          </a:p>
        </p:txBody>
      </p:sp>
      <p:sp>
        <p:nvSpPr>
          <p:cNvPr id="48132" name="Rectangle 4"/>
          <p:cNvSpPr>
            <a:spLocks noChangeArrowheads="1"/>
          </p:cNvSpPr>
          <p:nvPr/>
        </p:nvSpPr>
        <p:spPr bwMode="auto">
          <a:xfrm>
            <a:off x="0" y="0"/>
            <a:ext cx="9144000" cy="6858000"/>
          </a:xfrm>
          <a:prstGeom prst="rect">
            <a:avLst/>
          </a:prstGeom>
          <a:solidFill>
            <a:srgbClr val="140000"/>
          </a:solidFill>
          <a:ln w="9525">
            <a:solidFill>
              <a:schemeClr val="bg1"/>
            </a:solidFill>
            <a:miter lim="800000"/>
            <a:headEnd/>
            <a:tailEnd/>
          </a:ln>
          <a:effectLst/>
        </p:spPr>
        <p:txBody>
          <a:bodyPr wrap="none" anchor="ctr"/>
          <a:lstStyle/>
          <a:p>
            <a:endParaRPr lang="ru-RU"/>
          </a:p>
        </p:txBody>
      </p:sp>
      <p:pic>
        <p:nvPicPr>
          <p:cNvPr id="48133" name="Picture 5" descr="v_ogon"/>
          <p:cNvPicPr>
            <a:picLocks noChangeAspect="1" noChangeArrowheads="1" noCrop="1"/>
          </p:cNvPicPr>
          <p:nvPr/>
        </p:nvPicPr>
        <p:blipFill>
          <a:blip r:embed="rId2"/>
          <a:srcRect/>
          <a:stretch>
            <a:fillRect/>
          </a:stretch>
        </p:blipFill>
        <p:spPr bwMode="auto">
          <a:xfrm>
            <a:off x="6335713" y="4611688"/>
            <a:ext cx="2808287" cy="2246312"/>
          </a:xfrm>
          <a:prstGeom prst="rect">
            <a:avLst/>
          </a:prstGeom>
          <a:noFill/>
          <a:ln w="9525">
            <a:noFill/>
            <a:miter lim="800000"/>
            <a:headEnd/>
            <a:tailEnd/>
          </a:ln>
        </p:spPr>
      </p:pic>
      <p:sp>
        <p:nvSpPr>
          <p:cNvPr id="48134" name="Text Box 6"/>
          <p:cNvSpPr txBox="1">
            <a:spLocks noChangeArrowheads="1"/>
          </p:cNvSpPr>
          <p:nvPr/>
        </p:nvSpPr>
        <p:spPr bwMode="auto">
          <a:xfrm>
            <a:off x="684213" y="188913"/>
            <a:ext cx="8135937" cy="823912"/>
          </a:xfrm>
          <a:prstGeom prst="rect">
            <a:avLst/>
          </a:prstGeom>
          <a:noFill/>
          <a:ln w="9525">
            <a:noFill/>
            <a:miter lim="800000"/>
            <a:headEnd/>
            <a:tailEnd/>
          </a:ln>
          <a:effectLst/>
        </p:spPr>
        <p:txBody>
          <a:bodyPr>
            <a:spAutoFit/>
          </a:bodyPr>
          <a:lstStyle/>
          <a:p>
            <a:pPr>
              <a:spcBef>
                <a:spcPct val="50000"/>
              </a:spcBef>
            </a:pPr>
            <a:r>
              <a:rPr lang="ru-RU" sz="4800">
                <a:effectLst/>
              </a:rPr>
              <a:t>Он был одним из многих…</a:t>
            </a:r>
          </a:p>
        </p:txBody>
      </p:sp>
      <p:sp>
        <p:nvSpPr>
          <p:cNvPr id="48135" name="WordArt 7"/>
          <p:cNvSpPr>
            <a:spLocks noChangeArrowheads="1" noChangeShapeType="1" noTextEdit="1"/>
          </p:cNvSpPr>
          <p:nvPr/>
        </p:nvSpPr>
        <p:spPr bwMode="auto">
          <a:xfrm>
            <a:off x="1835150" y="1557338"/>
            <a:ext cx="4608513" cy="585787"/>
          </a:xfrm>
          <a:prstGeom prst="rect">
            <a:avLst/>
          </a:prstGeom>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0">
                  <a:gsLst>
                    <a:gs pos="0">
                      <a:srgbClr val="FFE701"/>
                    </a:gs>
                    <a:gs pos="100000">
                      <a:srgbClr val="FE3E02"/>
                    </a:gs>
                  </a:gsLst>
                  <a:lin ang="5400000" scaled="1"/>
                </a:gradFill>
                <a:effectLst/>
                <a:latin typeface="Impact"/>
              </a:rPr>
              <a:t>Погибло</a:t>
            </a:r>
          </a:p>
        </p:txBody>
      </p:sp>
      <p:sp>
        <p:nvSpPr>
          <p:cNvPr id="48136" name="WordArt 8"/>
          <p:cNvSpPr>
            <a:spLocks noChangeArrowheads="1" noChangeShapeType="1" noTextEdit="1"/>
          </p:cNvSpPr>
          <p:nvPr/>
        </p:nvSpPr>
        <p:spPr bwMode="auto">
          <a:xfrm>
            <a:off x="900113" y="2565400"/>
            <a:ext cx="6732587" cy="1801813"/>
          </a:xfrm>
          <a:prstGeom prst="rect">
            <a:avLst/>
          </a:prstGeom>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0">
                  <a:gsLst>
                    <a:gs pos="0">
                      <a:srgbClr val="00FFFF"/>
                    </a:gs>
                    <a:gs pos="100000">
                      <a:srgbClr val="0000FF"/>
                    </a:gs>
                  </a:gsLst>
                  <a:path path="rect">
                    <a:fillToRect l="50000" t="50000" r="50000" b="50000"/>
                  </a:path>
                </a:gradFill>
                <a:effectLst/>
                <a:latin typeface="Impact"/>
              </a:rPr>
              <a:t>26 600 000 </a:t>
            </a:r>
          </a:p>
        </p:txBody>
      </p:sp>
      <p:sp>
        <p:nvSpPr>
          <p:cNvPr id="48137" name="WordArt 9"/>
          <p:cNvSpPr>
            <a:spLocks noChangeArrowheads="1" noChangeShapeType="1" noTextEdit="1"/>
          </p:cNvSpPr>
          <p:nvPr/>
        </p:nvSpPr>
        <p:spPr bwMode="auto">
          <a:xfrm>
            <a:off x="468313" y="4941888"/>
            <a:ext cx="6121400" cy="1235075"/>
          </a:xfrm>
          <a:prstGeom prst="rect">
            <a:avLst/>
          </a:prstGeom>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0">
                  <a:gsLst>
                    <a:gs pos="0">
                      <a:srgbClr val="FFE701"/>
                    </a:gs>
                    <a:gs pos="100000">
                      <a:srgbClr val="FE3E02"/>
                    </a:gs>
                  </a:gsLst>
                  <a:lin ang="5400000" scaled="1"/>
                </a:gradFill>
                <a:effectLst/>
                <a:latin typeface="Impact"/>
              </a:rPr>
              <a:t>человек</a:t>
            </a:r>
          </a:p>
        </p:txBody>
      </p:sp>
      <p:pic>
        <p:nvPicPr>
          <p:cNvPr id="48138" name="Picture 10"/>
          <p:cNvPicPr>
            <a:picLocks noChangeAspect="1" noChangeArrowheads="1"/>
          </p:cNvPicPr>
          <p:nvPr/>
        </p:nvPicPr>
        <p:blipFill>
          <a:blip r:embed="rId3"/>
          <a:srcRect/>
          <a:stretch>
            <a:fillRect/>
          </a:stretch>
        </p:blipFill>
        <p:spPr bwMode="auto">
          <a:xfrm>
            <a:off x="0" y="1125538"/>
            <a:ext cx="1308100" cy="1944687"/>
          </a:xfrm>
          <a:prstGeom prst="rect">
            <a:avLst/>
          </a:prstGeom>
          <a:noFill/>
          <a:ln w="57150">
            <a:solidFill>
              <a:schemeClr val="bg1"/>
            </a:solidFill>
            <a:miter lim="800000"/>
            <a:headEnd/>
            <a:tailEnd/>
          </a:ln>
        </p:spPr>
      </p:pic>
    </p:spTree>
  </p:cSld>
  <p:clrMapOvr>
    <a:masterClrMapping/>
  </p:clrMapOvr>
  <p:transition spd="slow" advTm="9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3000"/>
                                  </p:stCondLst>
                                  <p:childTnLst>
                                    <p:set>
                                      <p:cBhvr>
                                        <p:cTn id="6" dur="1" fill="hold">
                                          <p:stCondLst>
                                            <p:cond delay="0"/>
                                          </p:stCondLst>
                                        </p:cTn>
                                        <p:tgtEl>
                                          <p:spTgt spid="48135"/>
                                        </p:tgtEl>
                                        <p:attrNameLst>
                                          <p:attrName>style.visibility</p:attrName>
                                        </p:attrNameLst>
                                      </p:cBhvr>
                                      <p:to>
                                        <p:strVal val="visible"/>
                                      </p:to>
                                    </p:set>
                                    <p:animEffect transition="in" filter="barn(inHorizontal)">
                                      <p:cBhvr>
                                        <p:cTn id="7" dur="3000"/>
                                        <p:tgtEl>
                                          <p:spTgt spid="48135"/>
                                        </p:tgtEl>
                                      </p:cBhvr>
                                    </p:animEffect>
                                  </p:childTnLst>
                                </p:cTn>
                              </p:par>
                              <p:par>
                                <p:cTn id="8" presetID="53" presetClass="entr" presetSubtype="0" fill="hold" grpId="0" nodeType="withEffect">
                                  <p:stCondLst>
                                    <p:cond delay="6000"/>
                                  </p:stCondLst>
                                  <p:childTnLst>
                                    <p:set>
                                      <p:cBhvr>
                                        <p:cTn id="9" dur="1" fill="hold">
                                          <p:stCondLst>
                                            <p:cond delay="0"/>
                                          </p:stCondLst>
                                        </p:cTn>
                                        <p:tgtEl>
                                          <p:spTgt spid="48136"/>
                                        </p:tgtEl>
                                        <p:attrNameLst>
                                          <p:attrName>style.visibility</p:attrName>
                                        </p:attrNameLst>
                                      </p:cBhvr>
                                      <p:to>
                                        <p:strVal val="visible"/>
                                      </p:to>
                                    </p:set>
                                    <p:anim calcmode="lin" valueType="num">
                                      <p:cBhvr>
                                        <p:cTn id="10" dur="3000" fill="hold"/>
                                        <p:tgtEl>
                                          <p:spTgt spid="48136"/>
                                        </p:tgtEl>
                                        <p:attrNameLst>
                                          <p:attrName>ppt_w</p:attrName>
                                        </p:attrNameLst>
                                      </p:cBhvr>
                                      <p:tavLst>
                                        <p:tav tm="0">
                                          <p:val>
                                            <p:fltVal val="0"/>
                                          </p:val>
                                        </p:tav>
                                        <p:tav tm="100000">
                                          <p:val>
                                            <p:strVal val="#ppt_w"/>
                                          </p:val>
                                        </p:tav>
                                      </p:tavLst>
                                    </p:anim>
                                    <p:anim calcmode="lin" valueType="num">
                                      <p:cBhvr>
                                        <p:cTn id="11" dur="3000" fill="hold"/>
                                        <p:tgtEl>
                                          <p:spTgt spid="48136"/>
                                        </p:tgtEl>
                                        <p:attrNameLst>
                                          <p:attrName>ppt_h</p:attrName>
                                        </p:attrNameLst>
                                      </p:cBhvr>
                                      <p:tavLst>
                                        <p:tav tm="0">
                                          <p:val>
                                            <p:fltVal val="0"/>
                                          </p:val>
                                        </p:tav>
                                        <p:tav tm="100000">
                                          <p:val>
                                            <p:strVal val="#ppt_h"/>
                                          </p:val>
                                        </p:tav>
                                      </p:tavLst>
                                    </p:anim>
                                    <p:animEffect transition="in" filter="fade">
                                      <p:cBhvr>
                                        <p:cTn id="12" dur="3000"/>
                                        <p:tgtEl>
                                          <p:spTgt spid="48136"/>
                                        </p:tgtEl>
                                      </p:cBhvr>
                                    </p:animEffect>
                                  </p:childTnLst>
                                </p:cTn>
                              </p:par>
                              <p:par>
                                <p:cTn id="13" presetID="16" presetClass="entr" presetSubtype="26" fill="hold" grpId="0" nodeType="withEffect">
                                  <p:stCondLst>
                                    <p:cond delay="7000"/>
                                  </p:stCondLst>
                                  <p:childTnLst>
                                    <p:set>
                                      <p:cBhvr>
                                        <p:cTn id="14" dur="1" fill="hold">
                                          <p:stCondLst>
                                            <p:cond delay="0"/>
                                          </p:stCondLst>
                                        </p:cTn>
                                        <p:tgtEl>
                                          <p:spTgt spid="48137"/>
                                        </p:tgtEl>
                                        <p:attrNameLst>
                                          <p:attrName>style.visibility</p:attrName>
                                        </p:attrNameLst>
                                      </p:cBhvr>
                                      <p:to>
                                        <p:strVal val="visible"/>
                                      </p:to>
                                    </p:set>
                                    <p:animEffect transition="in" filter="barn(inHorizontal)">
                                      <p:cBhvr>
                                        <p:cTn id="15" dur="30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animBg="1"/>
      <p:bldP spid="48136" grpId="0" animBg="1"/>
      <p:bldP spid="481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endParaRPr lang="ru-RU"/>
          </a:p>
        </p:txBody>
      </p:sp>
      <p:sp>
        <p:nvSpPr>
          <p:cNvPr id="92163" name="Rectangle 3"/>
          <p:cNvSpPr>
            <a:spLocks noGrp="1" noChangeArrowheads="1"/>
          </p:cNvSpPr>
          <p:nvPr>
            <p:ph type="body" idx="1"/>
          </p:nvPr>
        </p:nvSpPr>
        <p:spPr/>
        <p:txBody>
          <a:bodyPr/>
          <a:lstStyle/>
          <a:p>
            <a:endParaRPr lang="ru-RU"/>
          </a:p>
        </p:txBody>
      </p:sp>
      <p:sp>
        <p:nvSpPr>
          <p:cNvPr id="92164" name="Rectangle 4"/>
          <p:cNvSpPr>
            <a:spLocks noChangeArrowheads="1"/>
          </p:cNvSpPr>
          <p:nvPr/>
        </p:nvSpPr>
        <p:spPr bwMode="auto">
          <a:xfrm>
            <a:off x="0" y="0"/>
            <a:ext cx="9144000" cy="6858000"/>
          </a:xfrm>
          <a:prstGeom prst="rect">
            <a:avLst/>
          </a:prstGeom>
          <a:solidFill>
            <a:srgbClr val="140000"/>
          </a:solidFill>
          <a:ln w="9525">
            <a:solidFill>
              <a:schemeClr val="bg1"/>
            </a:solidFill>
            <a:miter lim="800000"/>
            <a:headEnd/>
            <a:tailEnd/>
          </a:ln>
          <a:effectLst/>
        </p:spPr>
        <p:txBody>
          <a:bodyPr wrap="none" anchor="ctr"/>
          <a:lstStyle/>
          <a:p>
            <a:endParaRPr lang="ru-RU"/>
          </a:p>
        </p:txBody>
      </p:sp>
      <p:pic>
        <p:nvPicPr>
          <p:cNvPr id="92171" name="Picture 11" descr="096"/>
          <p:cNvPicPr>
            <a:picLocks noChangeAspect="1" noChangeArrowheads="1"/>
          </p:cNvPicPr>
          <p:nvPr/>
        </p:nvPicPr>
        <p:blipFill>
          <a:blip r:embed="rId3"/>
          <a:srcRect/>
          <a:stretch>
            <a:fillRect/>
          </a:stretch>
        </p:blipFill>
        <p:spPr bwMode="auto">
          <a:xfrm>
            <a:off x="0" y="-28575"/>
            <a:ext cx="9144000" cy="6886575"/>
          </a:xfrm>
          <a:prstGeom prst="rect">
            <a:avLst/>
          </a:prstGeom>
          <a:noFill/>
        </p:spPr>
      </p:pic>
      <p:pic>
        <p:nvPicPr>
          <p:cNvPr id="92172" name="Picture 12" descr="09139d2a29f0da74465dff8b6789b2e5"/>
          <p:cNvPicPr>
            <a:picLocks noChangeAspect="1" noChangeArrowheads="1" noCrop="1"/>
          </p:cNvPicPr>
          <p:nvPr/>
        </p:nvPicPr>
        <p:blipFill>
          <a:blip r:embed="rId4"/>
          <a:srcRect/>
          <a:stretch>
            <a:fillRect/>
          </a:stretch>
        </p:blipFill>
        <p:spPr bwMode="auto">
          <a:xfrm>
            <a:off x="971550" y="-41275"/>
            <a:ext cx="7058025" cy="6899275"/>
          </a:xfrm>
          <a:prstGeom prst="rect">
            <a:avLst/>
          </a:prstGeom>
          <a:noFill/>
        </p:spPr>
      </p:pic>
      <p:sp>
        <p:nvSpPr>
          <p:cNvPr id="92173" name="WordArt 13"/>
          <p:cNvSpPr>
            <a:spLocks noChangeArrowheads="1" noChangeShapeType="1" noTextEdit="1"/>
          </p:cNvSpPr>
          <p:nvPr/>
        </p:nvSpPr>
        <p:spPr bwMode="auto">
          <a:xfrm>
            <a:off x="1692275" y="41275"/>
            <a:ext cx="5327650" cy="1871663"/>
          </a:xfrm>
          <a:prstGeom prst="rect">
            <a:avLst/>
          </a:prstGeom>
        </p:spPr>
        <p:txBody>
          <a:bodyPr wrap="none" fromWordArt="1">
            <a:prstTxWarp prst="textDeflate">
              <a:avLst>
                <a:gd name="adj" fmla="val 26227"/>
              </a:avLst>
            </a:prstTxWarp>
          </a:bodyPr>
          <a:lstStyle/>
          <a:p>
            <a:pPr algn="ctr"/>
            <a:r>
              <a:rPr lang="ru-RU" sz="3600" kern="10">
                <a:ln w="9525">
                  <a:solidFill>
                    <a:srgbClr val="000000"/>
                  </a:solidFill>
                  <a:round/>
                  <a:headEnd/>
                  <a:tailEnd/>
                </a:ln>
                <a:solidFill>
                  <a:srgbClr val="FF0000"/>
                </a:solidFill>
                <a:effectLst/>
                <a:latin typeface="Impact"/>
              </a:rPr>
              <a:t>День</a:t>
            </a:r>
          </a:p>
        </p:txBody>
      </p:sp>
      <p:sp>
        <p:nvSpPr>
          <p:cNvPr id="92174" name="WordArt 14"/>
          <p:cNvSpPr>
            <a:spLocks noChangeArrowheads="1" noChangeShapeType="1" noTextEdit="1"/>
          </p:cNvSpPr>
          <p:nvPr/>
        </p:nvSpPr>
        <p:spPr bwMode="auto">
          <a:xfrm>
            <a:off x="468313" y="1557338"/>
            <a:ext cx="8135937" cy="2160587"/>
          </a:xfrm>
          <a:prstGeom prst="rect">
            <a:avLst/>
          </a:prstGeom>
        </p:spPr>
        <p:txBody>
          <a:bodyPr wrap="none" fromWordArt="1">
            <a:prstTxWarp prst="textDeflate">
              <a:avLst>
                <a:gd name="adj" fmla="val 26227"/>
              </a:avLst>
            </a:prstTxWarp>
          </a:bodyPr>
          <a:lstStyle/>
          <a:p>
            <a:pPr algn="ctr"/>
            <a:r>
              <a:rPr lang="ru-RU" sz="3600" kern="10">
                <a:ln w="9525">
                  <a:solidFill>
                    <a:srgbClr val="000000"/>
                  </a:solidFill>
                  <a:round/>
                  <a:headEnd/>
                  <a:tailEnd/>
                </a:ln>
                <a:solidFill>
                  <a:schemeClr val="folHlink"/>
                </a:solidFill>
                <a:effectLst/>
                <a:latin typeface="Impact"/>
              </a:rPr>
              <a:t>Победы!</a:t>
            </a:r>
          </a:p>
        </p:txBody>
      </p:sp>
      <p:pic>
        <p:nvPicPr>
          <p:cNvPr id="92175" name="den_pobedy.mp3">
            <a:hlinkClick r:id="" action="ppaction://media"/>
          </p:cNvPr>
          <p:cNvPicPr>
            <a:picLocks noRot="1" noChangeAspect="1" noChangeArrowheads="1"/>
          </p:cNvPicPr>
          <p:nvPr>
            <a:audioFile r:link="rId1"/>
          </p:nvPr>
        </p:nvPicPr>
        <p:blipFill>
          <a:blip r:embed="rId5"/>
          <a:srcRect/>
          <a:stretch>
            <a:fillRect/>
          </a:stretch>
        </p:blipFill>
        <p:spPr bwMode="auto">
          <a:xfrm>
            <a:off x="8839200" y="6553200"/>
            <a:ext cx="304800" cy="304800"/>
          </a:xfrm>
          <a:prstGeom prst="rect">
            <a:avLst/>
          </a:prstGeom>
          <a:noFill/>
        </p:spPr>
      </p:pic>
      <p:pic>
        <p:nvPicPr>
          <p:cNvPr id="92176" name="Picture 16" descr="v_ogon"/>
          <p:cNvPicPr>
            <a:picLocks noChangeAspect="1" noChangeArrowheads="1" noCrop="1"/>
          </p:cNvPicPr>
          <p:nvPr/>
        </p:nvPicPr>
        <p:blipFill>
          <a:blip r:embed="rId6"/>
          <a:srcRect/>
          <a:stretch>
            <a:fillRect/>
          </a:stretch>
        </p:blipFill>
        <p:spPr bwMode="auto">
          <a:xfrm>
            <a:off x="6516688" y="4611688"/>
            <a:ext cx="2808287" cy="2246312"/>
          </a:xfrm>
          <a:prstGeom prst="rect">
            <a:avLst/>
          </a:prstGeom>
          <a:noFill/>
          <a:ln w="9525">
            <a:noFill/>
            <a:miter lim="800000"/>
            <a:headEnd/>
            <a:tailEnd/>
          </a:ln>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0683" fill="hold"/>
                                        <p:tgtEl>
                                          <p:spTgt spid="92175"/>
                                        </p:tgtEl>
                                      </p:cBhvr>
                                    </p:cmd>
                                  </p:childTnLst>
                                </p:cTn>
                              </p:par>
                              <p:par>
                                <p:cTn id="7" presetID="4" presetClass="entr" presetSubtype="32" fill="hold" nodeType="withEffect">
                                  <p:stCondLst>
                                    <p:cond delay="11000"/>
                                  </p:stCondLst>
                                  <p:childTnLst>
                                    <p:set>
                                      <p:cBhvr>
                                        <p:cTn id="8" dur="1" fill="hold">
                                          <p:stCondLst>
                                            <p:cond delay="0"/>
                                          </p:stCondLst>
                                        </p:cTn>
                                        <p:tgtEl>
                                          <p:spTgt spid="92171"/>
                                        </p:tgtEl>
                                        <p:attrNameLst>
                                          <p:attrName>style.visibility</p:attrName>
                                        </p:attrNameLst>
                                      </p:cBhvr>
                                      <p:to>
                                        <p:strVal val="visible"/>
                                      </p:to>
                                    </p:set>
                                    <p:animEffect transition="in" filter="box(out)">
                                      <p:cBhvr>
                                        <p:cTn id="9" dur="5000"/>
                                        <p:tgtEl>
                                          <p:spTgt spid="92171"/>
                                        </p:tgtEl>
                                      </p:cBhvr>
                                    </p:animEffect>
                                  </p:childTnLst>
                                </p:cTn>
                              </p:par>
                              <p:par>
                                <p:cTn id="10" presetID="4" presetClass="entr" presetSubtype="32" fill="hold" nodeType="withEffect">
                                  <p:stCondLst>
                                    <p:cond delay="25000"/>
                                  </p:stCondLst>
                                  <p:childTnLst>
                                    <p:set>
                                      <p:cBhvr>
                                        <p:cTn id="11" dur="1" fill="hold">
                                          <p:stCondLst>
                                            <p:cond delay="0"/>
                                          </p:stCondLst>
                                        </p:cTn>
                                        <p:tgtEl>
                                          <p:spTgt spid="92172"/>
                                        </p:tgtEl>
                                        <p:attrNameLst>
                                          <p:attrName>style.visibility</p:attrName>
                                        </p:attrNameLst>
                                      </p:cBhvr>
                                      <p:to>
                                        <p:strVal val="visible"/>
                                      </p:to>
                                    </p:set>
                                    <p:animEffect transition="in" filter="box(out)">
                                      <p:cBhvr>
                                        <p:cTn id="12" dur="5000"/>
                                        <p:tgtEl>
                                          <p:spTgt spid="92172"/>
                                        </p:tgtEl>
                                      </p:cBhvr>
                                    </p:animEffect>
                                  </p:childTnLst>
                                </p:cTn>
                              </p:par>
                              <p:par>
                                <p:cTn id="13" presetID="49" presetClass="entr" presetSubtype="0" decel="100000" fill="hold" grpId="0" nodeType="withEffect">
                                  <p:stCondLst>
                                    <p:cond delay="29000"/>
                                  </p:stCondLst>
                                  <p:childTnLst>
                                    <p:set>
                                      <p:cBhvr>
                                        <p:cTn id="14" dur="1" fill="hold">
                                          <p:stCondLst>
                                            <p:cond delay="0"/>
                                          </p:stCondLst>
                                        </p:cTn>
                                        <p:tgtEl>
                                          <p:spTgt spid="92173"/>
                                        </p:tgtEl>
                                        <p:attrNameLst>
                                          <p:attrName>style.visibility</p:attrName>
                                        </p:attrNameLst>
                                      </p:cBhvr>
                                      <p:to>
                                        <p:strVal val="visible"/>
                                      </p:to>
                                    </p:set>
                                    <p:anim calcmode="lin" valueType="num">
                                      <p:cBhvr>
                                        <p:cTn id="15" dur="5000" fill="hold"/>
                                        <p:tgtEl>
                                          <p:spTgt spid="92173"/>
                                        </p:tgtEl>
                                        <p:attrNameLst>
                                          <p:attrName>ppt_w</p:attrName>
                                        </p:attrNameLst>
                                      </p:cBhvr>
                                      <p:tavLst>
                                        <p:tav tm="0">
                                          <p:val>
                                            <p:fltVal val="0"/>
                                          </p:val>
                                        </p:tav>
                                        <p:tav tm="100000">
                                          <p:val>
                                            <p:strVal val="#ppt_w"/>
                                          </p:val>
                                        </p:tav>
                                      </p:tavLst>
                                    </p:anim>
                                    <p:anim calcmode="lin" valueType="num">
                                      <p:cBhvr>
                                        <p:cTn id="16" dur="5000" fill="hold"/>
                                        <p:tgtEl>
                                          <p:spTgt spid="92173"/>
                                        </p:tgtEl>
                                        <p:attrNameLst>
                                          <p:attrName>ppt_h</p:attrName>
                                        </p:attrNameLst>
                                      </p:cBhvr>
                                      <p:tavLst>
                                        <p:tav tm="0">
                                          <p:val>
                                            <p:fltVal val="0"/>
                                          </p:val>
                                        </p:tav>
                                        <p:tav tm="100000">
                                          <p:val>
                                            <p:strVal val="#ppt_h"/>
                                          </p:val>
                                        </p:tav>
                                      </p:tavLst>
                                    </p:anim>
                                    <p:anim calcmode="lin" valueType="num">
                                      <p:cBhvr>
                                        <p:cTn id="17" dur="5000" fill="hold"/>
                                        <p:tgtEl>
                                          <p:spTgt spid="92173"/>
                                        </p:tgtEl>
                                        <p:attrNameLst>
                                          <p:attrName>style.rotation</p:attrName>
                                        </p:attrNameLst>
                                      </p:cBhvr>
                                      <p:tavLst>
                                        <p:tav tm="0">
                                          <p:val>
                                            <p:fltVal val="360"/>
                                          </p:val>
                                        </p:tav>
                                        <p:tav tm="100000">
                                          <p:val>
                                            <p:fltVal val="0"/>
                                          </p:val>
                                        </p:tav>
                                      </p:tavLst>
                                    </p:anim>
                                    <p:animEffect transition="in" filter="fade">
                                      <p:cBhvr>
                                        <p:cTn id="18" dur="5000"/>
                                        <p:tgtEl>
                                          <p:spTgt spid="92173"/>
                                        </p:tgtEl>
                                      </p:cBhvr>
                                    </p:animEffect>
                                  </p:childTnLst>
                                </p:cTn>
                              </p:par>
                              <p:par>
                                <p:cTn id="19" presetID="49" presetClass="entr" presetSubtype="0" decel="100000" fill="hold" grpId="0" nodeType="withEffect">
                                  <p:stCondLst>
                                    <p:cond delay="29000"/>
                                  </p:stCondLst>
                                  <p:childTnLst>
                                    <p:set>
                                      <p:cBhvr>
                                        <p:cTn id="20" dur="1" fill="hold">
                                          <p:stCondLst>
                                            <p:cond delay="0"/>
                                          </p:stCondLst>
                                        </p:cTn>
                                        <p:tgtEl>
                                          <p:spTgt spid="92174"/>
                                        </p:tgtEl>
                                        <p:attrNameLst>
                                          <p:attrName>style.visibility</p:attrName>
                                        </p:attrNameLst>
                                      </p:cBhvr>
                                      <p:to>
                                        <p:strVal val="visible"/>
                                      </p:to>
                                    </p:set>
                                    <p:anim calcmode="lin" valueType="num">
                                      <p:cBhvr>
                                        <p:cTn id="21" dur="5000" fill="hold"/>
                                        <p:tgtEl>
                                          <p:spTgt spid="92174"/>
                                        </p:tgtEl>
                                        <p:attrNameLst>
                                          <p:attrName>ppt_w</p:attrName>
                                        </p:attrNameLst>
                                      </p:cBhvr>
                                      <p:tavLst>
                                        <p:tav tm="0">
                                          <p:val>
                                            <p:fltVal val="0"/>
                                          </p:val>
                                        </p:tav>
                                        <p:tav tm="100000">
                                          <p:val>
                                            <p:strVal val="#ppt_w"/>
                                          </p:val>
                                        </p:tav>
                                      </p:tavLst>
                                    </p:anim>
                                    <p:anim calcmode="lin" valueType="num">
                                      <p:cBhvr>
                                        <p:cTn id="22" dur="5000" fill="hold"/>
                                        <p:tgtEl>
                                          <p:spTgt spid="92174"/>
                                        </p:tgtEl>
                                        <p:attrNameLst>
                                          <p:attrName>ppt_h</p:attrName>
                                        </p:attrNameLst>
                                      </p:cBhvr>
                                      <p:tavLst>
                                        <p:tav tm="0">
                                          <p:val>
                                            <p:fltVal val="0"/>
                                          </p:val>
                                        </p:tav>
                                        <p:tav tm="100000">
                                          <p:val>
                                            <p:strVal val="#ppt_h"/>
                                          </p:val>
                                        </p:tav>
                                      </p:tavLst>
                                    </p:anim>
                                    <p:anim calcmode="lin" valueType="num">
                                      <p:cBhvr>
                                        <p:cTn id="23" dur="5000" fill="hold"/>
                                        <p:tgtEl>
                                          <p:spTgt spid="92174"/>
                                        </p:tgtEl>
                                        <p:attrNameLst>
                                          <p:attrName>style.rotation</p:attrName>
                                        </p:attrNameLst>
                                      </p:cBhvr>
                                      <p:tavLst>
                                        <p:tav tm="0">
                                          <p:val>
                                            <p:fltVal val="360"/>
                                          </p:val>
                                        </p:tav>
                                        <p:tav tm="100000">
                                          <p:val>
                                            <p:fltVal val="0"/>
                                          </p:val>
                                        </p:tav>
                                      </p:tavLst>
                                    </p:anim>
                                    <p:animEffect transition="in" filter="fade">
                                      <p:cBhvr>
                                        <p:cTn id="24" dur="5000"/>
                                        <p:tgtEl>
                                          <p:spTgt spid="921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2175"/>
                </p:tgtEl>
              </p:cMediaNode>
            </p:audio>
          </p:childTnLst>
        </p:cTn>
      </p:par>
    </p:tnLst>
    <p:bldLst>
      <p:bldP spid="92173" grpId="0" animBg="1"/>
      <p:bldP spid="9217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1"/>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62469" name="Rectangle 5"/>
          <p:cNvSpPr>
            <a:spLocks noChangeArrowheads="1"/>
          </p:cNvSpPr>
          <p:nvPr/>
        </p:nvSpPr>
        <p:spPr bwMode="auto">
          <a:xfrm>
            <a:off x="0" y="5462588"/>
            <a:ext cx="9144000" cy="1395412"/>
          </a:xfrm>
          <a:prstGeom prst="rect">
            <a:avLst/>
          </a:prstGeom>
          <a:solidFill>
            <a:srgbClr val="140000">
              <a:alpha val="20000"/>
            </a:srgbClr>
          </a:solidFill>
          <a:ln w="9525">
            <a:noFill/>
            <a:miter lim="800000"/>
            <a:headEnd/>
            <a:tailEnd/>
          </a:ln>
          <a:effectLst/>
        </p:spPr>
        <p:txBody>
          <a:bodyPr/>
          <a:lstStyle/>
          <a:p>
            <a:pPr marL="342900" indent="-342900" algn="ctr">
              <a:spcBef>
                <a:spcPct val="20000"/>
              </a:spcBef>
              <a:buClr>
                <a:schemeClr val="hlink"/>
              </a:buClr>
              <a:buSzPct val="80000"/>
              <a:buFont typeface="Wingdings" pitchFamily="2" charset="2"/>
              <a:buNone/>
            </a:pPr>
            <a:r>
              <a:rPr lang="ru-RU" sz="3200">
                <a:effectLst>
                  <a:outerShdw blurRad="38100" dist="38100" dir="2700000" algn="tl">
                    <a:srgbClr val="000000"/>
                  </a:outerShdw>
                </a:effectLst>
              </a:rPr>
              <a:t>   </a:t>
            </a:r>
            <a:r>
              <a:rPr lang="ru-RU" b="1">
                <a:solidFill>
                  <a:schemeClr val="bg1"/>
                </a:solidFill>
                <a:effectLst/>
              </a:rPr>
              <a:t>Я не хочу, чтоб голос орудийной канонады</a:t>
            </a:r>
            <a:br>
              <a:rPr lang="ru-RU" b="1">
                <a:solidFill>
                  <a:schemeClr val="bg1"/>
                </a:solidFill>
                <a:effectLst/>
              </a:rPr>
            </a:br>
            <a:r>
              <a:rPr lang="ru-RU" b="1">
                <a:solidFill>
                  <a:schemeClr val="bg1"/>
                </a:solidFill>
                <a:effectLst/>
              </a:rPr>
              <a:t>Услышал мой ребёнок, мой и твой.</a:t>
            </a:r>
            <a:br>
              <a:rPr lang="ru-RU" b="1">
                <a:solidFill>
                  <a:schemeClr val="bg1"/>
                </a:solidFill>
                <a:effectLst/>
              </a:rPr>
            </a:br>
            <a:r>
              <a:rPr lang="ru-RU" b="1">
                <a:solidFill>
                  <a:schemeClr val="bg1"/>
                </a:solidFill>
                <a:effectLst/>
              </a:rPr>
              <a:t>Пусть мир взорвётся криком: “Нет! Не надо!</a:t>
            </a:r>
            <a:br>
              <a:rPr lang="ru-RU" b="1">
                <a:solidFill>
                  <a:schemeClr val="bg1"/>
                </a:solidFill>
                <a:effectLst/>
              </a:rPr>
            </a:br>
            <a:r>
              <a:rPr lang="ru-RU" b="1">
                <a:solidFill>
                  <a:schemeClr val="bg1"/>
                </a:solidFill>
                <a:effectLst/>
              </a:rPr>
              <a:t>Мне нужен сын не мёртвый, а живой!”</a:t>
            </a:r>
          </a:p>
        </p:txBody>
      </p:sp>
      <p:pic>
        <p:nvPicPr>
          <p:cNvPr id="62471" name="Picture 7"/>
          <p:cNvPicPr>
            <a:picLocks noChangeAspect="1" noChangeArrowheads="1"/>
          </p:cNvPicPr>
          <p:nvPr/>
        </p:nvPicPr>
        <p:blipFill>
          <a:blip r:embed="rId5"/>
          <a:srcRect/>
          <a:stretch>
            <a:fillRect/>
          </a:stretch>
        </p:blipFill>
        <p:spPr bwMode="auto">
          <a:xfrm>
            <a:off x="0" y="-1588"/>
            <a:ext cx="9144000" cy="6859588"/>
          </a:xfrm>
          <a:prstGeom prst="rect">
            <a:avLst/>
          </a:prstGeom>
          <a:noFill/>
          <a:ln w="9525">
            <a:noFill/>
            <a:miter lim="800000"/>
            <a:headEnd/>
            <a:tailEnd/>
          </a:ln>
          <a:effectLst/>
        </p:spPr>
      </p:pic>
      <p:pic>
        <p:nvPicPr>
          <p:cNvPr id="62472" name="Picture 8" descr="Вечный огонь"/>
          <p:cNvPicPr>
            <a:picLocks noChangeAspect="1" noChangeArrowheads="1"/>
          </p:cNvPicPr>
          <p:nvPr/>
        </p:nvPicPr>
        <p:blipFill>
          <a:blip r:embed="rId6"/>
          <a:srcRect/>
          <a:stretch>
            <a:fillRect/>
          </a:stretch>
        </p:blipFill>
        <p:spPr bwMode="auto">
          <a:xfrm>
            <a:off x="0" y="0"/>
            <a:ext cx="9144000" cy="6858000"/>
          </a:xfrm>
          <a:prstGeom prst="rect">
            <a:avLst/>
          </a:prstGeom>
          <a:noFill/>
        </p:spPr>
      </p:pic>
      <p:pic>
        <p:nvPicPr>
          <p:cNvPr id="62473" name="Picture 9" descr="main"/>
          <p:cNvPicPr>
            <a:picLocks noChangeAspect="1" noChangeArrowheads="1"/>
          </p:cNvPicPr>
          <p:nvPr/>
        </p:nvPicPr>
        <p:blipFill>
          <a:blip r:embed="rId7"/>
          <a:srcRect/>
          <a:stretch>
            <a:fillRect/>
          </a:stretch>
        </p:blipFill>
        <p:spPr bwMode="auto">
          <a:xfrm>
            <a:off x="0" y="0"/>
            <a:ext cx="9144000" cy="6858000"/>
          </a:xfrm>
          <a:prstGeom prst="rect">
            <a:avLst/>
          </a:prstGeom>
          <a:noFill/>
          <a:ln w="9525">
            <a:noFill/>
            <a:miter lim="800000"/>
            <a:headEnd/>
            <a:tailEnd/>
          </a:ln>
        </p:spPr>
      </p:pic>
      <p:pic>
        <p:nvPicPr>
          <p:cNvPr id="62474" name="Picture 10"/>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a:effectLst/>
        </p:spPr>
      </p:pic>
      <p:sp>
        <p:nvSpPr>
          <p:cNvPr id="62475" name="Text Box 11"/>
          <p:cNvSpPr txBox="1">
            <a:spLocks noChangeArrowheads="1"/>
          </p:cNvSpPr>
          <p:nvPr/>
        </p:nvSpPr>
        <p:spPr bwMode="auto">
          <a:xfrm>
            <a:off x="360363" y="0"/>
            <a:ext cx="3024187" cy="3013075"/>
          </a:xfrm>
          <a:prstGeom prst="rect">
            <a:avLst/>
          </a:prstGeom>
          <a:noFill/>
          <a:ln w="9525">
            <a:noFill/>
            <a:miter lim="800000"/>
            <a:headEnd/>
            <a:tailEnd/>
          </a:ln>
          <a:effectLst/>
        </p:spPr>
        <p:txBody>
          <a:bodyPr>
            <a:spAutoFit/>
          </a:bodyPr>
          <a:lstStyle/>
          <a:p>
            <a:pPr>
              <a:spcBef>
                <a:spcPct val="50000"/>
              </a:spcBef>
            </a:pPr>
            <a:r>
              <a:rPr lang="ru-RU" sz="2400" b="1">
                <a:solidFill>
                  <a:schemeClr val="bg1"/>
                </a:solidFill>
                <a:effectLst/>
              </a:rPr>
              <a:t>Тем, кто родился после войны, многого уже не понять и того, что пережило военное поколение - не пережить.  </a:t>
            </a:r>
          </a:p>
        </p:txBody>
      </p:sp>
      <p:sp>
        <p:nvSpPr>
          <p:cNvPr id="62476" name="Rectangle 12"/>
          <p:cNvSpPr>
            <a:spLocks noChangeArrowheads="1"/>
          </p:cNvSpPr>
          <p:nvPr/>
        </p:nvSpPr>
        <p:spPr bwMode="auto">
          <a:xfrm>
            <a:off x="6516688" y="0"/>
            <a:ext cx="2843212" cy="4473575"/>
          </a:xfrm>
          <a:prstGeom prst="rect">
            <a:avLst/>
          </a:prstGeom>
          <a:noFill/>
          <a:ln w="9525">
            <a:noFill/>
            <a:miter lim="800000"/>
            <a:headEnd/>
            <a:tailEnd/>
          </a:ln>
          <a:effectLst/>
        </p:spPr>
        <p:txBody>
          <a:bodyPr>
            <a:spAutoFit/>
          </a:bodyPr>
          <a:lstStyle/>
          <a:p>
            <a:pPr>
              <a:spcBef>
                <a:spcPct val="50000"/>
              </a:spcBef>
            </a:pPr>
            <a:r>
              <a:rPr lang="ru-RU" sz="2400">
                <a:solidFill>
                  <a:schemeClr val="bg1"/>
                </a:solidFill>
                <a:effectLst/>
              </a:rPr>
              <a:t>  </a:t>
            </a:r>
            <a:r>
              <a:rPr lang="ru-RU" sz="2400" b="1">
                <a:solidFill>
                  <a:schemeClr val="bg1"/>
                </a:solidFill>
                <a:effectLst/>
              </a:rPr>
              <a:t>Можно только слушать рассказы тех,  кто выжил, и постараться осознать, попытаться почувствовать, что они пережили,          сохранить это в      памяти...</a:t>
            </a:r>
            <a:r>
              <a:rPr lang="ru-RU" sz="2000" b="1">
                <a:solidFill>
                  <a:schemeClr val="bg1"/>
                </a:solidFill>
                <a:effectLst/>
              </a:rPr>
              <a:t>  </a:t>
            </a:r>
          </a:p>
        </p:txBody>
      </p:sp>
      <p:sp>
        <p:nvSpPr>
          <p:cNvPr id="62477" name="Rectangle 13"/>
          <p:cNvSpPr>
            <a:spLocks noChangeArrowheads="1"/>
          </p:cNvSpPr>
          <p:nvPr/>
        </p:nvSpPr>
        <p:spPr bwMode="auto">
          <a:xfrm>
            <a:off x="1476375" y="5157788"/>
            <a:ext cx="7199313" cy="1189037"/>
          </a:xfrm>
          <a:prstGeom prst="rect">
            <a:avLst/>
          </a:prstGeom>
          <a:noFill/>
          <a:ln w="9525">
            <a:noFill/>
            <a:miter lim="800000"/>
            <a:headEnd/>
            <a:tailEnd/>
          </a:ln>
          <a:effectLst/>
        </p:spPr>
        <p:txBody>
          <a:bodyPr>
            <a:spAutoFit/>
          </a:bodyPr>
          <a:lstStyle/>
          <a:p>
            <a:pPr>
              <a:spcBef>
                <a:spcPct val="50000"/>
              </a:spcBef>
            </a:pPr>
            <a:r>
              <a:rPr lang="ru-RU" sz="4400">
                <a:solidFill>
                  <a:schemeClr val="bg1"/>
                </a:solidFill>
                <a:effectLst/>
              </a:rPr>
              <a:t>  </a:t>
            </a:r>
            <a:r>
              <a:rPr lang="ru-RU" sz="4400" b="1">
                <a:solidFill>
                  <a:schemeClr val="bg1"/>
                </a:solidFill>
                <a:effectLst/>
              </a:rPr>
              <a:t> </a:t>
            </a:r>
            <a:r>
              <a:rPr lang="ru-RU" sz="7200" b="1">
                <a:solidFill>
                  <a:schemeClr val="bg1"/>
                </a:solidFill>
                <a:effectLst/>
              </a:rPr>
              <a:t>Я    ПОМНЮ!</a:t>
            </a:r>
            <a:endParaRPr lang="ru-RU" sz="4000" b="1">
              <a:solidFill>
                <a:schemeClr val="bg1"/>
              </a:solidFill>
              <a:effectLst/>
            </a:endParaRPr>
          </a:p>
        </p:txBody>
      </p:sp>
      <p:pic>
        <p:nvPicPr>
          <p:cNvPr id="62479" name="Копия Реквием Моцарта.mp3">
            <a:hlinkClick r:id="" action="ppaction://media"/>
          </p:cNvPr>
          <p:cNvPicPr>
            <a:picLocks noRot="1" noChangeAspect="1" noChangeArrowheads="1"/>
          </p:cNvPicPr>
          <p:nvPr>
            <a:audioFile r:link="rId1"/>
          </p:nvPr>
        </p:nvPicPr>
        <p:blipFill>
          <a:blip r:embed="rId9"/>
          <a:srcRect/>
          <a:stretch>
            <a:fillRect/>
          </a:stretch>
        </p:blipFill>
        <p:spPr bwMode="auto">
          <a:xfrm>
            <a:off x="8839200" y="6553200"/>
            <a:ext cx="304800" cy="304800"/>
          </a:xfrm>
          <a:prstGeom prst="rect">
            <a:avLst/>
          </a:prstGeom>
          <a:noFill/>
        </p:spPr>
      </p:pic>
      <p:pic>
        <p:nvPicPr>
          <p:cNvPr id="62480" name="Копия Реквием Моцарта.mp3">
            <a:hlinkClick r:id="" action="ppaction://media"/>
          </p:cNvPr>
          <p:cNvPicPr>
            <a:picLocks noRot="1" noChangeAspect="1" noChangeArrowheads="1"/>
          </p:cNvPicPr>
          <p:nvPr>
            <a:audioFile r:link="rId2"/>
          </p:nvPr>
        </p:nvPicPr>
        <p:blipFill>
          <a:blip r:embed="rId9"/>
          <a:srcRect/>
          <a:stretch>
            <a:fillRect/>
          </a:stretch>
        </p:blipFill>
        <p:spPr bwMode="auto">
          <a:xfrm>
            <a:off x="4419600" y="3276600"/>
            <a:ext cx="304800" cy="304800"/>
          </a:xfrm>
          <a:prstGeom prst="rect">
            <a:avLst/>
          </a:prstGeom>
          <a:noFill/>
        </p:spPr>
      </p:pic>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6900" fill="hold"/>
                                        <p:tgtEl>
                                          <p:spTgt spid="62480"/>
                                        </p:tgtEl>
                                      </p:cBhvr>
                                    </p:cmd>
                                  </p:childTnLst>
                                </p:cTn>
                              </p:par>
                              <p:par>
                                <p:cTn id="7" presetID="4" presetClass="entr" presetSubtype="16" fill="hold" nodeType="withEffect">
                                  <p:stCondLst>
                                    <p:cond delay="22000"/>
                                  </p:stCondLst>
                                  <p:childTnLst>
                                    <p:set>
                                      <p:cBhvr>
                                        <p:cTn id="8" dur="1" fill="hold">
                                          <p:stCondLst>
                                            <p:cond delay="0"/>
                                          </p:stCondLst>
                                        </p:cTn>
                                        <p:tgtEl>
                                          <p:spTgt spid="62471"/>
                                        </p:tgtEl>
                                        <p:attrNameLst>
                                          <p:attrName>style.visibility</p:attrName>
                                        </p:attrNameLst>
                                      </p:cBhvr>
                                      <p:to>
                                        <p:strVal val="visible"/>
                                      </p:to>
                                    </p:set>
                                    <p:animEffect transition="in" filter="box(in)">
                                      <p:cBhvr>
                                        <p:cTn id="9" dur="5000"/>
                                        <p:tgtEl>
                                          <p:spTgt spid="62471"/>
                                        </p:tgtEl>
                                      </p:cBhvr>
                                    </p:animEffect>
                                  </p:childTnLst>
                                </p:cTn>
                              </p:par>
                              <p:par>
                                <p:cTn id="10" presetID="4" presetClass="entr" presetSubtype="16" fill="hold" nodeType="withEffect">
                                  <p:stCondLst>
                                    <p:cond delay="30000"/>
                                  </p:stCondLst>
                                  <p:childTnLst>
                                    <p:set>
                                      <p:cBhvr>
                                        <p:cTn id="11" dur="1" fill="hold">
                                          <p:stCondLst>
                                            <p:cond delay="0"/>
                                          </p:stCondLst>
                                        </p:cTn>
                                        <p:tgtEl>
                                          <p:spTgt spid="62472"/>
                                        </p:tgtEl>
                                        <p:attrNameLst>
                                          <p:attrName>style.visibility</p:attrName>
                                        </p:attrNameLst>
                                      </p:cBhvr>
                                      <p:to>
                                        <p:strVal val="visible"/>
                                      </p:to>
                                    </p:set>
                                    <p:animEffect transition="in" filter="box(in)">
                                      <p:cBhvr>
                                        <p:cTn id="12" dur="5000"/>
                                        <p:tgtEl>
                                          <p:spTgt spid="62472"/>
                                        </p:tgtEl>
                                      </p:cBhvr>
                                    </p:animEffect>
                                  </p:childTnLst>
                                </p:cTn>
                              </p:par>
                              <p:par>
                                <p:cTn id="13" presetID="4" presetClass="entr" presetSubtype="16" fill="hold" nodeType="withEffect">
                                  <p:stCondLst>
                                    <p:cond delay="38000"/>
                                  </p:stCondLst>
                                  <p:childTnLst>
                                    <p:set>
                                      <p:cBhvr>
                                        <p:cTn id="14" dur="1" fill="hold">
                                          <p:stCondLst>
                                            <p:cond delay="0"/>
                                          </p:stCondLst>
                                        </p:cTn>
                                        <p:tgtEl>
                                          <p:spTgt spid="62473"/>
                                        </p:tgtEl>
                                        <p:attrNameLst>
                                          <p:attrName>style.visibility</p:attrName>
                                        </p:attrNameLst>
                                      </p:cBhvr>
                                      <p:to>
                                        <p:strVal val="visible"/>
                                      </p:to>
                                    </p:set>
                                    <p:animEffect transition="in" filter="box(in)">
                                      <p:cBhvr>
                                        <p:cTn id="15" dur="5000"/>
                                        <p:tgtEl>
                                          <p:spTgt spid="62473"/>
                                        </p:tgtEl>
                                      </p:cBhvr>
                                    </p:animEffect>
                                  </p:childTnLst>
                                </p:cTn>
                              </p:par>
                              <p:par>
                                <p:cTn id="16" presetID="4" presetClass="entr" presetSubtype="16" fill="hold" nodeType="withEffect">
                                  <p:stCondLst>
                                    <p:cond delay="46000"/>
                                  </p:stCondLst>
                                  <p:childTnLst>
                                    <p:set>
                                      <p:cBhvr>
                                        <p:cTn id="17" dur="1" fill="hold">
                                          <p:stCondLst>
                                            <p:cond delay="0"/>
                                          </p:stCondLst>
                                        </p:cTn>
                                        <p:tgtEl>
                                          <p:spTgt spid="62474"/>
                                        </p:tgtEl>
                                        <p:attrNameLst>
                                          <p:attrName>style.visibility</p:attrName>
                                        </p:attrNameLst>
                                      </p:cBhvr>
                                      <p:to>
                                        <p:strVal val="visible"/>
                                      </p:to>
                                    </p:set>
                                    <p:animEffect transition="in" filter="box(in)">
                                      <p:cBhvr>
                                        <p:cTn id="18" dur="5000"/>
                                        <p:tgtEl>
                                          <p:spTgt spid="62474"/>
                                        </p:tgtEl>
                                      </p:cBhvr>
                                    </p:animEffect>
                                  </p:childTnLst>
                                </p:cTn>
                              </p:par>
                              <p:par>
                                <p:cTn id="19" presetID="53" presetClass="entr" presetSubtype="0" fill="hold" grpId="0" nodeType="withEffect">
                                  <p:stCondLst>
                                    <p:cond delay="54000"/>
                                  </p:stCondLst>
                                  <p:childTnLst>
                                    <p:set>
                                      <p:cBhvr>
                                        <p:cTn id="20" dur="1" fill="hold">
                                          <p:stCondLst>
                                            <p:cond delay="0"/>
                                          </p:stCondLst>
                                        </p:cTn>
                                        <p:tgtEl>
                                          <p:spTgt spid="62475"/>
                                        </p:tgtEl>
                                        <p:attrNameLst>
                                          <p:attrName>style.visibility</p:attrName>
                                        </p:attrNameLst>
                                      </p:cBhvr>
                                      <p:to>
                                        <p:strVal val="visible"/>
                                      </p:to>
                                    </p:set>
                                    <p:anim calcmode="lin" valueType="num">
                                      <p:cBhvr>
                                        <p:cTn id="21" dur="5000" fill="hold"/>
                                        <p:tgtEl>
                                          <p:spTgt spid="62475"/>
                                        </p:tgtEl>
                                        <p:attrNameLst>
                                          <p:attrName>ppt_w</p:attrName>
                                        </p:attrNameLst>
                                      </p:cBhvr>
                                      <p:tavLst>
                                        <p:tav tm="0">
                                          <p:val>
                                            <p:fltVal val="0"/>
                                          </p:val>
                                        </p:tav>
                                        <p:tav tm="100000">
                                          <p:val>
                                            <p:strVal val="#ppt_w"/>
                                          </p:val>
                                        </p:tav>
                                      </p:tavLst>
                                    </p:anim>
                                    <p:anim calcmode="lin" valueType="num">
                                      <p:cBhvr>
                                        <p:cTn id="22" dur="5000" fill="hold"/>
                                        <p:tgtEl>
                                          <p:spTgt spid="62475"/>
                                        </p:tgtEl>
                                        <p:attrNameLst>
                                          <p:attrName>ppt_h</p:attrName>
                                        </p:attrNameLst>
                                      </p:cBhvr>
                                      <p:tavLst>
                                        <p:tav tm="0">
                                          <p:val>
                                            <p:fltVal val="0"/>
                                          </p:val>
                                        </p:tav>
                                        <p:tav tm="100000">
                                          <p:val>
                                            <p:strVal val="#ppt_h"/>
                                          </p:val>
                                        </p:tav>
                                      </p:tavLst>
                                    </p:anim>
                                    <p:animEffect transition="in" filter="fade">
                                      <p:cBhvr>
                                        <p:cTn id="23" dur="5000"/>
                                        <p:tgtEl>
                                          <p:spTgt spid="62475"/>
                                        </p:tgtEl>
                                      </p:cBhvr>
                                    </p:animEffect>
                                  </p:childTnLst>
                                </p:cTn>
                              </p:par>
                              <p:par>
                                <p:cTn id="24" presetID="53" presetClass="entr" presetSubtype="0" fill="hold" nodeType="withEffect">
                                  <p:stCondLst>
                                    <p:cond delay="67000"/>
                                  </p:stCondLst>
                                  <p:childTnLst>
                                    <p:set>
                                      <p:cBhvr>
                                        <p:cTn id="25" dur="1" fill="hold">
                                          <p:stCondLst>
                                            <p:cond delay="0"/>
                                          </p:stCondLst>
                                        </p:cTn>
                                        <p:tgtEl>
                                          <p:spTgt spid="62476">
                                            <p:txEl>
                                              <p:pRg st="0" end="0"/>
                                            </p:txEl>
                                          </p:spTgt>
                                        </p:tgtEl>
                                        <p:attrNameLst>
                                          <p:attrName>style.visibility</p:attrName>
                                        </p:attrNameLst>
                                      </p:cBhvr>
                                      <p:to>
                                        <p:strVal val="visible"/>
                                      </p:to>
                                    </p:set>
                                    <p:anim calcmode="lin" valueType="num">
                                      <p:cBhvr>
                                        <p:cTn id="26" dur="5000" fill="hold"/>
                                        <p:tgtEl>
                                          <p:spTgt spid="62476">
                                            <p:txEl>
                                              <p:pRg st="0" end="0"/>
                                            </p:txEl>
                                          </p:spTgt>
                                        </p:tgtEl>
                                        <p:attrNameLst>
                                          <p:attrName>ppt_w</p:attrName>
                                        </p:attrNameLst>
                                      </p:cBhvr>
                                      <p:tavLst>
                                        <p:tav tm="0">
                                          <p:val>
                                            <p:fltVal val="0"/>
                                          </p:val>
                                        </p:tav>
                                        <p:tav tm="100000">
                                          <p:val>
                                            <p:strVal val="#ppt_w"/>
                                          </p:val>
                                        </p:tav>
                                      </p:tavLst>
                                    </p:anim>
                                    <p:anim calcmode="lin" valueType="num">
                                      <p:cBhvr>
                                        <p:cTn id="27" dur="5000" fill="hold"/>
                                        <p:tgtEl>
                                          <p:spTgt spid="62476">
                                            <p:txEl>
                                              <p:pRg st="0" end="0"/>
                                            </p:txEl>
                                          </p:spTgt>
                                        </p:tgtEl>
                                        <p:attrNameLst>
                                          <p:attrName>ppt_h</p:attrName>
                                        </p:attrNameLst>
                                      </p:cBhvr>
                                      <p:tavLst>
                                        <p:tav tm="0">
                                          <p:val>
                                            <p:fltVal val="0"/>
                                          </p:val>
                                        </p:tav>
                                        <p:tav tm="100000">
                                          <p:val>
                                            <p:strVal val="#ppt_h"/>
                                          </p:val>
                                        </p:tav>
                                      </p:tavLst>
                                    </p:anim>
                                    <p:animEffect transition="in" filter="fade">
                                      <p:cBhvr>
                                        <p:cTn id="28" dur="5000"/>
                                        <p:tgtEl>
                                          <p:spTgt spid="62476">
                                            <p:txEl>
                                              <p:pRg st="0" end="0"/>
                                            </p:txEl>
                                          </p:spTgt>
                                        </p:tgtEl>
                                      </p:cBhvr>
                                    </p:animEffect>
                                  </p:childTnLst>
                                </p:cTn>
                              </p:par>
                              <p:par>
                                <p:cTn id="29" presetID="53" presetClass="entr" presetSubtype="0" fill="hold" nodeType="withEffect">
                                  <p:stCondLst>
                                    <p:cond delay="79000"/>
                                  </p:stCondLst>
                                  <p:childTnLst>
                                    <p:set>
                                      <p:cBhvr>
                                        <p:cTn id="30" dur="1" fill="hold">
                                          <p:stCondLst>
                                            <p:cond delay="0"/>
                                          </p:stCondLst>
                                        </p:cTn>
                                        <p:tgtEl>
                                          <p:spTgt spid="62477">
                                            <p:txEl>
                                              <p:pRg st="0" end="0"/>
                                            </p:txEl>
                                          </p:spTgt>
                                        </p:tgtEl>
                                        <p:attrNameLst>
                                          <p:attrName>style.visibility</p:attrName>
                                        </p:attrNameLst>
                                      </p:cBhvr>
                                      <p:to>
                                        <p:strVal val="visible"/>
                                      </p:to>
                                    </p:set>
                                    <p:anim calcmode="lin" valueType="num">
                                      <p:cBhvr>
                                        <p:cTn id="31" dur="5000" fill="hold"/>
                                        <p:tgtEl>
                                          <p:spTgt spid="62477">
                                            <p:txEl>
                                              <p:pRg st="0" end="0"/>
                                            </p:txEl>
                                          </p:spTgt>
                                        </p:tgtEl>
                                        <p:attrNameLst>
                                          <p:attrName>ppt_w</p:attrName>
                                        </p:attrNameLst>
                                      </p:cBhvr>
                                      <p:tavLst>
                                        <p:tav tm="0">
                                          <p:val>
                                            <p:fltVal val="0"/>
                                          </p:val>
                                        </p:tav>
                                        <p:tav tm="100000">
                                          <p:val>
                                            <p:strVal val="#ppt_w"/>
                                          </p:val>
                                        </p:tav>
                                      </p:tavLst>
                                    </p:anim>
                                    <p:anim calcmode="lin" valueType="num">
                                      <p:cBhvr>
                                        <p:cTn id="32" dur="5000" fill="hold"/>
                                        <p:tgtEl>
                                          <p:spTgt spid="62477">
                                            <p:txEl>
                                              <p:pRg st="0" end="0"/>
                                            </p:txEl>
                                          </p:spTgt>
                                        </p:tgtEl>
                                        <p:attrNameLst>
                                          <p:attrName>ppt_h</p:attrName>
                                        </p:attrNameLst>
                                      </p:cBhvr>
                                      <p:tavLst>
                                        <p:tav tm="0">
                                          <p:val>
                                            <p:fltVal val="0"/>
                                          </p:val>
                                        </p:tav>
                                        <p:tav tm="100000">
                                          <p:val>
                                            <p:strVal val="#ppt_h"/>
                                          </p:val>
                                        </p:tav>
                                      </p:tavLst>
                                    </p:anim>
                                    <p:animEffect transition="in" filter="fade">
                                      <p:cBhvr>
                                        <p:cTn id="33" dur="5000"/>
                                        <p:tgtEl>
                                          <p:spTgt spid="624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62479"/>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62480"/>
                </p:tgtEl>
              </p:cMediaNode>
            </p:audio>
          </p:childTnLst>
        </p:cTn>
      </p:par>
    </p:tnLst>
    <p:bldLst>
      <p:bldP spid="624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4" name="Rectangle 10"/>
          <p:cNvSpPr>
            <a:spLocks noChangeArrowheads="1"/>
          </p:cNvSpPr>
          <p:nvPr/>
        </p:nvSpPr>
        <p:spPr bwMode="auto">
          <a:xfrm>
            <a:off x="611188" y="4868863"/>
            <a:ext cx="9685337" cy="396875"/>
          </a:xfrm>
          <a:prstGeom prst="rect">
            <a:avLst/>
          </a:prstGeom>
          <a:noFill/>
          <a:ln w="9525">
            <a:noFill/>
            <a:miter lim="800000"/>
            <a:headEnd/>
            <a:tailEnd/>
          </a:ln>
          <a:effectLst/>
        </p:spPr>
        <p:txBody>
          <a:bodyPr>
            <a:spAutoFit/>
          </a:bodyPr>
          <a:lstStyle/>
          <a:p>
            <a:pPr>
              <a:spcBef>
                <a:spcPct val="50000"/>
              </a:spcBef>
            </a:pPr>
            <a:r>
              <a:rPr lang="ru-RU" sz="2000" b="1">
                <a:solidFill>
                  <a:schemeClr val="bg1"/>
                </a:solidFill>
                <a:effectLst/>
              </a:rPr>
              <a:t>И отдать дань вечного уважения и вечной благодарности.</a:t>
            </a:r>
            <a:r>
              <a:rPr lang="ru-RU" sz="2000" b="1">
                <a:effectLst/>
              </a:rPr>
              <a:t> </a:t>
            </a:r>
          </a:p>
        </p:txBody>
      </p:sp>
      <p:sp>
        <p:nvSpPr>
          <p:cNvPr id="82956" name="Text Box 12"/>
          <p:cNvSpPr txBox="1">
            <a:spLocks noChangeArrowheads="1"/>
          </p:cNvSpPr>
          <p:nvPr/>
        </p:nvSpPr>
        <p:spPr bwMode="auto">
          <a:xfrm>
            <a:off x="468313" y="1268413"/>
            <a:ext cx="7921625" cy="2843212"/>
          </a:xfrm>
          <a:prstGeom prst="rect">
            <a:avLst/>
          </a:prstGeom>
          <a:noFill/>
          <a:ln w="9525">
            <a:noFill/>
            <a:miter lim="800000"/>
            <a:headEnd/>
            <a:tailEnd/>
          </a:ln>
          <a:effectLst/>
        </p:spPr>
        <p:txBody>
          <a:bodyPr>
            <a:spAutoFit/>
          </a:bodyPr>
          <a:lstStyle/>
          <a:p>
            <a:pPr>
              <a:spcBef>
                <a:spcPct val="50000"/>
              </a:spcBef>
            </a:pPr>
            <a:r>
              <a:rPr lang="ru-RU" dirty="0">
                <a:effectLst/>
              </a:rPr>
              <a:t>НАД ПРОЕКТОМ РАБОТАЛИ УЧАЩИЕСЯ </a:t>
            </a:r>
            <a:r>
              <a:rPr lang="ru-RU" dirty="0" smtClean="0">
                <a:effectLst/>
              </a:rPr>
              <a:t>8  б  </a:t>
            </a:r>
            <a:r>
              <a:rPr lang="ru-RU" dirty="0">
                <a:effectLst/>
              </a:rPr>
              <a:t>КЛАССА:</a:t>
            </a:r>
          </a:p>
          <a:p>
            <a:pPr>
              <a:spcBef>
                <a:spcPct val="50000"/>
              </a:spcBef>
            </a:pPr>
            <a:r>
              <a:rPr lang="ru-RU" dirty="0" smtClean="0">
                <a:effectLst/>
              </a:rPr>
              <a:t>Сергеев Егор</a:t>
            </a:r>
            <a:endParaRPr lang="ru-RU" dirty="0">
              <a:effectLst/>
            </a:endParaRPr>
          </a:p>
          <a:p>
            <a:pPr>
              <a:spcBef>
                <a:spcPct val="50000"/>
              </a:spcBef>
            </a:pPr>
            <a:r>
              <a:rPr lang="ru-RU" dirty="0" err="1" smtClean="0">
                <a:effectLst/>
              </a:rPr>
              <a:t>Нехаев</a:t>
            </a:r>
            <a:r>
              <a:rPr lang="ru-RU" dirty="0" smtClean="0">
                <a:effectLst/>
              </a:rPr>
              <a:t> </a:t>
            </a:r>
            <a:r>
              <a:rPr lang="ru-RU" dirty="0" err="1" smtClean="0">
                <a:effectLst/>
              </a:rPr>
              <a:t>Алексендр</a:t>
            </a:r>
            <a:endParaRPr lang="ru-RU" dirty="0">
              <a:effectLst/>
            </a:endParaRPr>
          </a:p>
          <a:p>
            <a:pPr>
              <a:spcBef>
                <a:spcPct val="50000"/>
              </a:spcBef>
            </a:pPr>
            <a:r>
              <a:rPr lang="ru-RU" dirty="0" err="1">
                <a:effectLst/>
              </a:rPr>
              <a:t>Анпилогова</a:t>
            </a:r>
            <a:r>
              <a:rPr lang="ru-RU" dirty="0">
                <a:effectLst/>
              </a:rPr>
              <a:t> </a:t>
            </a:r>
            <a:r>
              <a:rPr lang="ru-RU" dirty="0" smtClean="0">
                <a:effectLst/>
              </a:rPr>
              <a:t>Ирина</a:t>
            </a:r>
            <a:endParaRPr lang="ru-RU" dirty="0">
              <a:effectLst/>
            </a:endParaRPr>
          </a:p>
          <a:p>
            <a:pPr>
              <a:spcBef>
                <a:spcPct val="50000"/>
              </a:spcBef>
            </a:pPr>
            <a:r>
              <a:rPr lang="ru-RU" dirty="0" smtClean="0">
                <a:effectLst/>
              </a:rPr>
              <a:t>Минаева </a:t>
            </a:r>
            <a:r>
              <a:rPr lang="ru-RU" dirty="0" err="1" smtClean="0">
                <a:effectLst/>
              </a:rPr>
              <a:t>Дарина</a:t>
            </a:r>
            <a:endParaRPr lang="ru-RU" dirty="0">
              <a:effectLst/>
            </a:endParaRPr>
          </a:p>
          <a:p>
            <a:pPr>
              <a:spcBef>
                <a:spcPct val="50000"/>
              </a:spcBef>
            </a:pPr>
            <a:r>
              <a:rPr lang="ru-RU" dirty="0" smtClean="0">
                <a:effectLst/>
              </a:rPr>
              <a:t> </a:t>
            </a:r>
            <a:r>
              <a:rPr lang="ru-RU" dirty="0" err="1" smtClean="0">
                <a:effectLst/>
              </a:rPr>
              <a:t>Гадалова</a:t>
            </a:r>
            <a:r>
              <a:rPr lang="ru-RU" dirty="0" smtClean="0">
                <a:effectLst/>
              </a:rPr>
              <a:t> </a:t>
            </a:r>
            <a:r>
              <a:rPr lang="ru-RU" dirty="0" err="1" smtClean="0">
                <a:effectLst/>
              </a:rPr>
              <a:t>Устинья</a:t>
            </a:r>
            <a:endParaRPr lang="ru-RU" dirty="0">
              <a:effectLst/>
            </a:endParaRPr>
          </a:p>
          <a:p>
            <a:pPr>
              <a:spcBef>
                <a:spcPct val="50000"/>
              </a:spcBef>
            </a:pPr>
            <a:r>
              <a:rPr lang="ru-RU" dirty="0" err="1" smtClean="0">
                <a:effectLst/>
              </a:rPr>
              <a:t>Носиновская</a:t>
            </a:r>
            <a:r>
              <a:rPr lang="ru-RU" smtClean="0">
                <a:effectLst/>
              </a:rPr>
              <a:t> Дана</a:t>
            </a:r>
            <a:endParaRPr lang="ru-RU" dirty="0">
              <a:effectLst/>
            </a:endParaRPr>
          </a:p>
        </p:txBody>
      </p:sp>
      <p:sp>
        <p:nvSpPr>
          <p:cNvPr id="82957" name="Text Box 13"/>
          <p:cNvSpPr txBox="1">
            <a:spLocks noChangeArrowheads="1"/>
          </p:cNvSpPr>
          <p:nvPr/>
        </p:nvSpPr>
        <p:spPr bwMode="auto">
          <a:xfrm>
            <a:off x="468313" y="4508500"/>
            <a:ext cx="7921625" cy="1192213"/>
          </a:xfrm>
          <a:prstGeom prst="rect">
            <a:avLst/>
          </a:prstGeom>
          <a:noFill/>
          <a:ln w="9525">
            <a:noFill/>
            <a:miter lim="800000"/>
            <a:headEnd/>
            <a:tailEnd/>
          </a:ln>
          <a:effectLst/>
        </p:spPr>
        <p:txBody>
          <a:bodyPr>
            <a:spAutoFit/>
          </a:bodyPr>
          <a:lstStyle/>
          <a:p>
            <a:pPr>
              <a:spcBef>
                <a:spcPct val="50000"/>
              </a:spcBef>
            </a:pPr>
            <a:r>
              <a:rPr lang="ru-RU">
                <a:effectLst/>
              </a:rPr>
              <a:t>ПОД РУКОВОДСТВОМ УЧИТЕЛЯ ГЕОГРАФИИ </a:t>
            </a:r>
          </a:p>
          <a:p>
            <a:pPr>
              <a:spcBef>
                <a:spcPct val="50000"/>
              </a:spcBef>
            </a:pPr>
            <a:r>
              <a:rPr lang="ru-RU">
                <a:effectLst/>
              </a:rPr>
              <a:t>НЕХАЕВОЙ ЕКАТЕРИНЫ АЛЕКСАНДРОВНЫ.</a:t>
            </a:r>
          </a:p>
          <a:p>
            <a:pPr>
              <a:spcBef>
                <a:spcPct val="50000"/>
              </a:spcBef>
            </a:pPr>
            <a:r>
              <a:rPr lang="ru-RU">
                <a:effectLst/>
              </a:rPr>
              <a:t> </a:t>
            </a:r>
          </a:p>
        </p:txBody>
      </p:sp>
      <p:sp>
        <p:nvSpPr>
          <p:cNvPr id="82958" name="Text Box 14"/>
          <p:cNvSpPr txBox="1">
            <a:spLocks noChangeArrowheads="1"/>
          </p:cNvSpPr>
          <p:nvPr/>
        </p:nvSpPr>
        <p:spPr bwMode="auto">
          <a:xfrm>
            <a:off x="1763713" y="0"/>
            <a:ext cx="4176712" cy="779463"/>
          </a:xfrm>
          <a:prstGeom prst="rect">
            <a:avLst/>
          </a:prstGeom>
          <a:noFill/>
          <a:ln w="9525">
            <a:noFill/>
            <a:miter lim="800000"/>
            <a:headEnd/>
            <a:tailEnd/>
          </a:ln>
          <a:effectLst/>
        </p:spPr>
        <p:txBody>
          <a:bodyPr>
            <a:spAutoFit/>
          </a:bodyPr>
          <a:lstStyle/>
          <a:p>
            <a:pPr algn="ctr">
              <a:spcBef>
                <a:spcPct val="50000"/>
              </a:spcBef>
            </a:pPr>
            <a:r>
              <a:rPr lang="ru-RU">
                <a:effectLst/>
              </a:rPr>
              <a:t>МБОУ «СОШ № 39» </a:t>
            </a:r>
          </a:p>
          <a:p>
            <a:pPr algn="ctr">
              <a:spcBef>
                <a:spcPct val="50000"/>
              </a:spcBef>
            </a:pPr>
            <a:r>
              <a:rPr lang="ru-RU">
                <a:effectLst/>
              </a:rPr>
              <a:t>г. Рязань</a:t>
            </a:r>
          </a:p>
        </p:txBody>
      </p:sp>
      <p:sp>
        <p:nvSpPr>
          <p:cNvPr id="82959" name="Text Box 15"/>
          <p:cNvSpPr txBox="1">
            <a:spLocks noChangeArrowheads="1"/>
          </p:cNvSpPr>
          <p:nvPr/>
        </p:nvSpPr>
        <p:spPr bwMode="auto">
          <a:xfrm>
            <a:off x="2916238" y="6237288"/>
            <a:ext cx="2951162" cy="366712"/>
          </a:xfrm>
          <a:prstGeom prst="rect">
            <a:avLst/>
          </a:prstGeom>
          <a:noFill/>
          <a:ln w="9525">
            <a:noFill/>
            <a:miter lim="800000"/>
            <a:headEnd/>
            <a:tailEnd/>
          </a:ln>
          <a:effectLst/>
        </p:spPr>
        <p:txBody>
          <a:bodyPr>
            <a:spAutoFit/>
          </a:bodyPr>
          <a:lstStyle/>
          <a:p>
            <a:pPr algn="ctr">
              <a:spcBef>
                <a:spcPct val="50000"/>
              </a:spcBef>
            </a:pPr>
            <a:r>
              <a:rPr lang="ru-RU" dirty="0" smtClean="0">
                <a:effectLst/>
              </a:rPr>
              <a:t>2020</a:t>
            </a:r>
            <a:endParaRPr lang="ru-RU" dirty="0">
              <a:effectLst/>
            </a:endParaRPr>
          </a:p>
        </p:txBody>
      </p:sp>
    </p:spTree>
  </p:cSld>
  <p:clrMapOvr>
    <a:masterClrMapping/>
  </p:clrMapOvr>
  <p:transition spd="slow" advTm="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0001"/>
          <p:cNvPicPr>
            <a:picLocks noChangeAspect="1" noChangeArrowheads="1"/>
          </p:cNvPicPr>
          <p:nvPr/>
        </p:nvPicPr>
        <p:blipFill>
          <a:blip r:embed="rId4"/>
          <a:srcRect/>
          <a:stretch>
            <a:fillRect/>
          </a:stretch>
        </p:blipFill>
        <p:spPr bwMode="auto">
          <a:xfrm>
            <a:off x="2124075" y="0"/>
            <a:ext cx="5795963" cy="6858000"/>
          </a:xfrm>
          <a:prstGeom prst="rect">
            <a:avLst/>
          </a:prstGeom>
          <a:noFill/>
        </p:spPr>
      </p:pic>
      <p:pic>
        <p:nvPicPr>
          <p:cNvPr id="87043" name="священная война.mp3">
            <a:hlinkClick r:id="" action="ppaction://media"/>
          </p:cNvPr>
          <p:cNvPicPr>
            <a:picLocks noRot="1" noChangeAspect="1" noChangeArrowheads="1"/>
          </p:cNvPicPr>
          <p:nvPr>
            <a:audioFile r:link="rId1"/>
          </p:nvPr>
        </p:nvPicPr>
        <p:blipFill>
          <a:blip r:embed="rId5"/>
          <a:srcRect/>
          <a:stretch>
            <a:fillRect/>
          </a:stretch>
        </p:blipFill>
        <p:spPr bwMode="auto">
          <a:xfrm>
            <a:off x="323850" y="5949950"/>
            <a:ext cx="684213" cy="684213"/>
          </a:xfrm>
          <a:prstGeom prst="rect">
            <a:avLst/>
          </a:prstGeom>
          <a:noFill/>
        </p:spPr>
      </p:pic>
      <p:sp>
        <p:nvSpPr>
          <p:cNvPr id="87047" name="WordArt 7"/>
          <p:cNvSpPr>
            <a:spLocks noChangeArrowheads="1" noChangeShapeType="1" noTextEdit="1"/>
          </p:cNvSpPr>
          <p:nvPr/>
        </p:nvSpPr>
        <p:spPr bwMode="auto">
          <a:xfrm>
            <a:off x="42863" y="3357563"/>
            <a:ext cx="8713787" cy="2376487"/>
          </a:xfrm>
          <a:prstGeom prst="rect">
            <a:avLst/>
          </a:prstGeom>
        </p:spPr>
        <p:txBody>
          <a:bodyPr wrap="none" fromWordArt="1">
            <a:prstTxWarp prst="textPlain">
              <a:avLst>
                <a:gd name="adj" fmla="val 50000"/>
              </a:avLst>
            </a:prstTxWarp>
          </a:bodyPr>
          <a:lstStyle/>
          <a:p>
            <a:pPr algn="ctr"/>
            <a:r>
              <a:rPr lang="ru-RU" sz="3600" kern="10">
                <a:ln w="19050">
                  <a:solidFill>
                    <a:srgbClr val="FF0000"/>
                  </a:solidFill>
                  <a:round/>
                  <a:headEnd/>
                  <a:tailEnd/>
                </a:ln>
                <a:solidFill>
                  <a:srgbClr val="00FFFF"/>
                </a:solidFill>
                <a:effectLst>
                  <a:outerShdw dist="35921" dir="2700000" algn="ctr" rotWithShape="0">
                    <a:srgbClr val="990000"/>
                  </a:outerShdw>
                </a:effectLst>
                <a:latin typeface="Impact"/>
              </a:rPr>
              <a:t>страшных, мучительных дней</a:t>
            </a:r>
          </a:p>
        </p:txBody>
      </p:sp>
      <p:sp>
        <p:nvSpPr>
          <p:cNvPr id="87048" name="WordArt 8"/>
          <p:cNvSpPr>
            <a:spLocks noChangeArrowheads="1" noChangeShapeType="1" noTextEdit="1"/>
          </p:cNvSpPr>
          <p:nvPr/>
        </p:nvSpPr>
        <p:spPr bwMode="auto">
          <a:xfrm>
            <a:off x="114300" y="765175"/>
            <a:ext cx="4968875" cy="1798638"/>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chemeClr val="folHlink"/>
                </a:solidFill>
                <a:effectLst>
                  <a:outerShdw dist="35921" dir="2700000" algn="ctr" rotWithShape="0">
                    <a:srgbClr val="990000"/>
                  </a:outerShdw>
                </a:effectLst>
                <a:latin typeface="Impact"/>
              </a:rPr>
              <a:t>1418</a:t>
            </a:r>
          </a:p>
        </p:txBody>
      </p:sp>
      <p:pic>
        <p:nvPicPr>
          <p:cNvPr id="87049" name="Picture 9" descr="Орден «Великая Победа»"/>
          <p:cNvPicPr>
            <a:picLocks noChangeAspect="1" noChangeArrowheads="1"/>
          </p:cNvPicPr>
          <p:nvPr/>
        </p:nvPicPr>
        <p:blipFill>
          <a:blip r:embed="rId6"/>
          <a:srcRect/>
          <a:stretch>
            <a:fillRect/>
          </a:stretch>
        </p:blipFill>
        <p:spPr bwMode="auto">
          <a:xfrm>
            <a:off x="6019800" y="0"/>
            <a:ext cx="3124200" cy="3124200"/>
          </a:xfrm>
          <a:prstGeom prst="rect">
            <a:avLst/>
          </a:prstGeom>
          <a:solidFill>
            <a:srgbClr val="000000"/>
          </a:solidFill>
        </p:spPr>
      </p:pic>
      <p:sp>
        <p:nvSpPr>
          <p:cNvPr id="87052" name="Rectangle 12"/>
          <p:cNvSpPr>
            <a:spLocks noChangeArrowheads="1"/>
          </p:cNvSpPr>
          <p:nvPr/>
        </p:nvSpPr>
        <p:spPr bwMode="auto">
          <a:xfrm>
            <a:off x="0" y="0"/>
            <a:ext cx="9144000" cy="6858000"/>
          </a:xfrm>
          <a:prstGeom prst="rect">
            <a:avLst/>
          </a:prstGeom>
          <a:solidFill>
            <a:srgbClr val="140000"/>
          </a:solidFill>
          <a:ln w="9525">
            <a:noFill/>
            <a:miter lim="800000"/>
            <a:headEnd/>
            <a:tailEnd/>
          </a:ln>
          <a:effectLst/>
        </p:spPr>
        <p:txBody>
          <a:bodyPr wrap="none" anchor="ctr"/>
          <a:lstStyle/>
          <a:p>
            <a:endParaRPr lang="ru-RU"/>
          </a:p>
        </p:txBody>
      </p:sp>
      <p:pic>
        <p:nvPicPr>
          <p:cNvPr id="87053" name="Picture 13" descr="Рисунок2"/>
          <p:cNvPicPr>
            <a:picLocks noChangeAspect="1" noChangeArrowheads="1"/>
          </p:cNvPicPr>
          <p:nvPr/>
        </p:nvPicPr>
        <p:blipFill>
          <a:blip r:embed="rId7"/>
          <a:srcRect/>
          <a:stretch>
            <a:fillRect/>
          </a:stretch>
        </p:blipFill>
        <p:spPr bwMode="auto">
          <a:xfrm>
            <a:off x="250825" y="404813"/>
            <a:ext cx="2944813" cy="6021387"/>
          </a:xfrm>
          <a:prstGeom prst="rect">
            <a:avLst/>
          </a:prstGeom>
          <a:noFill/>
          <a:ln w="9525">
            <a:solidFill>
              <a:schemeClr val="bg1"/>
            </a:solidFill>
            <a:miter lim="800000"/>
            <a:headEnd/>
            <a:tailEnd/>
          </a:ln>
        </p:spPr>
      </p:pic>
      <p:pic>
        <p:nvPicPr>
          <p:cNvPr id="87054" name="Picture 14" descr="Рисунок1"/>
          <p:cNvPicPr>
            <a:picLocks noChangeAspect="1" noChangeArrowheads="1"/>
          </p:cNvPicPr>
          <p:nvPr/>
        </p:nvPicPr>
        <p:blipFill>
          <a:blip r:embed="rId8"/>
          <a:srcRect/>
          <a:stretch>
            <a:fillRect/>
          </a:stretch>
        </p:blipFill>
        <p:spPr bwMode="auto">
          <a:xfrm>
            <a:off x="3276600" y="1196975"/>
            <a:ext cx="5867400" cy="4743450"/>
          </a:xfrm>
          <a:prstGeom prst="rect">
            <a:avLst/>
          </a:prstGeom>
          <a:noFill/>
          <a:ln w="9525">
            <a:solidFill>
              <a:schemeClr val="bg1"/>
            </a:solidFill>
            <a:miter lim="800000"/>
            <a:headEnd/>
            <a:tailEnd/>
          </a:ln>
        </p:spPr>
      </p:pic>
      <p:pic>
        <p:nvPicPr>
          <p:cNvPr id="87055" name="Picture 15" descr="0231"/>
          <p:cNvPicPr>
            <a:picLocks noChangeAspect="1" noChangeArrowheads="1"/>
          </p:cNvPicPr>
          <p:nvPr/>
        </p:nvPicPr>
        <p:blipFill>
          <a:blip r:embed="rId9"/>
          <a:srcRect/>
          <a:stretch>
            <a:fillRect/>
          </a:stretch>
        </p:blipFill>
        <p:spPr bwMode="auto">
          <a:xfrm>
            <a:off x="0" y="0"/>
            <a:ext cx="9144000" cy="6858000"/>
          </a:xfrm>
          <a:prstGeom prst="rect">
            <a:avLst/>
          </a:prstGeom>
          <a:noFill/>
          <a:ln w="9525">
            <a:noFill/>
            <a:miter lim="800000"/>
            <a:headEnd/>
            <a:tailEnd/>
          </a:ln>
        </p:spPr>
      </p:pic>
      <p:pic>
        <p:nvPicPr>
          <p:cNvPr id="87056" name="Picture 16" descr="6"/>
          <p:cNvPicPr>
            <a:picLocks noChangeAspect="1" noChangeArrowheads="1"/>
          </p:cNvPicPr>
          <p:nvPr/>
        </p:nvPicPr>
        <p:blipFill>
          <a:blip r:embed="rId10"/>
          <a:srcRect/>
          <a:stretch>
            <a:fillRect/>
          </a:stretch>
        </p:blipFill>
        <p:spPr bwMode="auto">
          <a:xfrm>
            <a:off x="0" y="0"/>
            <a:ext cx="9144000" cy="6858000"/>
          </a:xfrm>
          <a:prstGeom prst="rect">
            <a:avLst/>
          </a:prstGeom>
          <a:noFill/>
        </p:spPr>
      </p:pic>
      <p:pic>
        <p:nvPicPr>
          <p:cNvPr id="87057" name="Picture 17" descr="2"/>
          <p:cNvPicPr>
            <a:picLocks noChangeAspect="1" noChangeArrowheads="1"/>
          </p:cNvPicPr>
          <p:nvPr/>
        </p:nvPicPr>
        <p:blipFill>
          <a:blip r:embed="rId11"/>
          <a:srcRect/>
          <a:stretch>
            <a:fillRect/>
          </a:stretch>
        </p:blipFill>
        <p:spPr bwMode="auto">
          <a:xfrm>
            <a:off x="0" y="0"/>
            <a:ext cx="9144000" cy="6858000"/>
          </a:xfrm>
          <a:prstGeom prst="rect">
            <a:avLst/>
          </a:prstGeom>
          <a:noFill/>
        </p:spPr>
      </p:pic>
      <p:pic>
        <p:nvPicPr>
          <p:cNvPr id="87058" name="священная война.mp3">
            <a:hlinkClick r:id="" action="ppaction://media"/>
          </p:cNvPr>
          <p:cNvPicPr>
            <a:picLocks noRot="1" noChangeAspect="1" noChangeArrowheads="1"/>
          </p:cNvPicPr>
          <p:nvPr>
            <a:audioFile r:link="rId2"/>
          </p:nvPr>
        </p:nvPicPr>
        <p:blipFill>
          <a:blip r:embed="rId5"/>
          <a:srcRect/>
          <a:stretch>
            <a:fillRect/>
          </a:stretch>
        </p:blipFill>
        <p:spPr bwMode="auto">
          <a:xfrm>
            <a:off x="179388" y="6553200"/>
            <a:ext cx="304800" cy="304800"/>
          </a:xfrm>
          <a:prstGeom prst="rect">
            <a:avLst/>
          </a:prstGeom>
          <a:noFill/>
        </p:spPr>
      </p:pic>
    </p:spTree>
  </p:cSld>
  <p:clrMapOvr>
    <a:masterClrMapping/>
  </p:clrMapOvr>
  <p:transition spd="slow" advClick="0" advTm="7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7038" fill="hold"/>
                                        <p:tgtEl>
                                          <p:spTgt spid="87058"/>
                                        </p:tgtEl>
                                      </p:cBhvr>
                                    </p:cmd>
                                  </p:childTnLst>
                                </p:cTn>
                              </p:par>
                              <p:par>
                                <p:cTn id="7" presetID="10" presetClass="exit" presetSubtype="0" fill="hold" nodeType="withEffect">
                                  <p:stCondLst>
                                    <p:cond delay="15000"/>
                                  </p:stCondLst>
                                  <p:childTnLst>
                                    <p:animEffect transition="out" filter="fade">
                                      <p:cBhvr>
                                        <p:cTn id="8" dur="5000"/>
                                        <p:tgtEl>
                                          <p:spTgt spid="87042"/>
                                        </p:tgtEl>
                                      </p:cBhvr>
                                    </p:animEffect>
                                    <p:set>
                                      <p:cBhvr>
                                        <p:cTn id="9" dur="1" fill="hold">
                                          <p:stCondLst>
                                            <p:cond delay="4999"/>
                                          </p:stCondLst>
                                        </p:cTn>
                                        <p:tgtEl>
                                          <p:spTgt spid="87042"/>
                                        </p:tgtEl>
                                        <p:attrNameLst>
                                          <p:attrName>style.visibility</p:attrName>
                                        </p:attrNameLst>
                                      </p:cBhvr>
                                      <p:to>
                                        <p:strVal val="hidden"/>
                                      </p:to>
                                    </p:set>
                                  </p:childTnLst>
                                </p:cTn>
                              </p:par>
                              <p:par>
                                <p:cTn id="10" presetID="23" presetClass="entr" presetSubtype="16" fill="hold" grpId="0" nodeType="withEffect">
                                  <p:stCondLst>
                                    <p:cond delay="17000"/>
                                  </p:stCondLst>
                                  <p:childTnLst>
                                    <p:set>
                                      <p:cBhvr>
                                        <p:cTn id="11" dur="1" fill="hold">
                                          <p:stCondLst>
                                            <p:cond delay="0"/>
                                          </p:stCondLst>
                                        </p:cTn>
                                        <p:tgtEl>
                                          <p:spTgt spid="87047"/>
                                        </p:tgtEl>
                                        <p:attrNameLst>
                                          <p:attrName>style.visibility</p:attrName>
                                        </p:attrNameLst>
                                      </p:cBhvr>
                                      <p:to>
                                        <p:strVal val="visible"/>
                                      </p:to>
                                    </p:set>
                                    <p:anim calcmode="lin" valueType="num">
                                      <p:cBhvr>
                                        <p:cTn id="12" dur="5000" fill="hold"/>
                                        <p:tgtEl>
                                          <p:spTgt spid="87047"/>
                                        </p:tgtEl>
                                        <p:attrNameLst>
                                          <p:attrName>ppt_w</p:attrName>
                                        </p:attrNameLst>
                                      </p:cBhvr>
                                      <p:tavLst>
                                        <p:tav tm="0">
                                          <p:val>
                                            <p:fltVal val="0"/>
                                          </p:val>
                                        </p:tav>
                                        <p:tav tm="100000">
                                          <p:val>
                                            <p:strVal val="#ppt_w"/>
                                          </p:val>
                                        </p:tav>
                                      </p:tavLst>
                                    </p:anim>
                                    <p:anim calcmode="lin" valueType="num">
                                      <p:cBhvr>
                                        <p:cTn id="13" dur="5000" fill="hold"/>
                                        <p:tgtEl>
                                          <p:spTgt spid="87047"/>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18000"/>
                                  </p:stCondLst>
                                  <p:childTnLst>
                                    <p:set>
                                      <p:cBhvr>
                                        <p:cTn id="15" dur="1" fill="hold">
                                          <p:stCondLst>
                                            <p:cond delay="0"/>
                                          </p:stCondLst>
                                        </p:cTn>
                                        <p:tgtEl>
                                          <p:spTgt spid="87048"/>
                                        </p:tgtEl>
                                        <p:attrNameLst>
                                          <p:attrName>style.visibility</p:attrName>
                                        </p:attrNameLst>
                                      </p:cBhvr>
                                      <p:to>
                                        <p:strVal val="visible"/>
                                      </p:to>
                                    </p:set>
                                    <p:anim calcmode="lin" valueType="num">
                                      <p:cBhvr>
                                        <p:cTn id="16" dur="5000" fill="hold"/>
                                        <p:tgtEl>
                                          <p:spTgt spid="87048"/>
                                        </p:tgtEl>
                                        <p:attrNameLst>
                                          <p:attrName>ppt_w</p:attrName>
                                        </p:attrNameLst>
                                      </p:cBhvr>
                                      <p:tavLst>
                                        <p:tav tm="0">
                                          <p:val>
                                            <p:fltVal val="0"/>
                                          </p:val>
                                        </p:tav>
                                        <p:tav tm="100000">
                                          <p:val>
                                            <p:strVal val="#ppt_w"/>
                                          </p:val>
                                        </p:tav>
                                      </p:tavLst>
                                    </p:anim>
                                    <p:anim calcmode="lin" valueType="num">
                                      <p:cBhvr>
                                        <p:cTn id="17" dur="5000" fill="hold"/>
                                        <p:tgtEl>
                                          <p:spTgt spid="87048"/>
                                        </p:tgtEl>
                                        <p:attrNameLst>
                                          <p:attrName>ppt_h</p:attrName>
                                        </p:attrNameLst>
                                      </p:cBhvr>
                                      <p:tavLst>
                                        <p:tav tm="0">
                                          <p:val>
                                            <p:fltVal val="0"/>
                                          </p:val>
                                        </p:tav>
                                        <p:tav tm="100000">
                                          <p:val>
                                            <p:strVal val="#ppt_h"/>
                                          </p:val>
                                        </p:tav>
                                      </p:tavLst>
                                    </p:anim>
                                  </p:childTnLst>
                                </p:cTn>
                              </p:par>
                              <p:par>
                                <p:cTn id="18" presetID="4" presetClass="entr" presetSubtype="16" fill="hold" nodeType="withEffect">
                                  <p:stCondLst>
                                    <p:cond delay="20000"/>
                                  </p:stCondLst>
                                  <p:childTnLst>
                                    <p:set>
                                      <p:cBhvr>
                                        <p:cTn id="19" dur="1" fill="hold">
                                          <p:stCondLst>
                                            <p:cond delay="0"/>
                                          </p:stCondLst>
                                        </p:cTn>
                                        <p:tgtEl>
                                          <p:spTgt spid="87049"/>
                                        </p:tgtEl>
                                        <p:attrNameLst>
                                          <p:attrName>style.visibility</p:attrName>
                                        </p:attrNameLst>
                                      </p:cBhvr>
                                      <p:to>
                                        <p:strVal val="visible"/>
                                      </p:to>
                                    </p:set>
                                    <p:animEffect transition="in" filter="box(in)">
                                      <p:cBhvr>
                                        <p:cTn id="20" dur="5000"/>
                                        <p:tgtEl>
                                          <p:spTgt spid="87049"/>
                                        </p:tgtEl>
                                      </p:cBhvr>
                                    </p:animEffect>
                                  </p:childTnLst>
                                </p:cTn>
                              </p:par>
                              <p:par>
                                <p:cTn id="21" presetID="10" presetClass="exit" presetSubtype="0" fill="hold" grpId="1" nodeType="withEffect">
                                  <p:stCondLst>
                                    <p:cond delay="30000"/>
                                  </p:stCondLst>
                                  <p:childTnLst>
                                    <p:animEffect transition="out" filter="fade">
                                      <p:cBhvr>
                                        <p:cTn id="22" dur="5000"/>
                                        <p:tgtEl>
                                          <p:spTgt spid="87048"/>
                                        </p:tgtEl>
                                      </p:cBhvr>
                                    </p:animEffect>
                                    <p:set>
                                      <p:cBhvr>
                                        <p:cTn id="23" dur="1" fill="hold">
                                          <p:stCondLst>
                                            <p:cond delay="4999"/>
                                          </p:stCondLst>
                                        </p:cTn>
                                        <p:tgtEl>
                                          <p:spTgt spid="87048"/>
                                        </p:tgtEl>
                                        <p:attrNameLst>
                                          <p:attrName>style.visibility</p:attrName>
                                        </p:attrNameLst>
                                      </p:cBhvr>
                                      <p:to>
                                        <p:strVal val="hidden"/>
                                      </p:to>
                                    </p:set>
                                  </p:childTnLst>
                                </p:cTn>
                              </p:par>
                              <p:par>
                                <p:cTn id="24" presetID="10" presetClass="exit" presetSubtype="0" fill="hold" nodeType="withEffect">
                                  <p:stCondLst>
                                    <p:cond delay="30000"/>
                                  </p:stCondLst>
                                  <p:childTnLst>
                                    <p:animEffect transition="out" filter="fade">
                                      <p:cBhvr>
                                        <p:cTn id="25" dur="5000"/>
                                        <p:tgtEl>
                                          <p:spTgt spid="87049"/>
                                        </p:tgtEl>
                                      </p:cBhvr>
                                    </p:animEffect>
                                    <p:set>
                                      <p:cBhvr>
                                        <p:cTn id="26" dur="1" fill="hold">
                                          <p:stCondLst>
                                            <p:cond delay="4999"/>
                                          </p:stCondLst>
                                        </p:cTn>
                                        <p:tgtEl>
                                          <p:spTgt spid="87049"/>
                                        </p:tgtEl>
                                        <p:attrNameLst>
                                          <p:attrName>style.visibility</p:attrName>
                                        </p:attrNameLst>
                                      </p:cBhvr>
                                      <p:to>
                                        <p:strVal val="hidden"/>
                                      </p:to>
                                    </p:set>
                                  </p:childTnLst>
                                </p:cTn>
                              </p:par>
                              <p:par>
                                <p:cTn id="27" presetID="10" presetClass="exit" presetSubtype="0" fill="hold" grpId="1" nodeType="withEffect">
                                  <p:stCondLst>
                                    <p:cond delay="30000"/>
                                  </p:stCondLst>
                                  <p:childTnLst>
                                    <p:animEffect transition="out" filter="fade">
                                      <p:cBhvr>
                                        <p:cTn id="28" dur="5000"/>
                                        <p:tgtEl>
                                          <p:spTgt spid="87047"/>
                                        </p:tgtEl>
                                      </p:cBhvr>
                                    </p:animEffect>
                                    <p:set>
                                      <p:cBhvr>
                                        <p:cTn id="29" dur="1" fill="hold">
                                          <p:stCondLst>
                                            <p:cond delay="4999"/>
                                          </p:stCondLst>
                                        </p:cTn>
                                        <p:tgtEl>
                                          <p:spTgt spid="87047"/>
                                        </p:tgtEl>
                                        <p:attrNameLst>
                                          <p:attrName>style.visibility</p:attrName>
                                        </p:attrNameLst>
                                      </p:cBhvr>
                                      <p:to>
                                        <p:strVal val="hidden"/>
                                      </p:to>
                                    </p:set>
                                  </p:childTnLst>
                                </p:cTn>
                              </p:par>
                              <p:par>
                                <p:cTn id="30" presetID="1" presetClass="entr" presetSubtype="0" fill="hold" grpId="0" nodeType="withEffect">
                                  <p:stCondLst>
                                    <p:cond delay="31000"/>
                                  </p:stCondLst>
                                  <p:childTnLst>
                                    <p:set>
                                      <p:cBhvr>
                                        <p:cTn id="31" dur="1" fill="hold">
                                          <p:stCondLst>
                                            <p:cond delay="0"/>
                                          </p:stCondLst>
                                        </p:cTn>
                                        <p:tgtEl>
                                          <p:spTgt spid="87052"/>
                                        </p:tgtEl>
                                        <p:attrNameLst>
                                          <p:attrName>style.visibility</p:attrName>
                                        </p:attrNameLst>
                                      </p:cBhvr>
                                      <p:to>
                                        <p:strVal val="visible"/>
                                      </p:to>
                                    </p:set>
                                  </p:childTnLst>
                                </p:cTn>
                              </p:par>
                              <p:par>
                                <p:cTn id="32" presetID="4" presetClass="entr" presetSubtype="32" fill="hold" nodeType="withEffect">
                                  <p:stCondLst>
                                    <p:cond delay="32000"/>
                                  </p:stCondLst>
                                  <p:childTnLst>
                                    <p:set>
                                      <p:cBhvr>
                                        <p:cTn id="33" dur="1" fill="hold">
                                          <p:stCondLst>
                                            <p:cond delay="0"/>
                                          </p:stCondLst>
                                        </p:cTn>
                                        <p:tgtEl>
                                          <p:spTgt spid="87053"/>
                                        </p:tgtEl>
                                        <p:attrNameLst>
                                          <p:attrName>style.visibility</p:attrName>
                                        </p:attrNameLst>
                                      </p:cBhvr>
                                      <p:to>
                                        <p:strVal val="visible"/>
                                      </p:to>
                                    </p:set>
                                    <p:animEffect transition="in" filter="box(out)">
                                      <p:cBhvr>
                                        <p:cTn id="34" dur="5000"/>
                                        <p:tgtEl>
                                          <p:spTgt spid="87053"/>
                                        </p:tgtEl>
                                      </p:cBhvr>
                                    </p:animEffect>
                                  </p:childTnLst>
                                </p:cTn>
                              </p:par>
                              <p:par>
                                <p:cTn id="35" presetID="4" presetClass="entr" presetSubtype="32" fill="hold" nodeType="withEffect">
                                  <p:stCondLst>
                                    <p:cond delay="32000"/>
                                  </p:stCondLst>
                                  <p:childTnLst>
                                    <p:set>
                                      <p:cBhvr>
                                        <p:cTn id="36" dur="1" fill="hold">
                                          <p:stCondLst>
                                            <p:cond delay="0"/>
                                          </p:stCondLst>
                                        </p:cTn>
                                        <p:tgtEl>
                                          <p:spTgt spid="87054"/>
                                        </p:tgtEl>
                                        <p:attrNameLst>
                                          <p:attrName>style.visibility</p:attrName>
                                        </p:attrNameLst>
                                      </p:cBhvr>
                                      <p:to>
                                        <p:strVal val="visible"/>
                                      </p:to>
                                    </p:set>
                                    <p:animEffect transition="in" filter="box(out)">
                                      <p:cBhvr>
                                        <p:cTn id="37" dur="5000"/>
                                        <p:tgtEl>
                                          <p:spTgt spid="87054"/>
                                        </p:tgtEl>
                                      </p:cBhvr>
                                    </p:animEffect>
                                  </p:childTnLst>
                                </p:cTn>
                              </p:par>
                              <p:par>
                                <p:cTn id="38" presetID="10" presetClass="exit" presetSubtype="0" fill="hold" nodeType="withEffect">
                                  <p:stCondLst>
                                    <p:cond delay="42000"/>
                                  </p:stCondLst>
                                  <p:childTnLst>
                                    <p:animEffect transition="out" filter="fade">
                                      <p:cBhvr>
                                        <p:cTn id="39" dur="5000"/>
                                        <p:tgtEl>
                                          <p:spTgt spid="87053"/>
                                        </p:tgtEl>
                                      </p:cBhvr>
                                    </p:animEffect>
                                    <p:set>
                                      <p:cBhvr>
                                        <p:cTn id="40" dur="1" fill="hold">
                                          <p:stCondLst>
                                            <p:cond delay="4999"/>
                                          </p:stCondLst>
                                        </p:cTn>
                                        <p:tgtEl>
                                          <p:spTgt spid="87053"/>
                                        </p:tgtEl>
                                        <p:attrNameLst>
                                          <p:attrName>style.visibility</p:attrName>
                                        </p:attrNameLst>
                                      </p:cBhvr>
                                      <p:to>
                                        <p:strVal val="hidden"/>
                                      </p:to>
                                    </p:set>
                                  </p:childTnLst>
                                </p:cTn>
                              </p:par>
                              <p:par>
                                <p:cTn id="41" presetID="10" presetClass="exit" presetSubtype="0" fill="hold" nodeType="withEffect">
                                  <p:stCondLst>
                                    <p:cond delay="42000"/>
                                  </p:stCondLst>
                                  <p:childTnLst>
                                    <p:animEffect transition="out" filter="fade">
                                      <p:cBhvr>
                                        <p:cTn id="42" dur="5000"/>
                                        <p:tgtEl>
                                          <p:spTgt spid="87054"/>
                                        </p:tgtEl>
                                      </p:cBhvr>
                                    </p:animEffect>
                                    <p:set>
                                      <p:cBhvr>
                                        <p:cTn id="43" dur="1" fill="hold">
                                          <p:stCondLst>
                                            <p:cond delay="4999"/>
                                          </p:stCondLst>
                                        </p:cTn>
                                        <p:tgtEl>
                                          <p:spTgt spid="87054"/>
                                        </p:tgtEl>
                                        <p:attrNameLst>
                                          <p:attrName>style.visibility</p:attrName>
                                        </p:attrNameLst>
                                      </p:cBhvr>
                                      <p:to>
                                        <p:strVal val="hidden"/>
                                      </p:to>
                                    </p:set>
                                  </p:childTnLst>
                                </p:cTn>
                              </p:par>
                              <p:par>
                                <p:cTn id="44" presetID="4" presetClass="entr" presetSubtype="32" fill="hold" nodeType="withEffect">
                                  <p:stCondLst>
                                    <p:cond delay="43000"/>
                                  </p:stCondLst>
                                  <p:childTnLst>
                                    <p:set>
                                      <p:cBhvr>
                                        <p:cTn id="45" dur="1" fill="hold">
                                          <p:stCondLst>
                                            <p:cond delay="0"/>
                                          </p:stCondLst>
                                        </p:cTn>
                                        <p:tgtEl>
                                          <p:spTgt spid="87055"/>
                                        </p:tgtEl>
                                        <p:attrNameLst>
                                          <p:attrName>style.visibility</p:attrName>
                                        </p:attrNameLst>
                                      </p:cBhvr>
                                      <p:to>
                                        <p:strVal val="visible"/>
                                      </p:to>
                                    </p:set>
                                    <p:animEffect transition="in" filter="box(out)">
                                      <p:cBhvr>
                                        <p:cTn id="46" dur="5000"/>
                                        <p:tgtEl>
                                          <p:spTgt spid="87055"/>
                                        </p:tgtEl>
                                      </p:cBhvr>
                                    </p:animEffect>
                                  </p:childTnLst>
                                </p:cTn>
                              </p:par>
                              <p:par>
                                <p:cTn id="47" presetID="10" presetClass="exit" presetSubtype="0" fill="hold" nodeType="withEffect">
                                  <p:stCondLst>
                                    <p:cond delay="53000"/>
                                  </p:stCondLst>
                                  <p:childTnLst>
                                    <p:animEffect transition="out" filter="fade">
                                      <p:cBhvr>
                                        <p:cTn id="48" dur="5000"/>
                                        <p:tgtEl>
                                          <p:spTgt spid="87055"/>
                                        </p:tgtEl>
                                      </p:cBhvr>
                                    </p:animEffect>
                                    <p:set>
                                      <p:cBhvr>
                                        <p:cTn id="49" dur="1" fill="hold">
                                          <p:stCondLst>
                                            <p:cond delay="4999"/>
                                          </p:stCondLst>
                                        </p:cTn>
                                        <p:tgtEl>
                                          <p:spTgt spid="87055"/>
                                        </p:tgtEl>
                                        <p:attrNameLst>
                                          <p:attrName>style.visibility</p:attrName>
                                        </p:attrNameLst>
                                      </p:cBhvr>
                                      <p:to>
                                        <p:strVal val="hidden"/>
                                      </p:to>
                                    </p:set>
                                  </p:childTnLst>
                                </p:cTn>
                              </p:par>
                              <p:par>
                                <p:cTn id="50" presetID="4" presetClass="entr" presetSubtype="32" fill="hold" nodeType="withEffect">
                                  <p:stCondLst>
                                    <p:cond delay="55000"/>
                                  </p:stCondLst>
                                  <p:childTnLst>
                                    <p:set>
                                      <p:cBhvr>
                                        <p:cTn id="51" dur="1" fill="hold">
                                          <p:stCondLst>
                                            <p:cond delay="0"/>
                                          </p:stCondLst>
                                        </p:cTn>
                                        <p:tgtEl>
                                          <p:spTgt spid="87056"/>
                                        </p:tgtEl>
                                        <p:attrNameLst>
                                          <p:attrName>style.visibility</p:attrName>
                                        </p:attrNameLst>
                                      </p:cBhvr>
                                      <p:to>
                                        <p:strVal val="visible"/>
                                      </p:to>
                                    </p:set>
                                    <p:animEffect transition="in" filter="box(out)">
                                      <p:cBhvr>
                                        <p:cTn id="52" dur="5000"/>
                                        <p:tgtEl>
                                          <p:spTgt spid="87056"/>
                                        </p:tgtEl>
                                      </p:cBhvr>
                                    </p:animEffect>
                                  </p:childTnLst>
                                </p:cTn>
                              </p:par>
                              <p:par>
                                <p:cTn id="53" presetID="10" presetClass="exit" presetSubtype="0" fill="hold" nodeType="withEffect">
                                  <p:stCondLst>
                                    <p:cond delay="65000"/>
                                  </p:stCondLst>
                                  <p:childTnLst>
                                    <p:animEffect transition="out" filter="fade">
                                      <p:cBhvr>
                                        <p:cTn id="54" dur="5000"/>
                                        <p:tgtEl>
                                          <p:spTgt spid="87056"/>
                                        </p:tgtEl>
                                      </p:cBhvr>
                                    </p:animEffect>
                                    <p:set>
                                      <p:cBhvr>
                                        <p:cTn id="55" dur="1" fill="hold">
                                          <p:stCondLst>
                                            <p:cond delay="4999"/>
                                          </p:stCondLst>
                                        </p:cTn>
                                        <p:tgtEl>
                                          <p:spTgt spid="87056"/>
                                        </p:tgtEl>
                                        <p:attrNameLst>
                                          <p:attrName>style.visibility</p:attrName>
                                        </p:attrNameLst>
                                      </p:cBhvr>
                                      <p:to>
                                        <p:strVal val="hidden"/>
                                      </p:to>
                                    </p:set>
                                  </p:childTnLst>
                                </p:cTn>
                              </p:par>
                              <p:par>
                                <p:cTn id="56" presetID="4" presetClass="entr" presetSubtype="32" fill="hold" nodeType="withEffect">
                                  <p:stCondLst>
                                    <p:cond delay="66000"/>
                                  </p:stCondLst>
                                  <p:childTnLst>
                                    <p:set>
                                      <p:cBhvr>
                                        <p:cTn id="57" dur="1" fill="hold">
                                          <p:stCondLst>
                                            <p:cond delay="0"/>
                                          </p:stCondLst>
                                        </p:cTn>
                                        <p:tgtEl>
                                          <p:spTgt spid="87057"/>
                                        </p:tgtEl>
                                        <p:attrNameLst>
                                          <p:attrName>style.visibility</p:attrName>
                                        </p:attrNameLst>
                                      </p:cBhvr>
                                      <p:to>
                                        <p:strVal val="visible"/>
                                      </p:to>
                                    </p:set>
                                    <p:animEffect transition="in" filter="box(out)">
                                      <p:cBhvr>
                                        <p:cTn id="58" dur="5000"/>
                                        <p:tgtEl>
                                          <p:spTgt spid="870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9"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87043"/>
                </p:tgtEl>
              </p:cMediaNode>
            </p:audio>
            <p:audio>
              <p:cMediaNode>
                <p:cTn id="60" fill="hold" display="0">
                  <p:stCondLst>
                    <p:cond delay="indefinite"/>
                  </p:stCondLst>
                  <p:endCondLst>
                    <p:cond evt="onNext" delay="0">
                      <p:tgtEl>
                        <p:sldTgt/>
                      </p:tgtEl>
                    </p:cond>
                    <p:cond evt="onPrev" delay="0">
                      <p:tgtEl>
                        <p:sldTgt/>
                      </p:tgtEl>
                    </p:cond>
                    <p:cond evt="onStopAudio" delay="0">
                      <p:tgtEl>
                        <p:sldTgt/>
                      </p:tgtEl>
                    </p:cond>
                  </p:endCondLst>
                </p:cTn>
                <p:tgtEl>
                  <p:spTgt spid="87058"/>
                </p:tgtEl>
              </p:cMediaNode>
            </p:audio>
          </p:childTnLst>
        </p:cTn>
      </p:par>
    </p:tnLst>
    <p:bldLst>
      <p:bldP spid="87047" grpId="0" animBg="1"/>
      <p:bldP spid="87047" grpId="1" animBg="1"/>
      <p:bldP spid="87048" grpId="0" animBg="1"/>
      <p:bldP spid="87048" grpId="1" animBg="1"/>
      <p:bldP spid="870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endParaRPr lang="ru-RU"/>
          </a:p>
        </p:txBody>
      </p:sp>
      <p:sp>
        <p:nvSpPr>
          <p:cNvPr id="93187" name="Rectangle 3"/>
          <p:cNvSpPr>
            <a:spLocks noGrp="1" noChangeArrowheads="1"/>
          </p:cNvSpPr>
          <p:nvPr>
            <p:ph type="body" idx="1"/>
          </p:nvPr>
        </p:nvSpPr>
        <p:spPr/>
        <p:txBody>
          <a:bodyPr/>
          <a:lstStyle/>
          <a:p>
            <a:endParaRPr lang="ru-RU"/>
          </a:p>
        </p:txBody>
      </p:sp>
      <p:pic>
        <p:nvPicPr>
          <p:cNvPr id="93188" name="Picture 4"/>
          <p:cNvPicPr>
            <a:picLocks noChangeAspect="1" noChangeArrowheads="1"/>
          </p:cNvPicPr>
          <p:nvPr/>
        </p:nvPicPr>
        <p:blipFill>
          <a:blip r:embed="rId2"/>
          <a:srcRect/>
          <a:stretch>
            <a:fillRect/>
          </a:stretch>
        </p:blipFill>
        <p:spPr bwMode="auto">
          <a:xfrm>
            <a:off x="0" y="0"/>
            <a:ext cx="9144000" cy="6821488"/>
          </a:xfrm>
          <a:prstGeom prst="rect">
            <a:avLst/>
          </a:prstGeom>
          <a:noFill/>
          <a:ln w="9525">
            <a:noFill/>
            <a:miter lim="800000"/>
            <a:headEnd/>
            <a:tailEnd/>
          </a:ln>
          <a:effectLst/>
        </p:spPr>
      </p:pic>
      <p:sp>
        <p:nvSpPr>
          <p:cNvPr id="93189" name="Text Box 5"/>
          <p:cNvSpPr txBox="1">
            <a:spLocks noChangeArrowheads="1"/>
          </p:cNvSpPr>
          <p:nvPr/>
        </p:nvSpPr>
        <p:spPr bwMode="auto">
          <a:xfrm>
            <a:off x="0" y="2636838"/>
            <a:ext cx="9144000" cy="2608262"/>
          </a:xfrm>
          <a:prstGeom prst="rect">
            <a:avLst/>
          </a:prstGeom>
          <a:noFill/>
          <a:ln w="9525">
            <a:noFill/>
            <a:miter lim="800000"/>
            <a:headEnd/>
            <a:tailEnd/>
          </a:ln>
          <a:effectLst/>
        </p:spPr>
        <p:txBody>
          <a:bodyPr>
            <a:spAutoFit/>
          </a:bodyPr>
          <a:lstStyle/>
          <a:p>
            <a:pPr algn="ctr">
              <a:spcBef>
                <a:spcPct val="50000"/>
              </a:spcBef>
            </a:pPr>
            <a:r>
              <a:rPr lang="ru-RU" sz="6600" b="1">
                <a:solidFill>
                  <a:schemeClr val="accent1"/>
                </a:solidFill>
                <a:effectLst>
                  <a:outerShdw blurRad="38100" dist="38100" dir="2700000" algn="tl">
                    <a:srgbClr val="000000"/>
                  </a:outerShdw>
                </a:effectLst>
                <a:latin typeface="Arial" charset="0"/>
              </a:rPr>
              <a:t>8 сентября 1941 – </a:t>
            </a:r>
          </a:p>
          <a:p>
            <a:pPr algn="ctr">
              <a:spcBef>
                <a:spcPct val="50000"/>
              </a:spcBef>
            </a:pPr>
            <a:r>
              <a:rPr lang="ru-RU" sz="6600" b="1">
                <a:solidFill>
                  <a:schemeClr val="accent1"/>
                </a:solidFill>
                <a:effectLst>
                  <a:outerShdw blurRad="38100" dist="38100" dir="2700000" algn="tl">
                    <a:srgbClr val="000000"/>
                  </a:outerShdw>
                </a:effectLst>
                <a:latin typeface="Arial" charset="0"/>
              </a:rPr>
              <a:t>27 января 1944</a:t>
            </a:r>
            <a:r>
              <a:rPr lang="ru-RU" sz="6600" b="1">
                <a:solidFill>
                  <a:srgbClr val="FF0000"/>
                </a:solidFill>
                <a:effectLst>
                  <a:outerShdw blurRad="38100" dist="38100" dir="2700000" algn="tl">
                    <a:srgbClr val="000000"/>
                  </a:outerShdw>
                </a:effectLst>
                <a:latin typeface="Arial" charset="0"/>
              </a:rPr>
              <a:t> </a:t>
            </a:r>
          </a:p>
        </p:txBody>
      </p:sp>
      <p:sp>
        <p:nvSpPr>
          <p:cNvPr id="93190" name="WordArt 6"/>
          <p:cNvSpPr>
            <a:spLocks noChangeArrowheads="1" noChangeShapeType="1" noTextEdit="1"/>
          </p:cNvSpPr>
          <p:nvPr/>
        </p:nvSpPr>
        <p:spPr bwMode="auto">
          <a:xfrm>
            <a:off x="1619250" y="549275"/>
            <a:ext cx="5976938" cy="141287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0000"/>
                </a:solidFill>
                <a:effectLst/>
                <a:latin typeface="Arial"/>
                <a:cs typeface="Arial"/>
              </a:rPr>
              <a:t>БЛОКАДА ЛЕНИНГРАДА</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blinds(vertical)">
                                      <p:cBhvr>
                                        <p:cTn id="7" dur="500"/>
                                        <p:tgtEl>
                                          <p:spTgt spid="93189"/>
                                        </p:tgtEl>
                                      </p:cBhvr>
                                    </p:animEffect>
                                  </p:childTnLst>
                                </p:cTn>
                              </p:par>
                              <p:par>
                                <p:cTn id="8" presetID="53" presetClass="entr" presetSubtype="0" fill="hold" grpId="0" nodeType="withEffect">
                                  <p:stCondLst>
                                    <p:cond delay="60000"/>
                                  </p:stCondLst>
                                  <p:childTnLst>
                                    <p:set>
                                      <p:cBhvr>
                                        <p:cTn id="9" dur="1" fill="hold">
                                          <p:stCondLst>
                                            <p:cond delay="0"/>
                                          </p:stCondLst>
                                        </p:cTn>
                                        <p:tgtEl>
                                          <p:spTgt spid="93190"/>
                                        </p:tgtEl>
                                        <p:attrNameLst>
                                          <p:attrName>style.visibility</p:attrName>
                                        </p:attrNameLst>
                                      </p:cBhvr>
                                      <p:to>
                                        <p:strVal val="visible"/>
                                      </p:to>
                                    </p:set>
                                    <p:anim calcmode="lin" valueType="num">
                                      <p:cBhvr>
                                        <p:cTn id="10" dur="5000" fill="hold"/>
                                        <p:tgtEl>
                                          <p:spTgt spid="93190"/>
                                        </p:tgtEl>
                                        <p:attrNameLst>
                                          <p:attrName>ppt_w</p:attrName>
                                        </p:attrNameLst>
                                      </p:cBhvr>
                                      <p:tavLst>
                                        <p:tav tm="0">
                                          <p:val>
                                            <p:fltVal val="0"/>
                                          </p:val>
                                        </p:tav>
                                        <p:tav tm="100000">
                                          <p:val>
                                            <p:strVal val="#ppt_w"/>
                                          </p:val>
                                        </p:tav>
                                      </p:tavLst>
                                    </p:anim>
                                    <p:anim calcmode="lin" valueType="num">
                                      <p:cBhvr>
                                        <p:cTn id="11" dur="5000" fill="hold"/>
                                        <p:tgtEl>
                                          <p:spTgt spid="93190"/>
                                        </p:tgtEl>
                                        <p:attrNameLst>
                                          <p:attrName>ppt_h</p:attrName>
                                        </p:attrNameLst>
                                      </p:cBhvr>
                                      <p:tavLst>
                                        <p:tav tm="0">
                                          <p:val>
                                            <p:fltVal val="0"/>
                                          </p:val>
                                        </p:tav>
                                        <p:tav tm="100000">
                                          <p:val>
                                            <p:strVal val="#ppt_h"/>
                                          </p:val>
                                        </p:tav>
                                      </p:tavLst>
                                    </p:anim>
                                    <p:animEffect transition="in" filter="fade">
                                      <p:cBhvr>
                                        <p:cTn id="12" dur="5000"/>
                                        <p:tgtEl>
                                          <p:spTgt spid="9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P spid="9319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ru-RU"/>
          </a:p>
        </p:txBody>
      </p:sp>
      <p:sp>
        <p:nvSpPr>
          <p:cNvPr id="52227" name="Rectangle 3"/>
          <p:cNvSpPr>
            <a:spLocks noGrp="1" noChangeArrowheads="1"/>
          </p:cNvSpPr>
          <p:nvPr>
            <p:ph type="body" idx="1"/>
          </p:nvPr>
        </p:nvSpPr>
        <p:spPr/>
        <p:txBody>
          <a:bodyPr/>
          <a:lstStyle/>
          <a:p>
            <a:endParaRPr lang="ru-RU"/>
          </a:p>
        </p:txBody>
      </p:sp>
      <p:pic>
        <p:nvPicPr>
          <p:cNvPr id="52228" name="Picture 4"/>
          <p:cNvPicPr>
            <a:picLocks noChangeAspect="1" noChangeArrowheads="1"/>
          </p:cNvPicPr>
          <p:nvPr/>
        </p:nvPicPr>
        <p:blipFill>
          <a:blip r:embed="rId5"/>
          <a:srcRect/>
          <a:stretch>
            <a:fillRect/>
          </a:stretch>
        </p:blipFill>
        <p:spPr bwMode="auto">
          <a:xfrm>
            <a:off x="0" y="0"/>
            <a:ext cx="9144000" cy="6821488"/>
          </a:xfrm>
          <a:prstGeom prst="rect">
            <a:avLst/>
          </a:prstGeom>
          <a:noFill/>
          <a:ln w="9525">
            <a:noFill/>
            <a:miter lim="800000"/>
            <a:headEnd/>
            <a:tailEnd/>
          </a:ln>
          <a:effectLst/>
        </p:spPr>
      </p:pic>
      <p:sp>
        <p:nvSpPr>
          <p:cNvPr id="52229" name="WordArt 5"/>
          <p:cNvSpPr>
            <a:spLocks noChangeArrowheads="1" noChangeShapeType="1" noTextEdit="1"/>
          </p:cNvSpPr>
          <p:nvPr/>
        </p:nvSpPr>
        <p:spPr bwMode="auto">
          <a:xfrm rot="1155813">
            <a:off x="4248150" y="836613"/>
            <a:ext cx="4895850" cy="1943100"/>
          </a:xfrm>
          <a:prstGeom prst="rect">
            <a:avLst/>
          </a:prstGeom>
        </p:spPr>
        <p:txBody>
          <a:bodyPr wrap="none" fromWordArt="1">
            <a:prstTxWarp prst="textPlain">
              <a:avLst>
                <a:gd name="adj" fmla="val 50009"/>
              </a:avLst>
            </a:prstTxWarp>
          </a:bodyPr>
          <a:lstStyle/>
          <a:p>
            <a:pPr algn="ctr"/>
            <a:r>
              <a:rPr lang="ru-RU" sz="7200" b="1" kern="10">
                <a:ln w="19050">
                  <a:solidFill>
                    <a:srgbClr val="00FFFF"/>
                  </a:solidFill>
                  <a:round/>
                  <a:headEnd/>
                  <a:tailEnd/>
                </a:ln>
                <a:solidFill>
                  <a:srgbClr val="FF0000"/>
                </a:solidFill>
                <a:effectLst>
                  <a:outerShdw dist="35921" dir="2700000" algn="ctr" rotWithShape="0">
                    <a:srgbClr val="990000"/>
                  </a:outerShdw>
                </a:effectLst>
                <a:latin typeface="Impact"/>
              </a:rPr>
              <a:t>Блокада</a:t>
            </a:r>
          </a:p>
          <a:p>
            <a:pPr algn="ctr"/>
            <a:r>
              <a:rPr lang="ru-RU" sz="7200" b="1" kern="10">
                <a:ln w="19050">
                  <a:solidFill>
                    <a:srgbClr val="00FFFF"/>
                  </a:solidFill>
                  <a:round/>
                  <a:headEnd/>
                  <a:tailEnd/>
                </a:ln>
                <a:solidFill>
                  <a:srgbClr val="FF0000"/>
                </a:solidFill>
                <a:effectLst>
                  <a:outerShdw dist="35921" dir="2700000" algn="ctr" rotWithShape="0">
                    <a:srgbClr val="990000"/>
                  </a:outerShdw>
                </a:effectLst>
                <a:latin typeface="Impact"/>
              </a:rPr>
              <a:t> ЛЕНИНГРАДА</a:t>
            </a:r>
          </a:p>
        </p:txBody>
      </p:sp>
      <p:sp>
        <p:nvSpPr>
          <p:cNvPr id="52230" name="Text Box 6"/>
          <p:cNvSpPr txBox="1">
            <a:spLocks noChangeArrowheads="1"/>
          </p:cNvSpPr>
          <p:nvPr/>
        </p:nvSpPr>
        <p:spPr bwMode="auto">
          <a:xfrm>
            <a:off x="323850" y="4797425"/>
            <a:ext cx="6696075" cy="1433513"/>
          </a:xfrm>
          <a:prstGeom prst="rect">
            <a:avLst/>
          </a:prstGeom>
          <a:noFill/>
          <a:ln w="9525">
            <a:noFill/>
            <a:miter lim="800000"/>
            <a:headEnd/>
            <a:tailEnd/>
          </a:ln>
          <a:effectLst/>
        </p:spPr>
        <p:txBody>
          <a:bodyPr>
            <a:spAutoFit/>
          </a:bodyPr>
          <a:lstStyle/>
          <a:p>
            <a:pPr>
              <a:spcBef>
                <a:spcPct val="50000"/>
              </a:spcBef>
            </a:pPr>
            <a:r>
              <a:rPr lang="ru-RU" sz="4000" b="1">
                <a:solidFill>
                  <a:schemeClr val="bg1"/>
                </a:solidFill>
                <a:effectLst/>
                <a:latin typeface="Arial" charset="0"/>
              </a:rPr>
              <a:t>              </a:t>
            </a:r>
            <a:r>
              <a:rPr lang="ru-RU" sz="8800" b="1">
                <a:solidFill>
                  <a:srgbClr val="FF0000"/>
                </a:solidFill>
                <a:effectLst/>
                <a:latin typeface="Arial" charset="0"/>
              </a:rPr>
              <a:t>872 дня</a:t>
            </a:r>
          </a:p>
        </p:txBody>
      </p:sp>
      <p:pic>
        <p:nvPicPr>
          <p:cNvPr id="52232" name="metronom1.mp3">
            <a:hlinkClick r:id="" action="ppaction://media"/>
          </p:cNvPr>
          <p:cNvPicPr>
            <a:picLocks noRot="1" noChangeAspect="1" noChangeArrowheads="1"/>
          </p:cNvPicPr>
          <p:nvPr>
            <a:audioFile r:link="rId1"/>
          </p:nvPr>
        </p:nvPicPr>
        <p:blipFill>
          <a:blip r:embed="rId6"/>
          <a:srcRect/>
          <a:stretch>
            <a:fillRect/>
          </a:stretch>
        </p:blipFill>
        <p:spPr bwMode="auto">
          <a:xfrm>
            <a:off x="250825" y="6308725"/>
            <a:ext cx="304800" cy="304800"/>
          </a:xfrm>
          <a:prstGeom prst="rect">
            <a:avLst/>
          </a:prstGeom>
          <a:noFill/>
        </p:spPr>
      </p:pic>
      <p:pic>
        <p:nvPicPr>
          <p:cNvPr id="3" name="Мелодия.mp3">
            <a:hlinkClick r:id="" action="ppaction://media"/>
          </p:cNvPr>
          <p:cNvPicPr>
            <a:picLocks noRot="1" noChangeAspect="1"/>
          </p:cNvPicPr>
          <p:nvPr>
            <a:audioFile r:link="rId2"/>
          </p:nvPr>
        </p:nvPicPr>
        <p:blipFill>
          <a:blip r:embed="rId7"/>
          <a:srcRect/>
          <a:stretch>
            <a:fillRect/>
          </a:stretch>
        </p:blipFill>
        <p:spPr bwMode="auto">
          <a:xfrm>
            <a:off x="9072563" y="6259513"/>
            <a:ext cx="71437" cy="69850"/>
          </a:xfrm>
          <a:prstGeom prst="rect">
            <a:avLst/>
          </a:prstGeom>
          <a:noFill/>
          <a:ln w="9525">
            <a:noFill/>
            <a:miter lim="800000"/>
            <a:headEnd/>
            <a:tailEnd/>
          </a:ln>
        </p:spPr>
      </p:pic>
      <p:pic>
        <p:nvPicPr>
          <p:cNvPr id="52238" name="Picture 14"/>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a:effectLst/>
        </p:spPr>
      </p:pic>
      <p:sp>
        <p:nvSpPr>
          <p:cNvPr id="52239" name="Rectangle 15"/>
          <p:cNvSpPr>
            <a:spLocks noChangeArrowheads="1"/>
          </p:cNvSpPr>
          <p:nvPr/>
        </p:nvSpPr>
        <p:spPr bwMode="auto">
          <a:xfrm>
            <a:off x="179388" y="0"/>
            <a:ext cx="8964612" cy="2060575"/>
          </a:xfrm>
          <a:prstGeom prst="rect">
            <a:avLst/>
          </a:prstGeom>
          <a:noFill/>
          <a:ln w="9525">
            <a:noFill/>
            <a:miter lim="800000"/>
            <a:headEnd/>
            <a:tailEnd/>
          </a:ln>
          <a:effectLst/>
        </p:spPr>
        <p:txBody>
          <a:bodyPr anchor="ctr"/>
          <a:lstStyle/>
          <a:p>
            <a:pPr algn="ctr"/>
            <a:r>
              <a:rPr lang="ru-RU" sz="3200" b="1">
                <a:solidFill>
                  <a:srgbClr val="FF9900"/>
                </a:solidFill>
                <a:effectLst/>
                <a:latin typeface="Arial" charset="0"/>
              </a:rPr>
              <a:t>  Только за 1943год фашисты сбросили более 3тыс. бомб на Ленинград, выпустили по нему около 67тыс. снарядов.</a:t>
            </a:r>
          </a:p>
        </p:txBody>
      </p:sp>
      <p:sp>
        <p:nvSpPr>
          <p:cNvPr id="52240" name="Rectangle 16"/>
          <p:cNvSpPr>
            <a:spLocks noChangeArrowheads="1"/>
          </p:cNvSpPr>
          <p:nvPr/>
        </p:nvSpPr>
        <p:spPr bwMode="auto">
          <a:xfrm>
            <a:off x="755650" y="5164138"/>
            <a:ext cx="8229600" cy="1336675"/>
          </a:xfrm>
          <a:prstGeom prst="rect">
            <a:avLst/>
          </a:prstGeom>
          <a:noFill/>
          <a:ln w="9525">
            <a:noFill/>
            <a:miter lim="800000"/>
            <a:headEnd/>
            <a:tailEnd/>
          </a:ln>
          <a:effectLst/>
        </p:spPr>
        <p:txBody>
          <a:bodyPr anchor="ctr"/>
          <a:lstStyle/>
          <a:p>
            <a:pPr algn="ctr"/>
            <a:r>
              <a:rPr lang="ru-RU" sz="3200" b="1">
                <a:solidFill>
                  <a:srgbClr val="FF9900"/>
                </a:solidFill>
                <a:effectLst/>
                <a:latin typeface="Arial" charset="0"/>
              </a:rPr>
              <a:t>Более полумиллиона ленинградцев участвовало в сооружении оборонительных рубежей.</a:t>
            </a:r>
          </a:p>
        </p:txBody>
      </p:sp>
      <p:sp>
        <p:nvSpPr>
          <p:cNvPr id="52243" name="Rectangle 19"/>
          <p:cNvSpPr>
            <a:spLocks noChangeArrowheads="1"/>
          </p:cNvSpPr>
          <p:nvPr/>
        </p:nvSpPr>
        <p:spPr bwMode="auto">
          <a:xfrm>
            <a:off x="684213" y="0"/>
            <a:ext cx="8229600" cy="1371600"/>
          </a:xfrm>
          <a:prstGeom prst="rect">
            <a:avLst/>
          </a:prstGeom>
          <a:noFill/>
          <a:ln w="9525">
            <a:noFill/>
            <a:miter lim="800000"/>
            <a:headEnd/>
            <a:tailEnd/>
          </a:ln>
          <a:effectLst/>
        </p:spPr>
        <p:txBody>
          <a:bodyPr anchor="ctr"/>
          <a:lstStyle/>
          <a:p>
            <a:pPr algn="ctr"/>
            <a:r>
              <a:rPr lang="ru-RU" sz="3200" b="1">
                <a:solidFill>
                  <a:srgbClr val="FF9900"/>
                </a:solidFill>
                <a:effectLst/>
                <a:latin typeface="Arial" charset="0"/>
              </a:rPr>
              <a:t>Враг бросил на город 700 тысяч солдат, 1500 танков, 1200 самолетов…</a:t>
            </a:r>
          </a:p>
        </p:txBody>
      </p:sp>
      <p:sp>
        <p:nvSpPr>
          <p:cNvPr id="52244" name="Rectangle 20"/>
          <p:cNvSpPr>
            <a:spLocks noChangeArrowheads="1"/>
          </p:cNvSpPr>
          <p:nvPr/>
        </p:nvSpPr>
        <p:spPr bwMode="auto">
          <a:xfrm>
            <a:off x="755650" y="5300663"/>
            <a:ext cx="8229600" cy="1371600"/>
          </a:xfrm>
          <a:prstGeom prst="rect">
            <a:avLst/>
          </a:prstGeom>
          <a:noFill/>
          <a:ln w="9525">
            <a:noFill/>
            <a:miter lim="800000"/>
            <a:headEnd/>
            <a:tailEnd/>
          </a:ln>
          <a:effectLst/>
        </p:spPr>
        <p:txBody>
          <a:bodyPr anchor="ctr"/>
          <a:lstStyle/>
          <a:p>
            <a:pPr algn="ctr"/>
            <a:r>
              <a:rPr lang="ru-RU" sz="3200" b="1">
                <a:solidFill>
                  <a:srgbClr val="FF9900"/>
                </a:solidFill>
                <a:effectLst/>
                <a:latin typeface="Arial" charset="0"/>
              </a:rPr>
              <a:t>Более полумиллиона ленинградцев участвовало в сооружении оборонительных рубежей.</a:t>
            </a:r>
          </a:p>
        </p:txBody>
      </p:sp>
      <p:sp>
        <p:nvSpPr>
          <p:cNvPr id="52245" name="Rectangle 21"/>
          <p:cNvSpPr>
            <a:spLocks noChangeArrowheads="1"/>
          </p:cNvSpPr>
          <p:nvPr/>
        </p:nvSpPr>
        <p:spPr bwMode="auto">
          <a:xfrm>
            <a:off x="250825" y="0"/>
            <a:ext cx="8218488" cy="1295400"/>
          </a:xfrm>
          <a:prstGeom prst="rect">
            <a:avLst/>
          </a:prstGeom>
          <a:noFill/>
          <a:ln w="9525">
            <a:noFill/>
            <a:miter lim="800000"/>
            <a:headEnd/>
            <a:tailEnd/>
          </a:ln>
          <a:effectLst/>
        </p:spPr>
        <p:txBody>
          <a:bodyPr anchor="ctr"/>
          <a:lstStyle/>
          <a:p>
            <a:pPr algn="ctr"/>
            <a:r>
              <a:rPr lang="ru-RU" sz="2800" b="1">
                <a:solidFill>
                  <a:srgbClr val="FF9933"/>
                </a:solidFill>
                <a:effectLst/>
                <a:latin typeface="Arial" charset="0"/>
              </a:rPr>
              <a:t>Только за 1943год фашисты сбросили более 3тыс. бомб на Ленинград, выпустили по нему около 67тыс. снарядов.</a:t>
            </a:r>
          </a:p>
        </p:txBody>
      </p:sp>
      <p:pic>
        <p:nvPicPr>
          <p:cNvPr id="52246" name="Picture 22" descr="11457[1]"/>
          <p:cNvPicPr>
            <a:picLocks noChangeAspect="1" noChangeArrowheads="1"/>
          </p:cNvPicPr>
          <p:nvPr/>
        </p:nvPicPr>
        <p:blipFill>
          <a:blip r:embed="rId9"/>
          <a:srcRect/>
          <a:stretch>
            <a:fillRect/>
          </a:stretch>
        </p:blipFill>
        <p:spPr bwMode="auto">
          <a:xfrm>
            <a:off x="0" y="1500188"/>
            <a:ext cx="9144000" cy="5327650"/>
          </a:xfrm>
          <a:prstGeom prst="rect">
            <a:avLst/>
          </a:prstGeom>
          <a:noFill/>
          <a:ln w="9525">
            <a:noFill/>
            <a:miter lim="800000"/>
            <a:headEnd/>
            <a:tailEnd/>
          </a:ln>
        </p:spPr>
      </p:pic>
      <p:pic>
        <p:nvPicPr>
          <p:cNvPr id="52259" name="Picture 35" descr="2181"/>
          <p:cNvPicPr>
            <a:picLocks noChangeAspect="1" noChangeArrowheads="1"/>
          </p:cNvPicPr>
          <p:nvPr/>
        </p:nvPicPr>
        <p:blipFill>
          <a:blip r:embed="rId10"/>
          <a:srcRect/>
          <a:stretch>
            <a:fillRect/>
          </a:stretch>
        </p:blipFill>
        <p:spPr bwMode="auto">
          <a:xfrm>
            <a:off x="0" y="-171450"/>
            <a:ext cx="9144000" cy="6129338"/>
          </a:xfrm>
          <a:prstGeom prst="rect">
            <a:avLst/>
          </a:prstGeom>
          <a:noFill/>
        </p:spPr>
      </p:pic>
      <p:sp>
        <p:nvSpPr>
          <p:cNvPr id="52260" name="Rectangle 36"/>
          <p:cNvSpPr>
            <a:spLocks noChangeArrowheads="1"/>
          </p:cNvSpPr>
          <p:nvPr/>
        </p:nvSpPr>
        <p:spPr bwMode="auto">
          <a:xfrm>
            <a:off x="684213" y="6491288"/>
            <a:ext cx="7621587" cy="366712"/>
          </a:xfrm>
          <a:prstGeom prst="rect">
            <a:avLst/>
          </a:prstGeom>
          <a:noFill/>
          <a:ln w="9525">
            <a:noFill/>
            <a:miter lim="800000"/>
            <a:headEnd/>
            <a:tailEnd/>
          </a:ln>
          <a:effectLst/>
        </p:spPr>
        <p:txBody>
          <a:bodyPr wrap="none">
            <a:spAutoFit/>
          </a:bodyPr>
          <a:lstStyle/>
          <a:p>
            <a:r>
              <a:rPr lang="ru-RU">
                <a:effectLst/>
                <a:latin typeface="Arial Black" pitchFamily="34" charset="0"/>
              </a:rPr>
              <a:t>Продуктовые карточки различных категорий населения.</a:t>
            </a:r>
          </a:p>
        </p:txBody>
      </p:sp>
      <p:sp>
        <p:nvSpPr>
          <p:cNvPr id="52261" name="AutoShape 37" descr="Папирус"/>
          <p:cNvSpPr>
            <a:spLocks noChangeArrowheads="1"/>
          </p:cNvSpPr>
          <p:nvPr/>
        </p:nvSpPr>
        <p:spPr bwMode="auto">
          <a:xfrm>
            <a:off x="0" y="5661025"/>
            <a:ext cx="9185275" cy="1196975"/>
          </a:xfrm>
          <a:prstGeom prst="foldedCorner">
            <a:avLst>
              <a:gd name="adj" fmla="val 12500"/>
            </a:avLst>
          </a:prstGeom>
          <a:blipFill dpi="0" rotWithShape="1">
            <a:blip r:embed="rId11"/>
            <a:srcRect/>
            <a:tile tx="0" ty="0" sx="100000" sy="100000" flip="none" algn="tl"/>
          </a:blipFill>
          <a:ln w="9525">
            <a:solidFill>
              <a:schemeClr val="tx1"/>
            </a:solidFill>
            <a:round/>
            <a:headEnd/>
            <a:tailEnd/>
          </a:ln>
          <a:effectLst/>
        </p:spPr>
        <p:txBody>
          <a:bodyPr wrap="none" anchor="ctr"/>
          <a:lstStyle/>
          <a:p>
            <a:endParaRPr lang="ru-RU"/>
          </a:p>
        </p:txBody>
      </p:sp>
      <p:sp>
        <p:nvSpPr>
          <p:cNvPr id="52262" name="Text Box 38"/>
          <p:cNvSpPr txBox="1">
            <a:spLocks noChangeArrowheads="1"/>
          </p:cNvSpPr>
          <p:nvPr/>
        </p:nvSpPr>
        <p:spPr bwMode="auto">
          <a:xfrm>
            <a:off x="0" y="5757863"/>
            <a:ext cx="9185275" cy="1100137"/>
          </a:xfrm>
          <a:prstGeom prst="rect">
            <a:avLst/>
          </a:prstGeom>
          <a:noFill/>
          <a:ln w="9525">
            <a:noFill/>
            <a:miter lim="800000"/>
            <a:headEnd/>
            <a:tailEnd/>
          </a:ln>
          <a:effectLst/>
        </p:spPr>
        <p:txBody>
          <a:bodyPr>
            <a:spAutoFit/>
          </a:bodyPr>
          <a:lstStyle/>
          <a:p>
            <a:pPr>
              <a:spcBef>
                <a:spcPct val="50000"/>
              </a:spcBef>
            </a:pPr>
            <a:r>
              <a:rPr lang="ru-RU" altLang="ja-JP" sz="1600" b="1">
                <a:effectLst/>
                <a:latin typeface="Times New Roman" pitchFamily="18" charset="0"/>
              </a:rPr>
              <a:t>С 13 ноября 1941 года норма выдачи хлеба населению была снижена. Теперь рабочие   получали по 300 граммов хлеба, все остальные - по 150. 20 ноября и этот скудный паёк пришлось урезать. Население стало получать самую низкую норму за всё время блокады - 250 граммов на рабочую карточку и 125 граммов - на все остальные. В Ленинграде начался голод</a:t>
            </a:r>
            <a:r>
              <a:rPr lang="ru-RU" altLang="ja-JP" b="1">
                <a:effectLst/>
              </a:rPr>
              <a:t> </a:t>
            </a:r>
            <a:endParaRPr lang="ru-RU" b="1">
              <a:effectLst/>
            </a:endParaRPr>
          </a:p>
        </p:txBody>
      </p:sp>
      <p:pic>
        <p:nvPicPr>
          <p:cNvPr id="52263" name="Picture 39" descr="2137"/>
          <p:cNvPicPr>
            <a:picLocks noChangeAspect="1" noChangeArrowheads="1"/>
          </p:cNvPicPr>
          <p:nvPr/>
        </p:nvPicPr>
        <p:blipFill>
          <a:blip r:embed="rId12"/>
          <a:srcRect/>
          <a:stretch>
            <a:fillRect/>
          </a:stretch>
        </p:blipFill>
        <p:spPr bwMode="auto">
          <a:xfrm>
            <a:off x="0" y="-171450"/>
            <a:ext cx="9144000" cy="5832475"/>
          </a:xfrm>
          <a:prstGeom prst="rect">
            <a:avLst/>
          </a:prstGeom>
          <a:noFill/>
        </p:spPr>
      </p:pic>
      <p:sp>
        <p:nvSpPr>
          <p:cNvPr id="52264" name="WordArt 40"/>
          <p:cNvSpPr>
            <a:spLocks noChangeArrowheads="1" noChangeShapeType="1" noTextEdit="1"/>
          </p:cNvSpPr>
          <p:nvPr/>
        </p:nvSpPr>
        <p:spPr bwMode="auto">
          <a:xfrm>
            <a:off x="2268538" y="0"/>
            <a:ext cx="4968875" cy="54927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0000"/>
                </a:solidFill>
                <a:effectLst/>
                <a:latin typeface="Arial"/>
                <a:cs typeface="Arial"/>
              </a:rPr>
              <a:t>БЛОКАДА ЛЕНИНГРАДА</a:t>
            </a:r>
          </a:p>
        </p:txBody>
      </p:sp>
      <p:pic>
        <p:nvPicPr>
          <p:cNvPr id="52265" name="metronom1.mp3">
            <a:hlinkClick r:id="" action="ppaction://media"/>
          </p:cNvPr>
          <p:cNvPicPr>
            <a:picLocks noRot="1" noChangeAspect="1" noChangeArrowheads="1"/>
          </p:cNvPicPr>
          <p:nvPr>
            <a:audioFile r:link="rId3"/>
          </p:nvPr>
        </p:nvPicPr>
        <p:blipFill>
          <a:blip r:embed="rId6"/>
          <a:srcRect/>
          <a:stretch>
            <a:fillRect/>
          </a:stretch>
        </p:blipFill>
        <p:spPr bwMode="auto">
          <a:xfrm>
            <a:off x="8839200" y="6553200"/>
            <a:ext cx="304800" cy="304800"/>
          </a:xfrm>
          <a:prstGeom prst="rect">
            <a:avLst/>
          </a:prstGeom>
          <a:noFill/>
        </p:spPr>
      </p:pic>
    </p:spTree>
  </p:cSld>
  <p:clrMapOvr>
    <a:masterClrMapping/>
  </p:clrMapOvr>
  <p:transition spd="slow" advTm="5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2653" fill="hold"/>
                                        <p:tgtEl>
                                          <p:spTgt spid="52265"/>
                                        </p:tgtEl>
                                      </p:cBhvr>
                                    </p:cmd>
                                  </p:childTnLst>
                                </p:cTn>
                              </p:par>
                              <p:par>
                                <p:cTn id="7" presetID="4" presetClass="entr" presetSubtype="16" fill="hold" grpId="0" nodeType="withEffect">
                                  <p:stCondLst>
                                    <p:cond delay="2000"/>
                                  </p:stCondLst>
                                  <p:childTnLst>
                                    <p:set>
                                      <p:cBhvr>
                                        <p:cTn id="8" dur="1" fill="hold">
                                          <p:stCondLst>
                                            <p:cond delay="0"/>
                                          </p:stCondLst>
                                        </p:cTn>
                                        <p:tgtEl>
                                          <p:spTgt spid="52229"/>
                                        </p:tgtEl>
                                        <p:attrNameLst>
                                          <p:attrName>style.visibility</p:attrName>
                                        </p:attrNameLst>
                                      </p:cBhvr>
                                      <p:to>
                                        <p:strVal val="visible"/>
                                      </p:to>
                                    </p:set>
                                    <p:animEffect transition="in" filter="box(in)">
                                      <p:cBhvr>
                                        <p:cTn id="9" dur="5000"/>
                                        <p:tgtEl>
                                          <p:spTgt spid="52229"/>
                                        </p:tgtEl>
                                      </p:cBhvr>
                                    </p:animEffect>
                                  </p:childTnLst>
                                </p:cTn>
                              </p:par>
                              <p:par>
                                <p:cTn id="10" presetID="53" presetClass="entr" presetSubtype="0" fill="hold" grpId="0" nodeType="withEffect">
                                  <p:stCondLst>
                                    <p:cond delay="4000"/>
                                  </p:stCondLst>
                                  <p:childTnLst>
                                    <p:set>
                                      <p:cBhvr>
                                        <p:cTn id="11" dur="1" fill="hold">
                                          <p:stCondLst>
                                            <p:cond delay="0"/>
                                          </p:stCondLst>
                                        </p:cTn>
                                        <p:tgtEl>
                                          <p:spTgt spid="52230"/>
                                        </p:tgtEl>
                                        <p:attrNameLst>
                                          <p:attrName>style.visibility</p:attrName>
                                        </p:attrNameLst>
                                      </p:cBhvr>
                                      <p:to>
                                        <p:strVal val="visible"/>
                                      </p:to>
                                    </p:set>
                                    <p:anim calcmode="lin" valueType="num">
                                      <p:cBhvr>
                                        <p:cTn id="12" dur="5000" fill="hold"/>
                                        <p:tgtEl>
                                          <p:spTgt spid="52230"/>
                                        </p:tgtEl>
                                        <p:attrNameLst>
                                          <p:attrName>ppt_w</p:attrName>
                                        </p:attrNameLst>
                                      </p:cBhvr>
                                      <p:tavLst>
                                        <p:tav tm="0">
                                          <p:val>
                                            <p:fltVal val="0"/>
                                          </p:val>
                                        </p:tav>
                                        <p:tav tm="100000">
                                          <p:val>
                                            <p:strVal val="#ppt_w"/>
                                          </p:val>
                                        </p:tav>
                                      </p:tavLst>
                                    </p:anim>
                                    <p:anim calcmode="lin" valueType="num">
                                      <p:cBhvr>
                                        <p:cTn id="13" dur="5000" fill="hold"/>
                                        <p:tgtEl>
                                          <p:spTgt spid="52230"/>
                                        </p:tgtEl>
                                        <p:attrNameLst>
                                          <p:attrName>ppt_h</p:attrName>
                                        </p:attrNameLst>
                                      </p:cBhvr>
                                      <p:tavLst>
                                        <p:tav tm="0">
                                          <p:val>
                                            <p:fltVal val="0"/>
                                          </p:val>
                                        </p:tav>
                                        <p:tav tm="100000">
                                          <p:val>
                                            <p:strVal val="#ppt_h"/>
                                          </p:val>
                                        </p:tav>
                                      </p:tavLst>
                                    </p:anim>
                                    <p:animEffect transition="in" filter="fade">
                                      <p:cBhvr>
                                        <p:cTn id="14" dur="5000"/>
                                        <p:tgtEl>
                                          <p:spTgt spid="52230"/>
                                        </p:tgtEl>
                                      </p:cBhvr>
                                    </p:animEffect>
                                  </p:childTnLst>
                                </p:cTn>
                              </p:par>
                              <p:par>
                                <p:cTn id="15" presetID="6" presetClass="emph" presetSubtype="0" fill="hold" grpId="1" nodeType="withEffect">
                                  <p:stCondLst>
                                    <p:cond delay="5000"/>
                                  </p:stCondLst>
                                  <p:childTnLst>
                                    <p:animScale>
                                      <p:cBhvr>
                                        <p:cTn id="16" dur="2000" fill="hold"/>
                                        <p:tgtEl>
                                          <p:spTgt spid="52230"/>
                                        </p:tgtEl>
                                      </p:cBhvr>
                                      <p:by x="150000" y="150000"/>
                                    </p:animScale>
                                  </p:childTnLst>
                                </p:cTn>
                              </p:par>
                              <p:par>
                                <p:cTn id="17" presetID="4" presetClass="entr" presetSubtype="16" fill="hold" nodeType="withEffect">
                                  <p:stCondLst>
                                    <p:cond delay="14000"/>
                                  </p:stCondLst>
                                  <p:childTnLst>
                                    <p:set>
                                      <p:cBhvr>
                                        <p:cTn id="18" dur="1" fill="hold">
                                          <p:stCondLst>
                                            <p:cond delay="0"/>
                                          </p:stCondLst>
                                        </p:cTn>
                                        <p:tgtEl>
                                          <p:spTgt spid="52238"/>
                                        </p:tgtEl>
                                        <p:attrNameLst>
                                          <p:attrName>style.visibility</p:attrName>
                                        </p:attrNameLst>
                                      </p:cBhvr>
                                      <p:to>
                                        <p:strVal val="visible"/>
                                      </p:to>
                                    </p:set>
                                    <p:animEffect transition="in" filter="box(in)">
                                      <p:cBhvr>
                                        <p:cTn id="19" dur="5000"/>
                                        <p:tgtEl>
                                          <p:spTgt spid="52238"/>
                                        </p:tgtEl>
                                      </p:cBhvr>
                                    </p:animEffect>
                                  </p:childTnLst>
                                </p:cTn>
                              </p:par>
                              <p:par>
                                <p:cTn id="20" presetID="4" presetClass="entr" presetSubtype="16" fill="hold" grpId="0" nodeType="withEffect">
                                  <p:stCondLst>
                                    <p:cond delay="14000"/>
                                  </p:stCondLst>
                                  <p:childTnLst>
                                    <p:set>
                                      <p:cBhvr>
                                        <p:cTn id="21" dur="1" fill="hold">
                                          <p:stCondLst>
                                            <p:cond delay="0"/>
                                          </p:stCondLst>
                                        </p:cTn>
                                        <p:tgtEl>
                                          <p:spTgt spid="52239"/>
                                        </p:tgtEl>
                                        <p:attrNameLst>
                                          <p:attrName>style.visibility</p:attrName>
                                        </p:attrNameLst>
                                      </p:cBhvr>
                                      <p:to>
                                        <p:strVal val="visible"/>
                                      </p:to>
                                    </p:set>
                                    <p:animEffect transition="in" filter="box(in)">
                                      <p:cBhvr>
                                        <p:cTn id="22" dur="5000"/>
                                        <p:tgtEl>
                                          <p:spTgt spid="52239"/>
                                        </p:tgtEl>
                                      </p:cBhvr>
                                    </p:animEffect>
                                  </p:childTnLst>
                                </p:cTn>
                              </p:par>
                              <p:par>
                                <p:cTn id="23" presetID="4" presetClass="entr" presetSubtype="16" fill="hold" grpId="0" nodeType="withEffect">
                                  <p:stCondLst>
                                    <p:cond delay="14000"/>
                                  </p:stCondLst>
                                  <p:childTnLst>
                                    <p:set>
                                      <p:cBhvr>
                                        <p:cTn id="24" dur="1" fill="hold">
                                          <p:stCondLst>
                                            <p:cond delay="0"/>
                                          </p:stCondLst>
                                        </p:cTn>
                                        <p:tgtEl>
                                          <p:spTgt spid="52240"/>
                                        </p:tgtEl>
                                        <p:attrNameLst>
                                          <p:attrName>style.visibility</p:attrName>
                                        </p:attrNameLst>
                                      </p:cBhvr>
                                      <p:to>
                                        <p:strVal val="visible"/>
                                      </p:to>
                                    </p:set>
                                    <p:animEffect transition="in" filter="box(in)">
                                      <p:cBhvr>
                                        <p:cTn id="25" dur="5000"/>
                                        <p:tgtEl>
                                          <p:spTgt spid="52240"/>
                                        </p:tgtEl>
                                      </p:cBhvr>
                                    </p:animEffect>
                                  </p:childTnLst>
                                </p:cTn>
                              </p:par>
                              <p:par>
                                <p:cTn id="26" presetID="10" presetClass="exit" presetSubtype="0" fill="hold" grpId="1" nodeType="withEffect">
                                  <p:stCondLst>
                                    <p:cond delay="24000"/>
                                  </p:stCondLst>
                                  <p:childTnLst>
                                    <p:animEffect transition="out" filter="fade">
                                      <p:cBhvr>
                                        <p:cTn id="27" dur="5000"/>
                                        <p:tgtEl>
                                          <p:spTgt spid="52239"/>
                                        </p:tgtEl>
                                      </p:cBhvr>
                                    </p:animEffect>
                                    <p:set>
                                      <p:cBhvr>
                                        <p:cTn id="28" dur="1" fill="hold">
                                          <p:stCondLst>
                                            <p:cond delay="4999"/>
                                          </p:stCondLst>
                                        </p:cTn>
                                        <p:tgtEl>
                                          <p:spTgt spid="52239"/>
                                        </p:tgtEl>
                                        <p:attrNameLst>
                                          <p:attrName>style.visibility</p:attrName>
                                        </p:attrNameLst>
                                      </p:cBhvr>
                                      <p:to>
                                        <p:strVal val="hidden"/>
                                      </p:to>
                                    </p:set>
                                  </p:childTnLst>
                                </p:cTn>
                              </p:par>
                              <p:par>
                                <p:cTn id="29" presetID="10" presetClass="exit" presetSubtype="0" fill="hold" grpId="1" nodeType="withEffect">
                                  <p:stCondLst>
                                    <p:cond delay="24000"/>
                                  </p:stCondLst>
                                  <p:childTnLst>
                                    <p:animEffect transition="out" filter="fade">
                                      <p:cBhvr>
                                        <p:cTn id="30" dur="5000"/>
                                        <p:tgtEl>
                                          <p:spTgt spid="52240"/>
                                        </p:tgtEl>
                                      </p:cBhvr>
                                    </p:animEffect>
                                    <p:set>
                                      <p:cBhvr>
                                        <p:cTn id="31" dur="1" fill="hold">
                                          <p:stCondLst>
                                            <p:cond delay="4999"/>
                                          </p:stCondLst>
                                        </p:cTn>
                                        <p:tgtEl>
                                          <p:spTgt spid="52240"/>
                                        </p:tgtEl>
                                        <p:attrNameLst>
                                          <p:attrName>style.visibility</p:attrName>
                                        </p:attrNameLst>
                                      </p:cBhvr>
                                      <p:to>
                                        <p:strVal val="hidden"/>
                                      </p:to>
                                    </p:set>
                                  </p:childTnLst>
                                </p:cTn>
                              </p:par>
                              <p:par>
                                <p:cTn id="32" presetID="53" presetClass="entr" presetSubtype="0" fill="hold" grpId="0" nodeType="withEffect">
                                  <p:stCondLst>
                                    <p:cond delay="25000"/>
                                  </p:stCondLst>
                                  <p:childTnLst>
                                    <p:set>
                                      <p:cBhvr>
                                        <p:cTn id="33" dur="1" fill="hold">
                                          <p:stCondLst>
                                            <p:cond delay="0"/>
                                          </p:stCondLst>
                                        </p:cTn>
                                        <p:tgtEl>
                                          <p:spTgt spid="52243"/>
                                        </p:tgtEl>
                                        <p:attrNameLst>
                                          <p:attrName>style.visibility</p:attrName>
                                        </p:attrNameLst>
                                      </p:cBhvr>
                                      <p:to>
                                        <p:strVal val="visible"/>
                                      </p:to>
                                    </p:set>
                                    <p:anim calcmode="lin" valueType="num">
                                      <p:cBhvr>
                                        <p:cTn id="34" dur="5000" fill="hold"/>
                                        <p:tgtEl>
                                          <p:spTgt spid="52243"/>
                                        </p:tgtEl>
                                        <p:attrNameLst>
                                          <p:attrName>ppt_w</p:attrName>
                                        </p:attrNameLst>
                                      </p:cBhvr>
                                      <p:tavLst>
                                        <p:tav tm="0">
                                          <p:val>
                                            <p:fltVal val="0"/>
                                          </p:val>
                                        </p:tav>
                                        <p:tav tm="100000">
                                          <p:val>
                                            <p:strVal val="#ppt_w"/>
                                          </p:val>
                                        </p:tav>
                                      </p:tavLst>
                                    </p:anim>
                                    <p:anim calcmode="lin" valueType="num">
                                      <p:cBhvr>
                                        <p:cTn id="35" dur="5000" fill="hold"/>
                                        <p:tgtEl>
                                          <p:spTgt spid="52243"/>
                                        </p:tgtEl>
                                        <p:attrNameLst>
                                          <p:attrName>ppt_h</p:attrName>
                                        </p:attrNameLst>
                                      </p:cBhvr>
                                      <p:tavLst>
                                        <p:tav tm="0">
                                          <p:val>
                                            <p:fltVal val="0"/>
                                          </p:val>
                                        </p:tav>
                                        <p:tav tm="100000">
                                          <p:val>
                                            <p:strVal val="#ppt_h"/>
                                          </p:val>
                                        </p:tav>
                                      </p:tavLst>
                                    </p:anim>
                                    <p:animEffect transition="in" filter="fade">
                                      <p:cBhvr>
                                        <p:cTn id="36" dur="5000"/>
                                        <p:tgtEl>
                                          <p:spTgt spid="52243"/>
                                        </p:tgtEl>
                                      </p:cBhvr>
                                    </p:animEffect>
                                  </p:childTnLst>
                                </p:cTn>
                              </p:par>
                              <p:par>
                                <p:cTn id="37" presetID="53" presetClass="entr" presetSubtype="0" fill="hold" grpId="0" nodeType="withEffect">
                                  <p:stCondLst>
                                    <p:cond delay="25000"/>
                                  </p:stCondLst>
                                  <p:childTnLst>
                                    <p:set>
                                      <p:cBhvr>
                                        <p:cTn id="38" dur="1" fill="hold">
                                          <p:stCondLst>
                                            <p:cond delay="0"/>
                                          </p:stCondLst>
                                        </p:cTn>
                                        <p:tgtEl>
                                          <p:spTgt spid="52244"/>
                                        </p:tgtEl>
                                        <p:attrNameLst>
                                          <p:attrName>style.visibility</p:attrName>
                                        </p:attrNameLst>
                                      </p:cBhvr>
                                      <p:to>
                                        <p:strVal val="visible"/>
                                      </p:to>
                                    </p:set>
                                    <p:anim calcmode="lin" valueType="num">
                                      <p:cBhvr>
                                        <p:cTn id="39" dur="5000" fill="hold"/>
                                        <p:tgtEl>
                                          <p:spTgt spid="52244"/>
                                        </p:tgtEl>
                                        <p:attrNameLst>
                                          <p:attrName>ppt_w</p:attrName>
                                        </p:attrNameLst>
                                      </p:cBhvr>
                                      <p:tavLst>
                                        <p:tav tm="0">
                                          <p:val>
                                            <p:fltVal val="0"/>
                                          </p:val>
                                        </p:tav>
                                        <p:tav tm="100000">
                                          <p:val>
                                            <p:strVal val="#ppt_w"/>
                                          </p:val>
                                        </p:tav>
                                      </p:tavLst>
                                    </p:anim>
                                    <p:anim calcmode="lin" valueType="num">
                                      <p:cBhvr>
                                        <p:cTn id="40" dur="5000" fill="hold"/>
                                        <p:tgtEl>
                                          <p:spTgt spid="52244"/>
                                        </p:tgtEl>
                                        <p:attrNameLst>
                                          <p:attrName>ppt_h</p:attrName>
                                        </p:attrNameLst>
                                      </p:cBhvr>
                                      <p:tavLst>
                                        <p:tav tm="0">
                                          <p:val>
                                            <p:fltVal val="0"/>
                                          </p:val>
                                        </p:tav>
                                        <p:tav tm="100000">
                                          <p:val>
                                            <p:strVal val="#ppt_h"/>
                                          </p:val>
                                        </p:tav>
                                      </p:tavLst>
                                    </p:anim>
                                    <p:animEffect transition="in" filter="fade">
                                      <p:cBhvr>
                                        <p:cTn id="41" dur="5000"/>
                                        <p:tgtEl>
                                          <p:spTgt spid="52244"/>
                                        </p:tgtEl>
                                      </p:cBhvr>
                                    </p:animEffect>
                                  </p:childTnLst>
                                </p:cTn>
                              </p:par>
                              <p:par>
                                <p:cTn id="42" presetID="10" presetClass="exit" presetSubtype="0" fill="hold" grpId="2" nodeType="withEffect">
                                  <p:stCondLst>
                                    <p:cond delay="35000"/>
                                  </p:stCondLst>
                                  <p:childTnLst>
                                    <p:animEffect transition="out" filter="fade">
                                      <p:cBhvr>
                                        <p:cTn id="43" dur="3000"/>
                                        <p:tgtEl>
                                          <p:spTgt spid="52239"/>
                                        </p:tgtEl>
                                      </p:cBhvr>
                                    </p:animEffect>
                                    <p:set>
                                      <p:cBhvr>
                                        <p:cTn id="44" dur="1" fill="hold">
                                          <p:stCondLst>
                                            <p:cond delay="2999"/>
                                          </p:stCondLst>
                                        </p:cTn>
                                        <p:tgtEl>
                                          <p:spTgt spid="52239"/>
                                        </p:tgtEl>
                                        <p:attrNameLst>
                                          <p:attrName>style.visibility</p:attrName>
                                        </p:attrNameLst>
                                      </p:cBhvr>
                                      <p:to>
                                        <p:strVal val="hidden"/>
                                      </p:to>
                                    </p:set>
                                  </p:childTnLst>
                                </p:cTn>
                              </p:par>
                              <p:par>
                                <p:cTn id="45" presetID="10" presetClass="exit" presetSubtype="0" fill="hold" grpId="1" nodeType="withEffect">
                                  <p:stCondLst>
                                    <p:cond delay="35000"/>
                                  </p:stCondLst>
                                  <p:childTnLst>
                                    <p:animEffect transition="out" filter="fade">
                                      <p:cBhvr>
                                        <p:cTn id="46" dur="3000"/>
                                        <p:tgtEl>
                                          <p:spTgt spid="52243"/>
                                        </p:tgtEl>
                                      </p:cBhvr>
                                    </p:animEffect>
                                    <p:set>
                                      <p:cBhvr>
                                        <p:cTn id="47" dur="1" fill="hold">
                                          <p:stCondLst>
                                            <p:cond delay="2999"/>
                                          </p:stCondLst>
                                        </p:cTn>
                                        <p:tgtEl>
                                          <p:spTgt spid="52243"/>
                                        </p:tgtEl>
                                        <p:attrNameLst>
                                          <p:attrName>style.visibility</p:attrName>
                                        </p:attrNameLst>
                                      </p:cBhvr>
                                      <p:to>
                                        <p:strVal val="hidden"/>
                                      </p:to>
                                    </p:set>
                                  </p:childTnLst>
                                </p:cTn>
                              </p:par>
                              <p:par>
                                <p:cTn id="48" presetID="4" presetClass="entr" presetSubtype="16" fill="hold" grpId="0" nodeType="withEffect">
                                  <p:stCondLst>
                                    <p:cond delay="36000"/>
                                  </p:stCondLst>
                                  <p:childTnLst>
                                    <p:set>
                                      <p:cBhvr>
                                        <p:cTn id="49" dur="1" fill="hold">
                                          <p:stCondLst>
                                            <p:cond delay="0"/>
                                          </p:stCondLst>
                                        </p:cTn>
                                        <p:tgtEl>
                                          <p:spTgt spid="52245"/>
                                        </p:tgtEl>
                                        <p:attrNameLst>
                                          <p:attrName>style.visibility</p:attrName>
                                        </p:attrNameLst>
                                      </p:cBhvr>
                                      <p:to>
                                        <p:strVal val="visible"/>
                                      </p:to>
                                    </p:set>
                                    <p:animEffect transition="in" filter="box(in)">
                                      <p:cBhvr>
                                        <p:cTn id="50" dur="5000"/>
                                        <p:tgtEl>
                                          <p:spTgt spid="52245"/>
                                        </p:tgtEl>
                                      </p:cBhvr>
                                    </p:animEffect>
                                  </p:childTnLst>
                                </p:cTn>
                              </p:par>
                              <p:par>
                                <p:cTn id="51" presetID="4" presetClass="entr" presetSubtype="16" fill="hold" nodeType="withEffect">
                                  <p:stCondLst>
                                    <p:cond delay="36000"/>
                                  </p:stCondLst>
                                  <p:childTnLst>
                                    <p:set>
                                      <p:cBhvr>
                                        <p:cTn id="52" dur="1" fill="hold">
                                          <p:stCondLst>
                                            <p:cond delay="0"/>
                                          </p:stCondLst>
                                        </p:cTn>
                                        <p:tgtEl>
                                          <p:spTgt spid="52246"/>
                                        </p:tgtEl>
                                        <p:attrNameLst>
                                          <p:attrName>style.visibility</p:attrName>
                                        </p:attrNameLst>
                                      </p:cBhvr>
                                      <p:to>
                                        <p:strVal val="visible"/>
                                      </p:to>
                                    </p:set>
                                    <p:animEffect transition="in" filter="box(in)">
                                      <p:cBhvr>
                                        <p:cTn id="53" dur="5000"/>
                                        <p:tgtEl>
                                          <p:spTgt spid="52246"/>
                                        </p:tgtEl>
                                      </p:cBhvr>
                                    </p:animEffect>
                                  </p:childTnLst>
                                </p:cTn>
                              </p:par>
                              <p:par>
                                <p:cTn id="54" presetID="4" presetClass="entr" presetSubtype="32" fill="hold" nodeType="withEffect">
                                  <p:stCondLst>
                                    <p:cond delay="47000"/>
                                  </p:stCondLst>
                                  <p:childTnLst>
                                    <p:set>
                                      <p:cBhvr>
                                        <p:cTn id="55" dur="1" fill="hold">
                                          <p:stCondLst>
                                            <p:cond delay="0"/>
                                          </p:stCondLst>
                                        </p:cTn>
                                        <p:tgtEl>
                                          <p:spTgt spid="52259"/>
                                        </p:tgtEl>
                                        <p:attrNameLst>
                                          <p:attrName>style.visibility</p:attrName>
                                        </p:attrNameLst>
                                      </p:cBhvr>
                                      <p:to>
                                        <p:strVal val="visible"/>
                                      </p:to>
                                    </p:set>
                                    <p:animEffect transition="in" filter="box(out)">
                                      <p:cBhvr>
                                        <p:cTn id="56" dur="3000"/>
                                        <p:tgtEl>
                                          <p:spTgt spid="52259"/>
                                        </p:tgtEl>
                                      </p:cBhvr>
                                    </p:animEffect>
                                  </p:childTnLst>
                                </p:cTn>
                              </p:par>
                              <p:par>
                                <p:cTn id="57" presetID="4" presetClass="entr" presetSubtype="32" fill="hold" grpId="0" nodeType="withEffect">
                                  <p:stCondLst>
                                    <p:cond delay="47000"/>
                                  </p:stCondLst>
                                  <p:childTnLst>
                                    <p:set>
                                      <p:cBhvr>
                                        <p:cTn id="58" dur="1" fill="hold">
                                          <p:stCondLst>
                                            <p:cond delay="0"/>
                                          </p:stCondLst>
                                        </p:cTn>
                                        <p:tgtEl>
                                          <p:spTgt spid="52260"/>
                                        </p:tgtEl>
                                        <p:attrNameLst>
                                          <p:attrName>style.visibility</p:attrName>
                                        </p:attrNameLst>
                                      </p:cBhvr>
                                      <p:to>
                                        <p:strVal val="visible"/>
                                      </p:to>
                                    </p:set>
                                    <p:animEffect transition="in" filter="box(out)">
                                      <p:cBhvr>
                                        <p:cTn id="59" dur="3000"/>
                                        <p:tgtEl>
                                          <p:spTgt spid="52260"/>
                                        </p:tgtEl>
                                      </p:cBhvr>
                                    </p:animEffect>
                                  </p:childTnLst>
                                </p:cTn>
                              </p:par>
                              <p:par>
                                <p:cTn id="60" presetID="4" presetClass="entr" presetSubtype="32" fill="hold" grpId="0" nodeType="withEffect">
                                  <p:stCondLst>
                                    <p:cond delay="47000"/>
                                  </p:stCondLst>
                                  <p:childTnLst>
                                    <p:set>
                                      <p:cBhvr>
                                        <p:cTn id="61" dur="1" fill="hold">
                                          <p:stCondLst>
                                            <p:cond delay="0"/>
                                          </p:stCondLst>
                                        </p:cTn>
                                        <p:tgtEl>
                                          <p:spTgt spid="52261"/>
                                        </p:tgtEl>
                                        <p:attrNameLst>
                                          <p:attrName>style.visibility</p:attrName>
                                        </p:attrNameLst>
                                      </p:cBhvr>
                                      <p:to>
                                        <p:strVal val="visible"/>
                                      </p:to>
                                    </p:set>
                                    <p:animEffect transition="in" filter="box(out)">
                                      <p:cBhvr>
                                        <p:cTn id="62" dur="3000"/>
                                        <p:tgtEl>
                                          <p:spTgt spid="52261"/>
                                        </p:tgtEl>
                                      </p:cBhvr>
                                    </p:animEffect>
                                  </p:childTnLst>
                                </p:cTn>
                              </p:par>
                              <p:par>
                                <p:cTn id="63" presetID="4" presetClass="entr" presetSubtype="32" fill="hold" grpId="0" nodeType="withEffect">
                                  <p:stCondLst>
                                    <p:cond delay="47000"/>
                                  </p:stCondLst>
                                  <p:childTnLst>
                                    <p:set>
                                      <p:cBhvr>
                                        <p:cTn id="64" dur="1" fill="hold">
                                          <p:stCondLst>
                                            <p:cond delay="0"/>
                                          </p:stCondLst>
                                        </p:cTn>
                                        <p:tgtEl>
                                          <p:spTgt spid="52262"/>
                                        </p:tgtEl>
                                        <p:attrNameLst>
                                          <p:attrName>style.visibility</p:attrName>
                                        </p:attrNameLst>
                                      </p:cBhvr>
                                      <p:to>
                                        <p:strVal val="visible"/>
                                      </p:to>
                                    </p:set>
                                    <p:animEffect transition="in" filter="box(out)">
                                      <p:cBhvr>
                                        <p:cTn id="65" dur="3000"/>
                                        <p:tgtEl>
                                          <p:spTgt spid="52262"/>
                                        </p:tgtEl>
                                      </p:cBhvr>
                                    </p:animEffect>
                                  </p:childTnLst>
                                </p:cTn>
                              </p:par>
                              <p:par>
                                <p:cTn id="66" presetID="4" presetClass="entr" presetSubtype="16" fill="hold" nodeType="withEffect">
                                  <p:stCondLst>
                                    <p:cond delay="59000"/>
                                  </p:stCondLst>
                                  <p:childTnLst>
                                    <p:set>
                                      <p:cBhvr>
                                        <p:cTn id="67" dur="1" fill="hold">
                                          <p:stCondLst>
                                            <p:cond delay="0"/>
                                          </p:stCondLst>
                                        </p:cTn>
                                        <p:tgtEl>
                                          <p:spTgt spid="52263"/>
                                        </p:tgtEl>
                                        <p:attrNameLst>
                                          <p:attrName>style.visibility</p:attrName>
                                        </p:attrNameLst>
                                      </p:cBhvr>
                                      <p:to>
                                        <p:strVal val="visible"/>
                                      </p:to>
                                    </p:set>
                                    <p:animEffect transition="in" filter="box(in)">
                                      <p:cBhvr>
                                        <p:cTn id="68" dur="5000"/>
                                        <p:tgtEl>
                                          <p:spTgt spid="52263"/>
                                        </p:tgtEl>
                                      </p:cBhvr>
                                    </p:animEffect>
                                  </p:childTnLst>
                                </p:cTn>
                              </p:par>
                              <p:par>
                                <p:cTn id="69" presetID="53" presetClass="entr" presetSubtype="0" fill="hold" grpId="0" nodeType="withEffect">
                                  <p:stCondLst>
                                    <p:cond delay="60000"/>
                                  </p:stCondLst>
                                  <p:childTnLst>
                                    <p:set>
                                      <p:cBhvr>
                                        <p:cTn id="70" dur="1" fill="hold">
                                          <p:stCondLst>
                                            <p:cond delay="0"/>
                                          </p:stCondLst>
                                        </p:cTn>
                                        <p:tgtEl>
                                          <p:spTgt spid="52264"/>
                                        </p:tgtEl>
                                        <p:attrNameLst>
                                          <p:attrName>style.visibility</p:attrName>
                                        </p:attrNameLst>
                                      </p:cBhvr>
                                      <p:to>
                                        <p:strVal val="visible"/>
                                      </p:to>
                                    </p:set>
                                    <p:anim calcmode="lin" valueType="num">
                                      <p:cBhvr>
                                        <p:cTn id="71" dur="5000" fill="hold"/>
                                        <p:tgtEl>
                                          <p:spTgt spid="52264"/>
                                        </p:tgtEl>
                                        <p:attrNameLst>
                                          <p:attrName>ppt_w</p:attrName>
                                        </p:attrNameLst>
                                      </p:cBhvr>
                                      <p:tavLst>
                                        <p:tav tm="0">
                                          <p:val>
                                            <p:fltVal val="0"/>
                                          </p:val>
                                        </p:tav>
                                        <p:tav tm="100000">
                                          <p:val>
                                            <p:strVal val="#ppt_w"/>
                                          </p:val>
                                        </p:tav>
                                      </p:tavLst>
                                    </p:anim>
                                    <p:anim calcmode="lin" valueType="num">
                                      <p:cBhvr>
                                        <p:cTn id="72" dur="5000" fill="hold"/>
                                        <p:tgtEl>
                                          <p:spTgt spid="52264"/>
                                        </p:tgtEl>
                                        <p:attrNameLst>
                                          <p:attrName>ppt_h</p:attrName>
                                        </p:attrNameLst>
                                      </p:cBhvr>
                                      <p:tavLst>
                                        <p:tav tm="0">
                                          <p:val>
                                            <p:fltVal val="0"/>
                                          </p:val>
                                        </p:tav>
                                        <p:tav tm="100000">
                                          <p:val>
                                            <p:strVal val="#ppt_h"/>
                                          </p:val>
                                        </p:tav>
                                      </p:tavLst>
                                    </p:anim>
                                    <p:animEffect transition="in" filter="fade">
                                      <p:cBhvr>
                                        <p:cTn id="73" dur="5000"/>
                                        <p:tgtEl>
                                          <p:spTgt spid="5226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52232"/>
                </p:tgtEl>
              </p:cMediaNode>
            </p:audio>
            <p:audio>
              <p:cMediaNode numSld="12" showWhenStopped="0">
                <p:cTn id="75" fill="remove" display="0">
                  <p:stCondLst>
                    <p:cond delay="indefinite"/>
                  </p:stCondLst>
                  <p:endCondLst>
                    <p:cond evt="onPrev" delay="0">
                      <p:tgtEl>
                        <p:sldTgt/>
                      </p:tgtEl>
                    </p:cond>
                    <p:cond evt="onStopAudio" delay="0">
                      <p:tgtEl>
                        <p:sldTgt/>
                      </p:tgtEl>
                    </p:cond>
                  </p:endCondLst>
                </p:cTn>
                <p:tgtEl>
                  <p:spTgt spid="3"/>
                </p:tgtEl>
              </p:cMediaNode>
            </p:audio>
            <p:audio>
              <p:cMediaNode>
                <p:cTn id="76" fill="hold" display="0">
                  <p:stCondLst>
                    <p:cond delay="indefinite"/>
                  </p:stCondLst>
                  <p:endCondLst>
                    <p:cond evt="onNext" delay="0">
                      <p:tgtEl>
                        <p:sldTgt/>
                      </p:tgtEl>
                    </p:cond>
                    <p:cond evt="onPrev" delay="0">
                      <p:tgtEl>
                        <p:sldTgt/>
                      </p:tgtEl>
                    </p:cond>
                    <p:cond evt="onStopAudio" delay="0">
                      <p:tgtEl>
                        <p:sldTgt/>
                      </p:tgtEl>
                    </p:cond>
                  </p:endCondLst>
                </p:cTn>
                <p:tgtEl>
                  <p:spTgt spid="52265"/>
                </p:tgtEl>
              </p:cMediaNode>
            </p:audio>
          </p:childTnLst>
        </p:cTn>
      </p:par>
    </p:tnLst>
    <p:bldLst>
      <p:bldP spid="52229" grpId="0" animBg="1"/>
      <p:bldP spid="52230" grpId="0"/>
      <p:bldP spid="52230" grpId="1"/>
      <p:bldP spid="52239" grpId="0"/>
      <p:bldP spid="52239" grpId="1"/>
      <p:bldP spid="52239" grpId="2"/>
      <p:bldP spid="52240" grpId="0"/>
      <p:bldP spid="52240" grpId="1"/>
      <p:bldP spid="52243" grpId="0"/>
      <p:bldP spid="52243" grpId="1"/>
      <p:bldP spid="52244" grpId="0"/>
      <p:bldP spid="52245" grpId="0"/>
      <p:bldP spid="52260" grpId="0"/>
      <p:bldP spid="52261" grpId="0" animBg="1"/>
      <p:bldP spid="52262" grpId="0"/>
      <p:bldP spid="522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7318"/>
          <p:cNvPicPr>
            <a:picLocks noChangeAspect="1" noChangeArrowheads="1"/>
          </p:cNvPicPr>
          <p:nvPr/>
        </p:nvPicPr>
        <p:blipFill>
          <a:blip r:embed="rId4"/>
          <a:srcRect/>
          <a:stretch>
            <a:fillRect/>
          </a:stretch>
        </p:blipFill>
        <p:spPr bwMode="auto">
          <a:xfrm>
            <a:off x="0" y="0"/>
            <a:ext cx="9144000" cy="6858000"/>
          </a:xfrm>
          <a:prstGeom prst="rect">
            <a:avLst/>
          </a:prstGeom>
          <a:noFill/>
        </p:spPr>
      </p:pic>
      <p:pic>
        <p:nvPicPr>
          <p:cNvPr id="36867" name="Picture 3" descr="Leningrad-1"/>
          <p:cNvPicPr>
            <a:picLocks noChangeAspect="1" noChangeArrowheads="1"/>
          </p:cNvPicPr>
          <p:nvPr/>
        </p:nvPicPr>
        <p:blipFill>
          <a:blip r:embed="rId5"/>
          <a:srcRect/>
          <a:stretch>
            <a:fillRect/>
          </a:stretch>
        </p:blipFill>
        <p:spPr bwMode="auto">
          <a:xfrm rot="1119787">
            <a:off x="5076825" y="476250"/>
            <a:ext cx="3851275" cy="2935288"/>
          </a:xfrm>
          <a:prstGeom prst="rect">
            <a:avLst/>
          </a:prstGeom>
          <a:noFill/>
          <a:ln w="9525">
            <a:solidFill>
              <a:srgbClr val="140000"/>
            </a:solidFill>
            <a:miter lim="800000"/>
            <a:headEnd/>
            <a:tailEnd/>
          </a:ln>
        </p:spPr>
      </p:pic>
      <p:pic>
        <p:nvPicPr>
          <p:cNvPr id="36868" name="Picture 4" descr="blokada4"/>
          <p:cNvPicPr>
            <a:picLocks noChangeAspect="1" noChangeArrowheads="1"/>
          </p:cNvPicPr>
          <p:nvPr/>
        </p:nvPicPr>
        <p:blipFill>
          <a:blip r:embed="rId6"/>
          <a:srcRect/>
          <a:stretch>
            <a:fillRect/>
          </a:stretch>
        </p:blipFill>
        <p:spPr bwMode="auto">
          <a:xfrm rot="-890182">
            <a:off x="179388" y="260350"/>
            <a:ext cx="3779837" cy="2995613"/>
          </a:xfrm>
          <a:prstGeom prst="rect">
            <a:avLst/>
          </a:prstGeom>
          <a:noFill/>
          <a:ln w="9525">
            <a:solidFill>
              <a:srgbClr val="140000"/>
            </a:solidFill>
            <a:miter lim="800000"/>
            <a:headEnd/>
            <a:tailEnd/>
          </a:ln>
        </p:spPr>
      </p:pic>
      <p:pic>
        <p:nvPicPr>
          <p:cNvPr id="36869" name="Picture 5" descr="17392_blocada"/>
          <p:cNvPicPr>
            <a:picLocks noChangeAspect="1" noChangeArrowheads="1"/>
          </p:cNvPicPr>
          <p:nvPr/>
        </p:nvPicPr>
        <p:blipFill>
          <a:blip r:embed="rId7"/>
          <a:srcRect/>
          <a:stretch>
            <a:fillRect/>
          </a:stretch>
        </p:blipFill>
        <p:spPr bwMode="auto">
          <a:xfrm rot="-1286230">
            <a:off x="342900" y="3554413"/>
            <a:ext cx="4033838" cy="3025775"/>
          </a:xfrm>
          <a:prstGeom prst="rect">
            <a:avLst/>
          </a:prstGeom>
          <a:noFill/>
          <a:ln w="9525">
            <a:solidFill>
              <a:srgbClr val="140000"/>
            </a:solidFill>
            <a:miter lim="800000"/>
            <a:headEnd/>
            <a:tailEnd/>
          </a:ln>
        </p:spPr>
      </p:pic>
      <p:pic>
        <p:nvPicPr>
          <p:cNvPr id="36870" name="Picture 6"/>
          <p:cNvPicPr>
            <a:picLocks noChangeAspect="1" noChangeArrowheads="1"/>
          </p:cNvPicPr>
          <p:nvPr/>
        </p:nvPicPr>
        <p:blipFill>
          <a:blip r:embed="rId8"/>
          <a:srcRect/>
          <a:stretch>
            <a:fillRect/>
          </a:stretch>
        </p:blipFill>
        <p:spPr bwMode="auto">
          <a:xfrm rot="-1214703">
            <a:off x="4427538" y="3429000"/>
            <a:ext cx="3897312" cy="2876550"/>
          </a:xfrm>
          <a:prstGeom prst="rect">
            <a:avLst/>
          </a:prstGeom>
          <a:noFill/>
          <a:ln w="9525">
            <a:solidFill>
              <a:srgbClr val="140000"/>
            </a:solidFill>
            <a:miter lim="800000"/>
            <a:headEnd/>
            <a:tailEnd/>
          </a:ln>
          <a:effectLst/>
        </p:spPr>
      </p:pic>
      <p:pic>
        <p:nvPicPr>
          <p:cNvPr id="36874" name="metronom1.mp3">
            <a:hlinkClick r:id="" action="ppaction://media"/>
          </p:cNvPr>
          <p:cNvPicPr>
            <a:picLocks noRot="1" noChangeAspect="1" noChangeArrowheads="1"/>
          </p:cNvPicPr>
          <p:nvPr>
            <p:ph/>
            <a:audioFile r:link="rId1"/>
          </p:nvPr>
        </p:nvPicPr>
        <p:blipFill>
          <a:blip r:embed="rId9"/>
          <a:srcRect/>
          <a:stretch>
            <a:fillRect/>
          </a:stretch>
        </p:blipFill>
        <p:spPr>
          <a:xfrm>
            <a:off x="250825" y="6308725"/>
            <a:ext cx="304800" cy="304800"/>
          </a:xfrm>
          <a:ln/>
        </p:spPr>
      </p:pic>
      <p:pic>
        <p:nvPicPr>
          <p:cNvPr id="36876" name="Picture 12" descr="11938"/>
          <p:cNvPicPr>
            <a:picLocks noChangeAspect="1" noChangeArrowheads="1"/>
          </p:cNvPicPr>
          <p:nvPr/>
        </p:nvPicPr>
        <p:blipFill>
          <a:blip r:embed="rId10"/>
          <a:srcRect/>
          <a:stretch>
            <a:fillRect/>
          </a:stretch>
        </p:blipFill>
        <p:spPr bwMode="auto">
          <a:xfrm>
            <a:off x="2484438" y="549275"/>
            <a:ext cx="4160837" cy="4608513"/>
          </a:xfrm>
          <a:prstGeom prst="rect">
            <a:avLst/>
          </a:prstGeom>
          <a:noFill/>
          <a:ln w="9525">
            <a:solidFill>
              <a:srgbClr val="140000"/>
            </a:solidFill>
            <a:miter lim="800000"/>
            <a:headEnd/>
            <a:tailEnd/>
          </a:ln>
        </p:spPr>
      </p:pic>
      <p:pic>
        <p:nvPicPr>
          <p:cNvPr id="36879" name="Picture 15"/>
          <p:cNvPicPr>
            <a:picLocks noChangeAspect="1" noChangeArrowheads="1"/>
          </p:cNvPicPr>
          <p:nvPr/>
        </p:nvPicPr>
        <p:blipFill>
          <a:blip r:embed="rId11"/>
          <a:srcRect/>
          <a:stretch>
            <a:fillRect/>
          </a:stretch>
        </p:blipFill>
        <p:spPr bwMode="auto">
          <a:xfrm rot="807372">
            <a:off x="755650" y="333375"/>
            <a:ext cx="4368800" cy="6083300"/>
          </a:xfrm>
          <a:prstGeom prst="rect">
            <a:avLst/>
          </a:prstGeom>
          <a:noFill/>
          <a:ln w="9525">
            <a:solidFill>
              <a:srgbClr val="140000"/>
            </a:solidFill>
            <a:miter lim="800000"/>
            <a:headEnd/>
            <a:tailEnd/>
          </a:ln>
          <a:effectLst/>
        </p:spPr>
      </p:pic>
      <p:pic>
        <p:nvPicPr>
          <p:cNvPr id="36880" name="Picture 16"/>
          <p:cNvPicPr>
            <a:picLocks noChangeAspect="1" noChangeArrowheads="1"/>
          </p:cNvPicPr>
          <p:nvPr/>
        </p:nvPicPr>
        <p:blipFill>
          <a:blip r:embed="rId12"/>
          <a:srcRect/>
          <a:stretch>
            <a:fillRect/>
          </a:stretch>
        </p:blipFill>
        <p:spPr bwMode="auto">
          <a:xfrm rot="-603102">
            <a:off x="5364163" y="1341438"/>
            <a:ext cx="3587750" cy="5106987"/>
          </a:xfrm>
          <a:prstGeom prst="rect">
            <a:avLst/>
          </a:prstGeom>
          <a:noFill/>
          <a:ln w="9525">
            <a:solidFill>
              <a:srgbClr val="140000"/>
            </a:solidFill>
            <a:miter lim="800000"/>
            <a:headEnd/>
            <a:tailEnd/>
          </a:ln>
          <a:effectLst/>
        </p:spPr>
      </p:pic>
      <p:sp>
        <p:nvSpPr>
          <p:cNvPr id="36883" name="AutoShape 19" descr="Папирус"/>
          <p:cNvSpPr>
            <a:spLocks noChangeArrowheads="1"/>
          </p:cNvSpPr>
          <p:nvPr/>
        </p:nvSpPr>
        <p:spPr bwMode="auto">
          <a:xfrm rot="503151">
            <a:off x="1619250" y="549275"/>
            <a:ext cx="4752975" cy="5832475"/>
          </a:xfrm>
          <a:prstGeom prst="foldedCorner">
            <a:avLst>
              <a:gd name="adj" fmla="val 12500"/>
            </a:avLst>
          </a:prstGeom>
          <a:blipFill dpi="0" rotWithShape="1">
            <a:blip r:embed="rId13"/>
            <a:srcRect/>
            <a:tile tx="0" ty="0" sx="100000" sy="100000" flip="none" algn="tl"/>
          </a:blipFill>
          <a:ln w="9525">
            <a:solidFill>
              <a:srgbClr val="140000"/>
            </a:solidFill>
            <a:round/>
            <a:headEnd/>
            <a:tailEnd/>
          </a:ln>
          <a:effectLst/>
        </p:spPr>
        <p:txBody>
          <a:bodyPr wrap="none" anchor="ctr"/>
          <a:lstStyle/>
          <a:p>
            <a:endParaRPr lang="ru-RU"/>
          </a:p>
        </p:txBody>
      </p:sp>
      <p:sp>
        <p:nvSpPr>
          <p:cNvPr id="36884" name="Text Box 20"/>
          <p:cNvSpPr txBox="1">
            <a:spLocks noChangeArrowheads="1"/>
          </p:cNvSpPr>
          <p:nvPr/>
        </p:nvSpPr>
        <p:spPr bwMode="auto">
          <a:xfrm rot="501914">
            <a:off x="1908175" y="549275"/>
            <a:ext cx="4319588" cy="5148263"/>
          </a:xfrm>
          <a:prstGeom prst="rect">
            <a:avLst/>
          </a:prstGeom>
          <a:noFill/>
          <a:ln w="9525">
            <a:noFill/>
            <a:miter lim="800000"/>
            <a:headEnd/>
            <a:tailEnd/>
          </a:ln>
          <a:effectLst/>
        </p:spPr>
        <p:txBody>
          <a:bodyPr>
            <a:spAutoFit/>
          </a:bodyPr>
          <a:lstStyle/>
          <a:p>
            <a:pPr>
              <a:spcBef>
                <a:spcPct val="50000"/>
              </a:spcBef>
            </a:pPr>
            <a:r>
              <a:rPr lang="ru-RU" altLang="ja-JP" sz="4400" b="1" i="1">
                <a:solidFill>
                  <a:schemeClr val="bg1"/>
                </a:solidFill>
                <a:effectLst/>
              </a:rPr>
              <a:t> </a:t>
            </a:r>
            <a:r>
              <a:rPr lang="ru-RU" altLang="ja-JP" sz="3200" b="1" i="1">
                <a:solidFill>
                  <a:schemeClr val="bg1"/>
                </a:solidFill>
                <a:effectLst/>
              </a:rPr>
              <a:t> </a:t>
            </a:r>
            <a:r>
              <a:rPr lang="ru-RU" sz="3200" b="1" i="1">
                <a:effectLst/>
              </a:rPr>
              <a:t>"…Ленинград стал моргом, улицы стали проспектами мертвых. В каждом доме в подвале склад мертвецов. По улицам вереницы покойников".</a:t>
            </a:r>
            <a:r>
              <a:rPr lang="ru-RU" sz="3200">
                <a:effectLst/>
              </a:rPr>
              <a:t> </a:t>
            </a:r>
          </a:p>
        </p:txBody>
      </p:sp>
      <p:sp>
        <p:nvSpPr>
          <p:cNvPr id="36887" name="AutoShape 23" descr="Папирус"/>
          <p:cNvSpPr>
            <a:spLocks noChangeArrowheads="1"/>
          </p:cNvSpPr>
          <p:nvPr/>
        </p:nvSpPr>
        <p:spPr bwMode="auto">
          <a:xfrm rot="-1205604">
            <a:off x="839788" y="549275"/>
            <a:ext cx="4600575" cy="5732463"/>
          </a:xfrm>
          <a:prstGeom prst="foldedCorner">
            <a:avLst>
              <a:gd name="adj" fmla="val 12500"/>
            </a:avLst>
          </a:prstGeom>
          <a:blipFill dpi="0" rotWithShape="1">
            <a:blip r:embed="rId13"/>
            <a:srcRect/>
            <a:tile tx="0" ty="0" sx="100000" sy="100000" flip="none" algn="tl"/>
          </a:blipFill>
          <a:ln w="9525">
            <a:solidFill>
              <a:srgbClr val="140000"/>
            </a:solidFill>
            <a:round/>
            <a:headEnd/>
            <a:tailEnd/>
          </a:ln>
          <a:effectLst/>
        </p:spPr>
        <p:txBody>
          <a:bodyPr wrap="none" anchor="ctr"/>
          <a:lstStyle/>
          <a:p>
            <a:endParaRPr lang="ru-RU"/>
          </a:p>
        </p:txBody>
      </p:sp>
      <p:sp>
        <p:nvSpPr>
          <p:cNvPr id="36888" name="Text Box 24"/>
          <p:cNvSpPr txBox="1">
            <a:spLocks noChangeArrowheads="1"/>
          </p:cNvSpPr>
          <p:nvPr/>
        </p:nvSpPr>
        <p:spPr bwMode="auto">
          <a:xfrm rot="-1207257">
            <a:off x="1116013" y="549275"/>
            <a:ext cx="4319587" cy="6070600"/>
          </a:xfrm>
          <a:prstGeom prst="rect">
            <a:avLst/>
          </a:prstGeom>
          <a:noFill/>
          <a:ln w="9525">
            <a:noFill/>
            <a:miter lim="800000"/>
            <a:headEnd/>
            <a:tailEnd/>
          </a:ln>
          <a:effectLst/>
        </p:spPr>
        <p:txBody>
          <a:bodyPr>
            <a:spAutoFit/>
          </a:bodyPr>
          <a:lstStyle/>
          <a:p>
            <a:pPr>
              <a:spcBef>
                <a:spcPct val="50000"/>
              </a:spcBef>
            </a:pPr>
            <a:r>
              <a:rPr lang="ru-RU" altLang="ja-JP" sz="2800" b="1" i="1">
                <a:solidFill>
                  <a:srgbClr val="320000"/>
                </a:solidFill>
                <a:effectLst/>
              </a:rPr>
              <a:t>"…Жизнь в Ленинграде с каждым днем ухудшается. Люди начинают пухнуть, так как едят горчицу, из нее делают лепешки. Мучной пыли, которой раньше клеили обои, уже нигде не достанешь".</a:t>
            </a:r>
            <a:r>
              <a:rPr lang="ru-RU" altLang="ja-JP" sz="2800" i="1">
                <a:solidFill>
                  <a:srgbClr val="FFFFFF"/>
                </a:solidFill>
                <a:effectLst/>
              </a:rPr>
              <a:t> </a:t>
            </a:r>
            <a:br>
              <a:rPr lang="ru-RU" altLang="ja-JP" sz="2800" i="1">
                <a:solidFill>
                  <a:srgbClr val="FFFFFF"/>
                </a:solidFill>
                <a:effectLst/>
              </a:rPr>
            </a:br>
            <a:r>
              <a:rPr lang="ru-RU" altLang="ja-JP" sz="2800" i="1">
                <a:solidFill>
                  <a:srgbClr val="FFFFFF"/>
                </a:solidFill>
                <a:effectLst/>
              </a:rPr>
              <a:t/>
            </a:r>
            <a:br>
              <a:rPr lang="ru-RU" altLang="ja-JP" sz="2800" i="1">
                <a:solidFill>
                  <a:srgbClr val="FFFFFF"/>
                </a:solidFill>
                <a:effectLst/>
              </a:rPr>
            </a:br>
            <a:endParaRPr lang="ru-RU" sz="2800" i="1">
              <a:solidFill>
                <a:srgbClr val="FFFFFF"/>
              </a:solidFill>
              <a:effectLst/>
            </a:endParaRPr>
          </a:p>
        </p:txBody>
      </p:sp>
      <p:sp>
        <p:nvSpPr>
          <p:cNvPr id="36891" name="AutoShape 27" descr="Папирус"/>
          <p:cNvSpPr>
            <a:spLocks noChangeArrowheads="1"/>
          </p:cNvSpPr>
          <p:nvPr/>
        </p:nvSpPr>
        <p:spPr bwMode="auto">
          <a:xfrm rot="1227448">
            <a:off x="3275013" y="692150"/>
            <a:ext cx="4752975" cy="5832475"/>
          </a:xfrm>
          <a:prstGeom prst="foldedCorner">
            <a:avLst>
              <a:gd name="adj" fmla="val 12500"/>
            </a:avLst>
          </a:prstGeom>
          <a:blipFill dpi="0" rotWithShape="1">
            <a:blip r:embed="rId13"/>
            <a:srcRect/>
            <a:tile tx="0" ty="0" sx="100000" sy="100000" flip="none" algn="tl"/>
          </a:blipFill>
          <a:ln w="9525">
            <a:solidFill>
              <a:srgbClr val="140000"/>
            </a:solidFill>
            <a:round/>
            <a:headEnd/>
            <a:tailEnd/>
          </a:ln>
          <a:effectLst/>
        </p:spPr>
        <p:txBody>
          <a:bodyPr wrap="none" anchor="ctr"/>
          <a:lstStyle/>
          <a:p>
            <a:endParaRPr lang="ru-RU"/>
          </a:p>
        </p:txBody>
      </p:sp>
      <p:sp>
        <p:nvSpPr>
          <p:cNvPr id="36892" name="Text Box 28"/>
          <p:cNvSpPr txBox="1">
            <a:spLocks noChangeArrowheads="1"/>
          </p:cNvSpPr>
          <p:nvPr/>
        </p:nvSpPr>
        <p:spPr bwMode="auto">
          <a:xfrm rot="1226759">
            <a:off x="3563938" y="692150"/>
            <a:ext cx="4319587" cy="5697538"/>
          </a:xfrm>
          <a:prstGeom prst="rect">
            <a:avLst/>
          </a:prstGeom>
          <a:noFill/>
          <a:ln w="9525">
            <a:noFill/>
            <a:miter lim="800000"/>
            <a:headEnd/>
            <a:tailEnd/>
          </a:ln>
          <a:effectLst/>
        </p:spPr>
        <p:txBody>
          <a:bodyPr>
            <a:spAutoFit/>
          </a:bodyPr>
          <a:lstStyle/>
          <a:p>
            <a:pPr>
              <a:spcBef>
                <a:spcPct val="50000"/>
              </a:spcBef>
            </a:pPr>
            <a:r>
              <a:rPr lang="ru-RU" altLang="ja-JP" sz="4400" b="1" i="1">
                <a:solidFill>
                  <a:srgbClr val="320000"/>
                </a:solidFill>
                <a:effectLst/>
              </a:rPr>
              <a:t> </a:t>
            </a:r>
            <a:r>
              <a:rPr lang="ru-RU" altLang="ja-JP" sz="3200" b="1" i="1">
                <a:solidFill>
                  <a:srgbClr val="320000"/>
                </a:solidFill>
                <a:effectLst/>
              </a:rPr>
              <a:t>"…В Ленинграде жуткий голод. Ездим по полям и свалкам и собираем всякие коренья и грязные листья от кормовой свеклы и серой капусты, да и тех-то нет".</a:t>
            </a:r>
            <a:br>
              <a:rPr lang="ru-RU" altLang="ja-JP" sz="3200" b="1" i="1">
                <a:solidFill>
                  <a:srgbClr val="320000"/>
                </a:solidFill>
                <a:effectLst/>
              </a:rPr>
            </a:br>
            <a:r>
              <a:rPr lang="ru-RU" altLang="ja-JP" b="1" i="1">
                <a:solidFill>
                  <a:srgbClr val="FFFFFF"/>
                </a:solidFill>
                <a:effectLst/>
              </a:rPr>
              <a:t/>
            </a:r>
            <a:br>
              <a:rPr lang="ru-RU" altLang="ja-JP" b="1" i="1">
                <a:solidFill>
                  <a:srgbClr val="FFFFFF"/>
                </a:solidFill>
                <a:effectLst/>
              </a:rPr>
            </a:br>
            <a:endParaRPr lang="ru-RU" b="1" i="1">
              <a:solidFill>
                <a:srgbClr val="FFFFFF"/>
              </a:solidFill>
              <a:effectLst/>
            </a:endParaRPr>
          </a:p>
        </p:txBody>
      </p:sp>
      <p:pic>
        <p:nvPicPr>
          <p:cNvPr id="36893" name="Picture 29" descr="7318"/>
          <p:cNvPicPr>
            <a:picLocks noChangeAspect="1" noChangeArrowheads="1"/>
          </p:cNvPicPr>
          <p:nvPr/>
        </p:nvPicPr>
        <p:blipFill>
          <a:blip r:embed="rId4"/>
          <a:srcRect/>
          <a:stretch>
            <a:fillRect/>
          </a:stretch>
        </p:blipFill>
        <p:spPr bwMode="auto">
          <a:xfrm>
            <a:off x="0" y="0"/>
            <a:ext cx="9144000" cy="6858000"/>
          </a:xfrm>
          <a:prstGeom prst="rect">
            <a:avLst/>
          </a:prstGeom>
          <a:noFill/>
        </p:spPr>
      </p:pic>
      <p:pic>
        <p:nvPicPr>
          <p:cNvPr id="36894" name="Picture 30"/>
          <p:cNvPicPr>
            <a:picLocks noChangeAspect="1" noChangeArrowheads="1"/>
          </p:cNvPicPr>
          <p:nvPr/>
        </p:nvPicPr>
        <p:blipFill>
          <a:blip r:embed="rId14"/>
          <a:srcRect/>
          <a:stretch>
            <a:fillRect/>
          </a:stretch>
        </p:blipFill>
        <p:spPr bwMode="auto">
          <a:xfrm>
            <a:off x="1331913" y="1412875"/>
            <a:ext cx="7058025" cy="4643438"/>
          </a:xfrm>
          <a:prstGeom prst="rect">
            <a:avLst/>
          </a:prstGeom>
          <a:noFill/>
          <a:ln w="19050">
            <a:solidFill>
              <a:srgbClr val="140000"/>
            </a:solidFill>
            <a:miter lim="800000"/>
            <a:headEnd/>
            <a:tailEnd/>
          </a:ln>
          <a:effectLst/>
        </p:spPr>
      </p:pic>
      <p:sp>
        <p:nvSpPr>
          <p:cNvPr id="36895" name="Rectangle 31"/>
          <p:cNvSpPr>
            <a:spLocks noChangeArrowheads="1"/>
          </p:cNvSpPr>
          <p:nvPr/>
        </p:nvSpPr>
        <p:spPr bwMode="auto">
          <a:xfrm>
            <a:off x="0" y="549275"/>
            <a:ext cx="9144000" cy="1066800"/>
          </a:xfrm>
          <a:prstGeom prst="rect">
            <a:avLst/>
          </a:prstGeom>
          <a:solidFill>
            <a:srgbClr val="140000">
              <a:alpha val="27000"/>
            </a:srgbClr>
          </a:solidFill>
          <a:ln w="9525">
            <a:noFill/>
            <a:miter lim="800000"/>
            <a:headEnd/>
            <a:tailEnd/>
          </a:ln>
          <a:effectLst/>
        </p:spPr>
        <p:txBody>
          <a:bodyPr>
            <a:spAutoFit/>
          </a:bodyPr>
          <a:lstStyle/>
          <a:p>
            <a:pPr algn="ctr"/>
            <a:r>
              <a:rPr lang="ru-RU" sz="3200" b="1">
                <a:solidFill>
                  <a:srgbClr val="EAEAEA"/>
                </a:solidFill>
                <a:effectLst>
                  <a:outerShdw blurRad="38100" dist="38100" dir="2700000" algn="tl">
                    <a:srgbClr val="000000"/>
                  </a:outerShdw>
                </a:effectLst>
              </a:rPr>
              <a:t>Только за первую блокадную зиму голод унес в Ленинграде 252тыс. человек.</a:t>
            </a:r>
          </a:p>
        </p:txBody>
      </p:sp>
      <p:sp>
        <p:nvSpPr>
          <p:cNvPr id="36896" name="Rectangle 32"/>
          <p:cNvSpPr>
            <a:spLocks noChangeArrowheads="1"/>
          </p:cNvSpPr>
          <p:nvPr/>
        </p:nvSpPr>
        <p:spPr bwMode="auto">
          <a:xfrm>
            <a:off x="0" y="5791200"/>
            <a:ext cx="9144000" cy="1066800"/>
          </a:xfrm>
          <a:prstGeom prst="rect">
            <a:avLst/>
          </a:prstGeom>
          <a:solidFill>
            <a:srgbClr val="140000">
              <a:alpha val="27000"/>
            </a:srgbClr>
          </a:solidFill>
          <a:ln w="9525">
            <a:noFill/>
            <a:miter lim="800000"/>
            <a:headEnd/>
            <a:tailEnd/>
          </a:ln>
          <a:effectLst/>
        </p:spPr>
        <p:txBody>
          <a:bodyPr>
            <a:spAutoFit/>
          </a:bodyPr>
          <a:lstStyle/>
          <a:p>
            <a:pPr algn="ctr"/>
            <a:r>
              <a:rPr lang="ru-RU" sz="3200" b="1">
                <a:solidFill>
                  <a:srgbClr val="EAEAEA"/>
                </a:solidFill>
                <a:effectLst>
                  <a:outerShdw blurRad="38100" dist="38100" dir="2700000" algn="tl">
                    <a:srgbClr val="000000"/>
                  </a:outerShdw>
                </a:effectLst>
              </a:rPr>
              <a:t> Всего за время блокады   в Ленинграде погибло более 600тыс. человек.</a:t>
            </a:r>
          </a:p>
        </p:txBody>
      </p:sp>
      <p:pic>
        <p:nvPicPr>
          <p:cNvPr id="36898" name="Picture 34"/>
          <p:cNvPicPr>
            <a:picLocks noChangeAspect="1" noChangeArrowheads="1"/>
          </p:cNvPicPr>
          <p:nvPr/>
        </p:nvPicPr>
        <p:blipFill>
          <a:blip r:embed="rId15"/>
          <a:srcRect/>
          <a:stretch>
            <a:fillRect/>
          </a:stretch>
        </p:blipFill>
        <p:spPr bwMode="auto">
          <a:xfrm>
            <a:off x="574675" y="0"/>
            <a:ext cx="8569325" cy="6858000"/>
          </a:xfrm>
          <a:prstGeom prst="rect">
            <a:avLst/>
          </a:prstGeom>
          <a:noFill/>
          <a:ln w="9525">
            <a:noFill/>
            <a:miter lim="800000"/>
            <a:headEnd/>
            <a:tailEnd/>
          </a:ln>
          <a:effectLst/>
        </p:spPr>
      </p:pic>
      <p:sp>
        <p:nvSpPr>
          <p:cNvPr id="36899" name="WordArt 35"/>
          <p:cNvSpPr>
            <a:spLocks noChangeArrowheads="1" noChangeShapeType="1" noTextEdit="1"/>
          </p:cNvSpPr>
          <p:nvPr/>
        </p:nvSpPr>
        <p:spPr bwMode="auto">
          <a:xfrm>
            <a:off x="2268538" y="0"/>
            <a:ext cx="4968875" cy="54927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0000"/>
                </a:solidFill>
                <a:effectLst/>
                <a:latin typeface="Arial"/>
                <a:cs typeface="Arial"/>
              </a:rPr>
              <a:t>БЛОКАДА ЛЕНИНГРАДА</a:t>
            </a:r>
          </a:p>
        </p:txBody>
      </p:sp>
      <p:pic>
        <p:nvPicPr>
          <p:cNvPr id="36900" name="Picture 36" descr="Дневник Тани Савичевой."/>
          <p:cNvPicPr>
            <a:picLocks noChangeAspect="1" noChangeArrowheads="1"/>
          </p:cNvPicPr>
          <p:nvPr/>
        </p:nvPicPr>
        <p:blipFill>
          <a:blip r:embed="rId16"/>
          <a:srcRect/>
          <a:stretch>
            <a:fillRect/>
          </a:stretch>
        </p:blipFill>
        <p:spPr bwMode="auto">
          <a:xfrm>
            <a:off x="0" y="-3175"/>
            <a:ext cx="9144000" cy="6861175"/>
          </a:xfrm>
          <a:prstGeom prst="rect">
            <a:avLst/>
          </a:prstGeom>
          <a:noFill/>
        </p:spPr>
      </p:pic>
      <p:sp>
        <p:nvSpPr>
          <p:cNvPr id="36901" name="WordArt 37"/>
          <p:cNvSpPr>
            <a:spLocks noChangeArrowheads="1" noChangeShapeType="1" noTextEdit="1"/>
          </p:cNvSpPr>
          <p:nvPr/>
        </p:nvSpPr>
        <p:spPr bwMode="auto">
          <a:xfrm>
            <a:off x="1189038" y="2705100"/>
            <a:ext cx="5649912" cy="762000"/>
          </a:xfrm>
          <a:prstGeom prst="rect">
            <a:avLst/>
          </a:prstGeom>
        </p:spPr>
        <p:txBody>
          <a:bodyPr wrap="none" fromWordArt="1">
            <a:prstTxWarp prst="textDeflate">
              <a:avLst>
                <a:gd name="adj" fmla="val 26227"/>
              </a:avLst>
            </a:prstTxWarp>
          </a:bodyPr>
          <a:lstStyle/>
          <a:p>
            <a:pPr algn="ctr"/>
            <a:r>
              <a:rPr lang="ru-RU" sz="3600" kern="10">
                <a:ln w="9525">
                  <a:solidFill>
                    <a:srgbClr val="000000"/>
                  </a:solidFill>
                  <a:round/>
                  <a:headEnd/>
                  <a:tailEnd/>
                </a:ln>
                <a:gradFill rotWithShape="1">
                  <a:gsLst>
                    <a:gs pos="0">
                      <a:srgbClr val="00FFFF"/>
                    </a:gs>
                    <a:gs pos="100000">
                      <a:srgbClr val="0000FF"/>
                    </a:gs>
                  </a:gsLst>
                  <a:lin ang="18900000" scaled="1"/>
                </a:gradFill>
                <a:effectLst/>
                <a:latin typeface="Impact"/>
              </a:rPr>
              <a:t>Таня Савичева</a:t>
            </a:r>
          </a:p>
        </p:txBody>
      </p:sp>
      <p:pic>
        <p:nvPicPr>
          <p:cNvPr id="36902" name="metronom1.mp3">
            <a:hlinkClick r:id="" action="ppaction://media"/>
          </p:cNvPr>
          <p:cNvPicPr>
            <a:picLocks noRot="1" noChangeAspect="1" noChangeArrowheads="1"/>
          </p:cNvPicPr>
          <p:nvPr>
            <a:audioFile r:link="rId2"/>
          </p:nvPr>
        </p:nvPicPr>
        <p:blipFill>
          <a:blip r:embed="rId9"/>
          <a:srcRect/>
          <a:stretch>
            <a:fillRect/>
          </a:stretch>
        </p:blipFill>
        <p:spPr bwMode="auto">
          <a:xfrm>
            <a:off x="8839200" y="6553200"/>
            <a:ext cx="304800" cy="304800"/>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2653" fill="hold"/>
                                        <p:tgtEl>
                                          <p:spTgt spid="36902"/>
                                        </p:tgtEl>
                                      </p:cBhvr>
                                    </p:cmd>
                                  </p:childTnLst>
                                </p:cTn>
                              </p:par>
                              <p:par>
                                <p:cTn id="7" presetID="4" presetClass="entr" presetSubtype="16" fill="hold" nodeType="withEffect">
                                  <p:stCondLst>
                                    <p:cond delay="6000"/>
                                  </p:stCondLst>
                                  <p:childTnLst>
                                    <p:set>
                                      <p:cBhvr>
                                        <p:cTn id="8" dur="1" fill="hold">
                                          <p:stCondLst>
                                            <p:cond delay="0"/>
                                          </p:stCondLst>
                                        </p:cTn>
                                        <p:tgtEl>
                                          <p:spTgt spid="36876"/>
                                        </p:tgtEl>
                                        <p:attrNameLst>
                                          <p:attrName>style.visibility</p:attrName>
                                        </p:attrNameLst>
                                      </p:cBhvr>
                                      <p:to>
                                        <p:strVal val="visible"/>
                                      </p:to>
                                    </p:set>
                                    <p:animEffect transition="in" filter="box(in)">
                                      <p:cBhvr>
                                        <p:cTn id="9" dur="2000"/>
                                        <p:tgtEl>
                                          <p:spTgt spid="36876"/>
                                        </p:tgtEl>
                                      </p:cBhvr>
                                    </p:animEffect>
                                  </p:childTnLst>
                                </p:cTn>
                              </p:par>
                              <p:par>
                                <p:cTn id="10" presetID="4" presetClass="entr" presetSubtype="32" fill="hold" nodeType="withEffect">
                                  <p:stCondLst>
                                    <p:cond delay="12000"/>
                                  </p:stCondLst>
                                  <p:childTnLst>
                                    <p:set>
                                      <p:cBhvr>
                                        <p:cTn id="11" dur="1" fill="hold">
                                          <p:stCondLst>
                                            <p:cond delay="0"/>
                                          </p:stCondLst>
                                        </p:cTn>
                                        <p:tgtEl>
                                          <p:spTgt spid="36879"/>
                                        </p:tgtEl>
                                        <p:attrNameLst>
                                          <p:attrName>style.visibility</p:attrName>
                                        </p:attrNameLst>
                                      </p:cBhvr>
                                      <p:to>
                                        <p:strVal val="visible"/>
                                      </p:to>
                                    </p:set>
                                    <p:animEffect transition="in" filter="box(out)">
                                      <p:cBhvr>
                                        <p:cTn id="12" dur="5000"/>
                                        <p:tgtEl>
                                          <p:spTgt spid="36879"/>
                                        </p:tgtEl>
                                      </p:cBhvr>
                                    </p:animEffect>
                                  </p:childTnLst>
                                </p:cTn>
                              </p:par>
                              <p:par>
                                <p:cTn id="13" presetID="4" presetClass="entr" presetSubtype="32" fill="hold" nodeType="withEffect">
                                  <p:stCondLst>
                                    <p:cond delay="12000"/>
                                  </p:stCondLst>
                                  <p:childTnLst>
                                    <p:set>
                                      <p:cBhvr>
                                        <p:cTn id="14" dur="1" fill="hold">
                                          <p:stCondLst>
                                            <p:cond delay="0"/>
                                          </p:stCondLst>
                                        </p:cTn>
                                        <p:tgtEl>
                                          <p:spTgt spid="36880"/>
                                        </p:tgtEl>
                                        <p:attrNameLst>
                                          <p:attrName>style.visibility</p:attrName>
                                        </p:attrNameLst>
                                      </p:cBhvr>
                                      <p:to>
                                        <p:strVal val="visible"/>
                                      </p:to>
                                    </p:set>
                                    <p:animEffect transition="in" filter="box(out)">
                                      <p:cBhvr>
                                        <p:cTn id="15" dur="5000"/>
                                        <p:tgtEl>
                                          <p:spTgt spid="36880"/>
                                        </p:tgtEl>
                                      </p:cBhvr>
                                    </p:animEffect>
                                  </p:childTnLst>
                                </p:cTn>
                              </p:par>
                              <p:par>
                                <p:cTn id="16" presetID="4" presetClass="entr" presetSubtype="32" fill="hold" grpId="0" nodeType="withEffect">
                                  <p:stCondLst>
                                    <p:cond delay="18000"/>
                                  </p:stCondLst>
                                  <p:childTnLst>
                                    <p:set>
                                      <p:cBhvr>
                                        <p:cTn id="17" dur="1" fill="hold">
                                          <p:stCondLst>
                                            <p:cond delay="0"/>
                                          </p:stCondLst>
                                        </p:cTn>
                                        <p:tgtEl>
                                          <p:spTgt spid="36883"/>
                                        </p:tgtEl>
                                        <p:attrNameLst>
                                          <p:attrName>style.visibility</p:attrName>
                                        </p:attrNameLst>
                                      </p:cBhvr>
                                      <p:to>
                                        <p:strVal val="visible"/>
                                      </p:to>
                                    </p:set>
                                    <p:animEffect transition="in" filter="box(out)">
                                      <p:cBhvr>
                                        <p:cTn id="18" dur="3000"/>
                                        <p:tgtEl>
                                          <p:spTgt spid="36883"/>
                                        </p:tgtEl>
                                      </p:cBhvr>
                                    </p:animEffect>
                                  </p:childTnLst>
                                </p:cTn>
                              </p:par>
                              <p:par>
                                <p:cTn id="19" presetID="4" presetClass="entr" presetSubtype="32" fill="hold" grpId="0" nodeType="withEffect">
                                  <p:stCondLst>
                                    <p:cond delay="18000"/>
                                  </p:stCondLst>
                                  <p:childTnLst>
                                    <p:set>
                                      <p:cBhvr>
                                        <p:cTn id="20" dur="1" fill="hold">
                                          <p:stCondLst>
                                            <p:cond delay="0"/>
                                          </p:stCondLst>
                                        </p:cTn>
                                        <p:tgtEl>
                                          <p:spTgt spid="36884"/>
                                        </p:tgtEl>
                                        <p:attrNameLst>
                                          <p:attrName>style.visibility</p:attrName>
                                        </p:attrNameLst>
                                      </p:cBhvr>
                                      <p:to>
                                        <p:strVal val="visible"/>
                                      </p:to>
                                    </p:set>
                                    <p:animEffect transition="in" filter="box(out)">
                                      <p:cBhvr>
                                        <p:cTn id="21" dur="3000"/>
                                        <p:tgtEl>
                                          <p:spTgt spid="36884"/>
                                        </p:tgtEl>
                                      </p:cBhvr>
                                    </p:animEffect>
                                  </p:childTnLst>
                                </p:cTn>
                              </p:par>
                              <p:par>
                                <p:cTn id="22" presetID="10" presetClass="exit" presetSubtype="0" fill="hold" grpId="1" nodeType="withEffect">
                                  <p:stCondLst>
                                    <p:cond delay="33000"/>
                                  </p:stCondLst>
                                  <p:childTnLst>
                                    <p:animEffect transition="out" filter="fade">
                                      <p:cBhvr>
                                        <p:cTn id="23" dur="2000"/>
                                        <p:tgtEl>
                                          <p:spTgt spid="36883"/>
                                        </p:tgtEl>
                                      </p:cBhvr>
                                    </p:animEffect>
                                    <p:set>
                                      <p:cBhvr>
                                        <p:cTn id="24" dur="1" fill="hold">
                                          <p:stCondLst>
                                            <p:cond delay="1999"/>
                                          </p:stCondLst>
                                        </p:cTn>
                                        <p:tgtEl>
                                          <p:spTgt spid="36883"/>
                                        </p:tgtEl>
                                        <p:attrNameLst>
                                          <p:attrName>style.visibility</p:attrName>
                                        </p:attrNameLst>
                                      </p:cBhvr>
                                      <p:to>
                                        <p:strVal val="hidden"/>
                                      </p:to>
                                    </p:set>
                                  </p:childTnLst>
                                </p:cTn>
                              </p:par>
                              <p:par>
                                <p:cTn id="25" presetID="10" presetClass="exit" presetSubtype="0" fill="hold" grpId="1" nodeType="withEffect">
                                  <p:stCondLst>
                                    <p:cond delay="33000"/>
                                  </p:stCondLst>
                                  <p:childTnLst>
                                    <p:animEffect transition="out" filter="fade">
                                      <p:cBhvr>
                                        <p:cTn id="26" dur="2000"/>
                                        <p:tgtEl>
                                          <p:spTgt spid="36884"/>
                                        </p:tgtEl>
                                      </p:cBhvr>
                                    </p:animEffect>
                                    <p:set>
                                      <p:cBhvr>
                                        <p:cTn id="27" dur="1" fill="hold">
                                          <p:stCondLst>
                                            <p:cond delay="1999"/>
                                          </p:stCondLst>
                                        </p:cTn>
                                        <p:tgtEl>
                                          <p:spTgt spid="36884"/>
                                        </p:tgtEl>
                                        <p:attrNameLst>
                                          <p:attrName>style.visibility</p:attrName>
                                        </p:attrNameLst>
                                      </p:cBhvr>
                                      <p:to>
                                        <p:strVal val="hidden"/>
                                      </p:to>
                                    </p:set>
                                  </p:childTnLst>
                                </p:cTn>
                              </p:par>
                              <p:par>
                                <p:cTn id="28" presetID="4" presetClass="entr" presetSubtype="32" fill="hold" grpId="0" nodeType="withEffect">
                                  <p:stCondLst>
                                    <p:cond delay="35000"/>
                                  </p:stCondLst>
                                  <p:childTnLst>
                                    <p:set>
                                      <p:cBhvr>
                                        <p:cTn id="29" dur="1" fill="hold">
                                          <p:stCondLst>
                                            <p:cond delay="0"/>
                                          </p:stCondLst>
                                        </p:cTn>
                                        <p:tgtEl>
                                          <p:spTgt spid="36887"/>
                                        </p:tgtEl>
                                        <p:attrNameLst>
                                          <p:attrName>style.visibility</p:attrName>
                                        </p:attrNameLst>
                                      </p:cBhvr>
                                      <p:to>
                                        <p:strVal val="visible"/>
                                      </p:to>
                                    </p:set>
                                    <p:animEffect transition="in" filter="box(out)">
                                      <p:cBhvr>
                                        <p:cTn id="30" dur="3000"/>
                                        <p:tgtEl>
                                          <p:spTgt spid="36887"/>
                                        </p:tgtEl>
                                      </p:cBhvr>
                                    </p:animEffect>
                                  </p:childTnLst>
                                </p:cTn>
                              </p:par>
                              <p:par>
                                <p:cTn id="31" presetID="4" presetClass="entr" presetSubtype="32" fill="hold" grpId="0" nodeType="withEffect">
                                  <p:stCondLst>
                                    <p:cond delay="35000"/>
                                  </p:stCondLst>
                                  <p:childTnLst>
                                    <p:set>
                                      <p:cBhvr>
                                        <p:cTn id="32" dur="1" fill="hold">
                                          <p:stCondLst>
                                            <p:cond delay="0"/>
                                          </p:stCondLst>
                                        </p:cTn>
                                        <p:tgtEl>
                                          <p:spTgt spid="36888"/>
                                        </p:tgtEl>
                                        <p:attrNameLst>
                                          <p:attrName>style.visibility</p:attrName>
                                        </p:attrNameLst>
                                      </p:cBhvr>
                                      <p:to>
                                        <p:strVal val="visible"/>
                                      </p:to>
                                    </p:set>
                                    <p:animEffect transition="in" filter="box(out)">
                                      <p:cBhvr>
                                        <p:cTn id="33" dur="3000"/>
                                        <p:tgtEl>
                                          <p:spTgt spid="36888"/>
                                        </p:tgtEl>
                                      </p:cBhvr>
                                    </p:animEffect>
                                  </p:childTnLst>
                                </p:cTn>
                              </p:par>
                              <p:par>
                                <p:cTn id="34" presetID="4" presetClass="entr" presetSubtype="32" fill="hold" grpId="0" nodeType="withEffect">
                                  <p:stCondLst>
                                    <p:cond delay="47000"/>
                                  </p:stCondLst>
                                  <p:childTnLst>
                                    <p:set>
                                      <p:cBhvr>
                                        <p:cTn id="35" dur="1" fill="hold">
                                          <p:stCondLst>
                                            <p:cond delay="0"/>
                                          </p:stCondLst>
                                        </p:cTn>
                                        <p:tgtEl>
                                          <p:spTgt spid="36891"/>
                                        </p:tgtEl>
                                        <p:attrNameLst>
                                          <p:attrName>style.visibility</p:attrName>
                                        </p:attrNameLst>
                                      </p:cBhvr>
                                      <p:to>
                                        <p:strVal val="visible"/>
                                      </p:to>
                                    </p:set>
                                    <p:animEffect transition="in" filter="box(out)">
                                      <p:cBhvr>
                                        <p:cTn id="36" dur="3000"/>
                                        <p:tgtEl>
                                          <p:spTgt spid="36891"/>
                                        </p:tgtEl>
                                      </p:cBhvr>
                                    </p:animEffect>
                                  </p:childTnLst>
                                </p:cTn>
                              </p:par>
                              <p:par>
                                <p:cTn id="37" presetID="4" presetClass="entr" presetSubtype="32" fill="hold" grpId="0" nodeType="withEffect">
                                  <p:stCondLst>
                                    <p:cond delay="47000"/>
                                  </p:stCondLst>
                                  <p:childTnLst>
                                    <p:set>
                                      <p:cBhvr>
                                        <p:cTn id="38" dur="1" fill="hold">
                                          <p:stCondLst>
                                            <p:cond delay="0"/>
                                          </p:stCondLst>
                                        </p:cTn>
                                        <p:tgtEl>
                                          <p:spTgt spid="36892"/>
                                        </p:tgtEl>
                                        <p:attrNameLst>
                                          <p:attrName>style.visibility</p:attrName>
                                        </p:attrNameLst>
                                      </p:cBhvr>
                                      <p:to>
                                        <p:strVal val="visible"/>
                                      </p:to>
                                    </p:set>
                                    <p:animEffect transition="in" filter="box(out)">
                                      <p:cBhvr>
                                        <p:cTn id="39" dur="3000"/>
                                        <p:tgtEl>
                                          <p:spTgt spid="36892"/>
                                        </p:tgtEl>
                                      </p:cBhvr>
                                    </p:animEffect>
                                  </p:childTnLst>
                                </p:cTn>
                              </p:par>
                              <p:par>
                                <p:cTn id="40" presetID="4" presetClass="entr" presetSubtype="32" fill="hold" nodeType="withEffect">
                                  <p:stCondLst>
                                    <p:cond delay="62000"/>
                                  </p:stCondLst>
                                  <p:childTnLst>
                                    <p:set>
                                      <p:cBhvr>
                                        <p:cTn id="41" dur="1" fill="hold">
                                          <p:stCondLst>
                                            <p:cond delay="0"/>
                                          </p:stCondLst>
                                        </p:cTn>
                                        <p:tgtEl>
                                          <p:spTgt spid="36893"/>
                                        </p:tgtEl>
                                        <p:attrNameLst>
                                          <p:attrName>style.visibility</p:attrName>
                                        </p:attrNameLst>
                                      </p:cBhvr>
                                      <p:to>
                                        <p:strVal val="visible"/>
                                      </p:to>
                                    </p:set>
                                    <p:animEffect transition="in" filter="box(out)">
                                      <p:cBhvr>
                                        <p:cTn id="42" dur="3000"/>
                                        <p:tgtEl>
                                          <p:spTgt spid="36893"/>
                                        </p:tgtEl>
                                      </p:cBhvr>
                                    </p:animEffect>
                                  </p:childTnLst>
                                </p:cTn>
                              </p:par>
                              <p:par>
                                <p:cTn id="43" presetID="4" presetClass="entr" presetSubtype="32" fill="hold" nodeType="withEffect">
                                  <p:stCondLst>
                                    <p:cond delay="62000"/>
                                  </p:stCondLst>
                                  <p:childTnLst>
                                    <p:set>
                                      <p:cBhvr>
                                        <p:cTn id="44" dur="1" fill="hold">
                                          <p:stCondLst>
                                            <p:cond delay="0"/>
                                          </p:stCondLst>
                                        </p:cTn>
                                        <p:tgtEl>
                                          <p:spTgt spid="36894"/>
                                        </p:tgtEl>
                                        <p:attrNameLst>
                                          <p:attrName>style.visibility</p:attrName>
                                        </p:attrNameLst>
                                      </p:cBhvr>
                                      <p:to>
                                        <p:strVal val="visible"/>
                                      </p:to>
                                    </p:set>
                                    <p:animEffect transition="in" filter="box(out)">
                                      <p:cBhvr>
                                        <p:cTn id="45" dur="3000"/>
                                        <p:tgtEl>
                                          <p:spTgt spid="36894"/>
                                        </p:tgtEl>
                                      </p:cBhvr>
                                    </p:animEffect>
                                  </p:childTnLst>
                                </p:cTn>
                              </p:par>
                              <p:par>
                                <p:cTn id="46" presetID="4" presetClass="entr" presetSubtype="32" fill="hold" grpId="0" nodeType="withEffect">
                                  <p:stCondLst>
                                    <p:cond delay="62000"/>
                                  </p:stCondLst>
                                  <p:childTnLst>
                                    <p:set>
                                      <p:cBhvr>
                                        <p:cTn id="47" dur="1" fill="hold">
                                          <p:stCondLst>
                                            <p:cond delay="0"/>
                                          </p:stCondLst>
                                        </p:cTn>
                                        <p:tgtEl>
                                          <p:spTgt spid="36895"/>
                                        </p:tgtEl>
                                        <p:attrNameLst>
                                          <p:attrName>style.visibility</p:attrName>
                                        </p:attrNameLst>
                                      </p:cBhvr>
                                      <p:to>
                                        <p:strVal val="visible"/>
                                      </p:to>
                                    </p:set>
                                    <p:animEffect transition="in" filter="box(out)">
                                      <p:cBhvr>
                                        <p:cTn id="48" dur="3000"/>
                                        <p:tgtEl>
                                          <p:spTgt spid="36895"/>
                                        </p:tgtEl>
                                      </p:cBhvr>
                                    </p:animEffect>
                                  </p:childTnLst>
                                </p:cTn>
                              </p:par>
                              <p:par>
                                <p:cTn id="49" presetID="4" presetClass="entr" presetSubtype="32" fill="hold" grpId="0" nodeType="withEffect">
                                  <p:stCondLst>
                                    <p:cond delay="62000"/>
                                  </p:stCondLst>
                                  <p:childTnLst>
                                    <p:set>
                                      <p:cBhvr>
                                        <p:cTn id="50" dur="1" fill="hold">
                                          <p:stCondLst>
                                            <p:cond delay="0"/>
                                          </p:stCondLst>
                                        </p:cTn>
                                        <p:tgtEl>
                                          <p:spTgt spid="36896"/>
                                        </p:tgtEl>
                                        <p:attrNameLst>
                                          <p:attrName>style.visibility</p:attrName>
                                        </p:attrNameLst>
                                      </p:cBhvr>
                                      <p:to>
                                        <p:strVal val="visible"/>
                                      </p:to>
                                    </p:set>
                                    <p:animEffect transition="in" filter="box(out)">
                                      <p:cBhvr>
                                        <p:cTn id="51" dur="3000"/>
                                        <p:tgtEl>
                                          <p:spTgt spid="36896"/>
                                        </p:tgtEl>
                                      </p:cBhvr>
                                    </p:animEffect>
                                  </p:childTnLst>
                                </p:cTn>
                              </p:par>
                              <p:par>
                                <p:cTn id="52" presetID="4" presetClass="entr" presetSubtype="32" fill="hold" nodeType="withEffect">
                                  <p:stCondLst>
                                    <p:cond delay="72000"/>
                                  </p:stCondLst>
                                  <p:childTnLst>
                                    <p:set>
                                      <p:cBhvr>
                                        <p:cTn id="53" dur="1" fill="hold">
                                          <p:stCondLst>
                                            <p:cond delay="0"/>
                                          </p:stCondLst>
                                        </p:cTn>
                                        <p:tgtEl>
                                          <p:spTgt spid="36898"/>
                                        </p:tgtEl>
                                        <p:attrNameLst>
                                          <p:attrName>style.visibility</p:attrName>
                                        </p:attrNameLst>
                                      </p:cBhvr>
                                      <p:to>
                                        <p:strVal val="visible"/>
                                      </p:to>
                                    </p:set>
                                    <p:animEffect transition="in" filter="box(out)">
                                      <p:cBhvr>
                                        <p:cTn id="54" dur="3000"/>
                                        <p:tgtEl>
                                          <p:spTgt spid="36898"/>
                                        </p:tgtEl>
                                      </p:cBhvr>
                                    </p:animEffect>
                                  </p:childTnLst>
                                </p:cTn>
                              </p:par>
                              <p:par>
                                <p:cTn id="55" presetID="4" presetClass="entr" presetSubtype="32" fill="hold" nodeType="withEffect">
                                  <p:stCondLst>
                                    <p:cond delay="86000"/>
                                  </p:stCondLst>
                                  <p:childTnLst>
                                    <p:set>
                                      <p:cBhvr>
                                        <p:cTn id="56" dur="1" fill="hold">
                                          <p:stCondLst>
                                            <p:cond delay="0"/>
                                          </p:stCondLst>
                                        </p:cTn>
                                        <p:tgtEl>
                                          <p:spTgt spid="36900"/>
                                        </p:tgtEl>
                                        <p:attrNameLst>
                                          <p:attrName>style.visibility</p:attrName>
                                        </p:attrNameLst>
                                      </p:cBhvr>
                                      <p:to>
                                        <p:strVal val="visible"/>
                                      </p:to>
                                    </p:set>
                                    <p:animEffect transition="in" filter="box(out)">
                                      <p:cBhvr>
                                        <p:cTn id="57" dur="3000"/>
                                        <p:tgtEl>
                                          <p:spTgt spid="36900"/>
                                        </p:tgtEl>
                                      </p:cBhvr>
                                    </p:animEffect>
                                  </p:childTnLst>
                                </p:cTn>
                              </p:par>
                              <p:par>
                                <p:cTn id="58" presetID="4" presetClass="entr" presetSubtype="32" fill="hold" grpId="0" nodeType="withEffect">
                                  <p:stCondLst>
                                    <p:cond delay="86000"/>
                                  </p:stCondLst>
                                  <p:childTnLst>
                                    <p:set>
                                      <p:cBhvr>
                                        <p:cTn id="59" dur="1" fill="hold">
                                          <p:stCondLst>
                                            <p:cond delay="0"/>
                                          </p:stCondLst>
                                        </p:cTn>
                                        <p:tgtEl>
                                          <p:spTgt spid="36901"/>
                                        </p:tgtEl>
                                        <p:attrNameLst>
                                          <p:attrName>style.visibility</p:attrName>
                                        </p:attrNameLst>
                                      </p:cBhvr>
                                      <p:to>
                                        <p:strVal val="visible"/>
                                      </p:to>
                                    </p:set>
                                    <p:animEffect transition="in" filter="box(out)">
                                      <p:cBhvr>
                                        <p:cTn id="60" dur="3000"/>
                                        <p:tgtEl>
                                          <p:spTgt spid="3690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61"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6874"/>
                </p:tgtEl>
              </p:cMediaNode>
            </p:audio>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36902"/>
                </p:tgtEl>
              </p:cMediaNode>
            </p:audio>
          </p:childTnLst>
        </p:cTn>
      </p:par>
    </p:tnLst>
    <p:bldLst>
      <p:bldP spid="36883" grpId="0" animBg="1"/>
      <p:bldP spid="36883" grpId="1" animBg="1"/>
      <p:bldP spid="36884" grpId="0"/>
      <p:bldP spid="36884" grpId="1"/>
      <p:bldP spid="36887" grpId="0" animBg="1"/>
      <p:bldP spid="36888" grpId="0"/>
      <p:bldP spid="36891" grpId="0" animBg="1"/>
      <p:bldP spid="36892" grpId="0"/>
      <p:bldP spid="36895" grpId="0" animBg="1"/>
      <p:bldP spid="36896" grpId="0" animBg="1"/>
      <p:bldP spid="369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88913"/>
            <a:ext cx="8229600" cy="792162"/>
          </a:xfrm>
        </p:spPr>
        <p:txBody>
          <a:bodyPr/>
          <a:lstStyle/>
          <a:p>
            <a:r>
              <a:rPr lang="ru-RU" sz="2000" b="1"/>
              <a:t/>
            </a:r>
            <a:br>
              <a:rPr lang="ru-RU" sz="2000" b="1"/>
            </a:br>
            <a:r>
              <a:rPr lang="ru-RU" sz="4800" b="1"/>
              <a:t>«Дорога жизни»</a:t>
            </a:r>
          </a:p>
        </p:txBody>
      </p:sp>
      <p:pic>
        <p:nvPicPr>
          <p:cNvPr id="70659" name="Picture 3" descr="karta"/>
          <p:cNvPicPr>
            <a:picLocks noChangeAspect="1" noChangeArrowheads="1"/>
          </p:cNvPicPr>
          <p:nvPr/>
        </p:nvPicPr>
        <p:blipFill>
          <a:blip r:embed="rId2"/>
          <a:srcRect/>
          <a:stretch>
            <a:fillRect/>
          </a:stretch>
        </p:blipFill>
        <p:spPr bwMode="auto">
          <a:xfrm>
            <a:off x="0" y="1196975"/>
            <a:ext cx="9144000" cy="5661025"/>
          </a:xfrm>
          <a:prstGeom prst="rect">
            <a:avLst/>
          </a:prstGeom>
          <a:noFill/>
        </p:spPr>
      </p:pic>
    </p:spTree>
  </p:cSld>
  <p:clrMapOvr>
    <a:masterClrMapping/>
  </p:clrMapOvr>
  <p:transition spd="slow" advTm="700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ru-RU"/>
          </a:p>
        </p:txBody>
      </p:sp>
      <p:sp>
        <p:nvSpPr>
          <p:cNvPr id="72707" name="Rectangle 3"/>
          <p:cNvSpPr>
            <a:spLocks noGrp="1" noChangeArrowheads="1"/>
          </p:cNvSpPr>
          <p:nvPr>
            <p:ph type="body" idx="1"/>
          </p:nvPr>
        </p:nvSpPr>
        <p:spPr/>
        <p:txBody>
          <a:bodyPr/>
          <a:lstStyle/>
          <a:p>
            <a:endParaRPr lang="ru-RU"/>
          </a:p>
        </p:txBody>
      </p:sp>
      <p:sp>
        <p:nvSpPr>
          <p:cNvPr id="72708" name="Rectangle 4"/>
          <p:cNvSpPr>
            <a:spLocks noChangeArrowheads="1"/>
          </p:cNvSpPr>
          <p:nvPr/>
        </p:nvSpPr>
        <p:spPr bwMode="auto">
          <a:xfrm>
            <a:off x="0" y="0"/>
            <a:ext cx="9144000" cy="6858000"/>
          </a:xfrm>
          <a:prstGeom prst="rect">
            <a:avLst/>
          </a:prstGeom>
          <a:solidFill>
            <a:srgbClr val="140000"/>
          </a:solidFill>
          <a:ln w="9525">
            <a:solidFill>
              <a:srgbClr val="140000"/>
            </a:solidFill>
            <a:miter lim="800000"/>
            <a:headEnd/>
            <a:tailEnd/>
          </a:ln>
          <a:effectLst/>
        </p:spPr>
        <p:txBody>
          <a:bodyPr wrap="none" anchor="ctr"/>
          <a:lstStyle/>
          <a:p>
            <a:endParaRPr lang="ru-RU"/>
          </a:p>
        </p:txBody>
      </p:sp>
      <p:pic>
        <p:nvPicPr>
          <p:cNvPr id="72709" name="Picture 5" descr="25[1]"/>
          <p:cNvPicPr>
            <a:picLocks noChangeAspect="1" noChangeArrowheads="1"/>
          </p:cNvPicPr>
          <p:nvPr/>
        </p:nvPicPr>
        <p:blipFill>
          <a:blip r:embed="rId2"/>
          <a:srcRect/>
          <a:stretch>
            <a:fillRect/>
          </a:stretch>
        </p:blipFill>
        <p:spPr bwMode="auto">
          <a:xfrm>
            <a:off x="1116013" y="1498600"/>
            <a:ext cx="7200900" cy="5359400"/>
          </a:xfrm>
          <a:prstGeom prst="rect">
            <a:avLst/>
          </a:prstGeom>
          <a:noFill/>
          <a:ln w="9525">
            <a:noFill/>
            <a:miter lim="800000"/>
            <a:headEnd/>
            <a:tailEnd/>
          </a:ln>
        </p:spPr>
      </p:pic>
      <p:sp>
        <p:nvSpPr>
          <p:cNvPr id="72710" name="Rectangle 6"/>
          <p:cNvSpPr>
            <a:spLocks noChangeArrowheads="1"/>
          </p:cNvSpPr>
          <p:nvPr/>
        </p:nvSpPr>
        <p:spPr bwMode="auto">
          <a:xfrm>
            <a:off x="0" y="0"/>
            <a:ext cx="9467850" cy="1071563"/>
          </a:xfrm>
          <a:prstGeom prst="rect">
            <a:avLst/>
          </a:prstGeom>
          <a:noFill/>
          <a:ln w="9525">
            <a:noFill/>
            <a:miter lim="800000"/>
            <a:headEnd/>
            <a:tailEnd/>
          </a:ln>
          <a:effectLst/>
        </p:spPr>
        <p:txBody>
          <a:bodyPr anchor="ctr"/>
          <a:lstStyle/>
          <a:p>
            <a:pPr algn="ctr"/>
            <a:r>
              <a:rPr lang="ru-RU" sz="2400" b="1">
                <a:solidFill>
                  <a:schemeClr val="tx2"/>
                </a:solidFill>
                <a:effectLst>
                  <a:outerShdw blurRad="38100" dist="38100" dir="2700000" algn="tl">
                    <a:srgbClr val="000000"/>
                  </a:outerShdw>
                </a:effectLst>
                <a:latin typeface="Script MT Bold" pitchFamily="66" charset="0"/>
              </a:rPr>
              <a:t>«Еще не знают на земле  страшней и радостней дороги.»</a:t>
            </a:r>
            <a:br>
              <a:rPr lang="ru-RU" sz="2400" b="1">
                <a:solidFill>
                  <a:schemeClr val="tx2"/>
                </a:solidFill>
                <a:effectLst>
                  <a:outerShdw blurRad="38100" dist="38100" dir="2700000" algn="tl">
                    <a:srgbClr val="000000"/>
                  </a:outerShdw>
                </a:effectLst>
                <a:latin typeface="Script MT Bold" pitchFamily="66" charset="0"/>
              </a:rPr>
            </a:br>
            <a:r>
              <a:rPr lang="ru-RU" sz="2400" b="1">
                <a:solidFill>
                  <a:schemeClr val="tx2"/>
                </a:solidFill>
                <a:effectLst>
                  <a:outerShdw blurRad="38100" dist="38100" dir="2700000" algn="tl">
                    <a:srgbClr val="000000"/>
                  </a:outerShdw>
                </a:effectLst>
                <a:latin typeface="Script MT Bold" pitchFamily="66" charset="0"/>
              </a:rPr>
              <a:t>О.Бергольц</a:t>
            </a:r>
          </a:p>
        </p:txBody>
      </p:sp>
      <p:pic>
        <p:nvPicPr>
          <p:cNvPr id="72711" name="Picture 7" descr="496[1]"/>
          <p:cNvPicPr>
            <a:picLocks noChangeAspect="1" noChangeArrowheads="1"/>
          </p:cNvPicPr>
          <p:nvPr/>
        </p:nvPicPr>
        <p:blipFill>
          <a:blip r:embed="rId3"/>
          <a:srcRect/>
          <a:stretch>
            <a:fillRect/>
          </a:stretch>
        </p:blipFill>
        <p:spPr bwMode="auto">
          <a:xfrm>
            <a:off x="0" y="981075"/>
            <a:ext cx="4637088" cy="5876925"/>
          </a:xfrm>
          <a:prstGeom prst="rect">
            <a:avLst/>
          </a:prstGeom>
          <a:noFill/>
        </p:spPr>
      </p:pic>
      <p:sp>
        <p:nvSpPr>
          <p:cNvPr id="72712" name="Rectangle 8"/>
          <p:cNvSpPr>
            <a:spLocks noChangeArrowheads="1"/>
          </p:cNvSpPr>
          <p:nvPr/>
        </p:nvSpPr>
        <p:spPr bwMode="auto">
          <a:xfrm>
            <a:off x="4572000" y="1052513"/>
            <a:ext cx="4572000" cy="5805487"/>
          </a:xfrm>
          <a:prstGeom prst="rect">
            <a:avLst/>
          </a:prstGeom>
          <a:solidFill>
            <a:srgbClr val="320000">
              <a:alpha val="34000"/>
            </a:srgbClr>
          </a:solidFill>
          <a:ln w="9525">
            <a:noFill/>
            <a:miter lim="800000"/>
            <a:headEnd/>
            <a:tailEnd/>
          </a:ln>
          <a:effectLst/>
        </p:spPr>
        <p:txBody>
          <a:bodyPr/>
          <a:lstStyle/>
          <a:p>
            <a:pPr marL="342900" indent="-342900">
              <a:spcBef>
                <a:spcPct val="20000"/>
              </a:spcBef>
              <a:buClr>
                <a:schemeClr val="hlink"/>
              </a:buClr>
              <a:buSzPct val="80000"/>
              <a:buFont typeface="Wingdings" pitchFamily="2" charset="2"/>
              <a:buNone/>
            </a:pPr>
            <a:r>
              <a:rPr lang="ru-RU" sz="3600" b="1">
                <a:solidFill>
                  <a:srgbClr val="EAEAEA"/>
                </a:solidFill>
                <a:effectLst>
                  <a:outerShdw blurRad="38100" dist="38100" dir="2700000" algn="tl">
                    <a:srgbClr val="000000"/>
                  </a:outerShdw>
                </a:effectLst>
              </a:rPr>
              <a:t>    Грузовики шли под постоянными бомбежками, поэтому этот путь прозвали «Дорогой смерти»</a:t>
            </a:r>
          </a:p>
        </p:txBody>
      </p:sp>
      <p:pic>
        <p:nvPicPr>
          <p:cNvPr id="72713" name="Picture 9" descr="76706_3[1]"/>
          <p:cNvPicPr>
            <a:picLocks noChangeAspect="1" noChangeArrowheads="1"/>
          </p:cNvPicPr>
          <p:nvPr/>
        </p:nvPicPr>
        <p:blipFill>
          <a:blip r:embed="rId4"/>
          <a:srcRect/>
          <a:stretch>
            <a:fillRect/>
          </a:stretch>
        </p:blipFill>
        <p:spPr bwMode="auto">
          <a:xfrm>
            <a:off x="0" y="981075"/>
            <a:ext cx="9144000" cy="5668963"/>
          </a:xfrm>
          <a:prstGeom prst="rect">
            <a:avLst/>
          </a:prstGeom>
          <a:noFill/>
        </p:spPr>
      </p:pic>
      <p:pic>
        <p:nvPicPr>
          <p:cNvPr id="72714" name="Picture 10" descr="22[1]"/>
          <p:cNvPicPr>
            <a:picLocks noChangeAspect="1" noChangeArrowheads="1"/>
          </p:cNvPicPr>
          <p:nvPr/>
        </p:nvPicPr>
        <p:blipFill>
          <a:blip r:embed="rId5"/>
          <a:srcRect/>
          <a:stretch>
            <a:fillRect/>
          </a:stretch>
        </p:blipFill>
        <p:spPr bwMode="auto">
          <a:xfrm>
            <a:off x="0" y="981075"/>
            <a:ext cx="9144000" cy="5876925"/>
          </a:xfrm>
          <a:prstGeom prst="rect">
            <a:avLst/>
          </a:prstGeom>
          <a:noFill/>
          <a:ln w="9525">
            <a:noFill/>
            <a:miter lim="800000"/>
            <a:headEnd/>
            <a:tailEnd/>
          </a:ln>
        </p:spPr>
      </p:pic>
      <p:sp>
        <p:nvSpPr>
          <p:cNvPr id="72715" name="Rectangle 11"/>
          <p:cNvSpPr>
            <a:spLocks noChangeArrowheads="1"/>
          </p:cNvSpPr>
          <p:nvPr/>
        </p:nvSpPr>
        <p:spPr bwMode="auto">
          <a:xfrm>
            <a:off x="0" y="5675313"/>
            <a:ext cx="9144000" cy="1182687"/>
          </a:xfrm>
          <a:prstGeom prst="rect">
            <a:avLst/>
          </a:prstGeom>
          <a:solidFill>
            <a:srgbClr val="140000">
              <a:alpha val="38000"/>
            </a:srgbClr>
          </a:solidFill>
          <a:ln w="9525">
            <a:noFill/>
            <a:miter lim="800000"/>
            <a:headEnd/>
            <a:tailEnd/>
          </a:ln>
          <a:effectLst/>
        </p:spPr>
        <p:txBody>
          <a:bodyPr anchor="ctr"/>
          <a:lstStyle/>
          <a:p>
            <a:pPr algn="ctr"/>
            <a:r>
              <a:rPr lang="ru-RU" sz="2400" b="1">
                <a:solidFill>
                  <a:schemeClr val="tx2"/>
                </a:solidFill>
                <a:effectLst>
                  <a:outerShdw blurRad="38100" dist="38100" dir="2700000" algn="tl">
                    <a:srgbClr val="000000"/>
                  </a:outerShdw>
                </a:effectLst>
              </a:rPr>
              <a:t>За 102 дня работы ледовой трассы по ней было доставлено более 200т грузов</a:t>
            </a:r>
          </a:p>
        </p:txBody>
      </p:sp>
    </p:spTree>
  </p:cSld>
  <p:clrMapOvr>
    <a:masterClrMapping/>
  </p:clrMapOvr>
  <p:transition spd="slow"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6000"/>
                                  </p:stCondLst>
                                  <p:childTnLst>
                                    <p:set>
                                      <p:cBhvr>
                                        <p:cTn id="6" dur="1" fill="hold">
                                          <p:stCondLst>
                                            <p:cond delay="0"/>
                                          </p:stCondLst>
                                        </p:cTn>
                                        <p:tgtEl>
                                          <p:spTgt spid="72711"/>
                                        </p:tgtEl>
                                        <p:attrNameLst>
                                          <p:attrName>style.visibility</p:attrName>
                                        </p:attrNameLst>
                                      </p:cBhvr>
                                      <p:to>
                                        <p:strVal val="visible"/>
                                      </p:to>
                                    </p:set>
                                    <p:animEffect transition="in" filter="box(out)">
                                      <p:cBhvr>
                                        <p:cTn id="7" dur="3000"/>
                                        <p:tgtEl>
                                          <p:spTgt spid="72711"/>
                                        </p:tgtEl>
                                      </p:cBhvr>
                                    </p:animEffect>
                                  </p:childTnLst>
                                </p:cTn>
                              </p:par>
                              <p:par>
                                <p:cTn id="8" presetID="53" presetClass="entr" presetSubtype="0" fill="hold" nodeType="withEffect">
                                  <p:stCondLst>
                                    <p:cond delay="7000"/>
                                  </p:stCondLst>
                                  <p:childTnLst>
                                    <p:set>
                                      <p:cBhvr>
                                        <p:cTn id="9" dur="1" fill="hold">
                                          <p:stCondLst>
                                            <p:cond delay="0"/>
                                          </p:stCondLst>
                                        </p:cTn>
                                        <p:tgtEl>
                                          <p:spTgt spid="72712">
                                            <p:txEl>
                                              <p:pRg st="0" end="0"/>
                                            </p:txEl>
                                          </p:spTgt>
                                        </p:tgtEl>
                                        <p:attrNameLst>
                                          <p:attrName>style.visibility</p:attrName>
                                        </p:attrNameLst>
                                      </p:cBhvr>
                                      <p:to>
                                        <p:strVal val="visible"/>
                                      </p:to>
                                    </p:set>
                                    <p:anim calcmode="lin" valueType="num">
                                      <p:cBhvr>
                                        <p:cTn id="10" dur="1000" fill="hold"/>
                                        <p:tgtEl>
                                          <p:spTgt spid="72712">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72712">
                                            <p:txEl>
                                              <p:pRg st="0" end="0"/>
                                            </p:txEl>
                                          </p:spTgt>
                                        </p:tgtEl>
                                        <p:attrNameLst>
                                          <p:attrName>ppt_h</p:attrName>
                                        </p:attrNameLst>
                                      </p:cBhvr>
                                      <p:tavLst>
                                        <p:tav tm="0">
                                          <p:val>
                                            <p:fltVal val="0"/>
                                          </p:val>
                                        </p:tav>
                                        <p:tav tm="100000">
                                          <p:val>
                                            <p:strVal val="#ppt_h"/>
                                          </p:val>
                                        </p:tav>
                                      </p:tavLst>
                                    </p:anim>
                                    <p:animEffect transition="in" filter="fade">
                                      <p:cBhvr>
                                        <p:cTn id="12" dur="1000"/>
                                        <p:tgtEl>
                                          <p:spTgt spid="72712">
                                            <p:txEl>
                                              <p:pRg st="0" end="0"/>
                                            </p:txEl>
                                          </p:spTgt>
                                        </p:tgtEl>
                                      </p:cBhvr>
                                    </p:animEffect>
                                  </p:childTnLst>
                                </p:cTn>
                              </p:par>
                              <p:par>
                                <p:cTn id="13" presetID="4" presetClass="entr" presetSubtype="32" fill="hold" nodeType="withEffect">
                                  <p:stCondLst>
                                    <p:cond delay="16000"/>
                                  </p:stCondLst>
                                  <p:childTnLst>
                                    <p:set>
                                      <p:cBhvr>
                                        <p:cTn id="14" dur="1" fill="hold">
                                          <p:stCondLst>
                                            <p:cond delay="0"/>
                                          </p:stCondLst>
                                        </p:cTn>
                                        <p:tgtEl>
                                          <p:spTgt spid="72713"/>
                                        </p:tgtEl>
                                        <p:attrNameLst>
                                          <p:attrName>style.visibility</p:attrName>
                                        </p:attrNameLst>
                                      </p:cBhvr>
                                      <p:to>
                                        <p:strVal val="visible"/>
                                      </p:to>
                                    </p:set>
                                    <p:animEffect transition="in" filter="box(out)">
                                      <p:cBhvr>
                                        <p:cTn id="15" dur="2000"/>
                                        <p:tgtEl>
                                          <p:spTgt spid="72713"/>
                                        </p:tgtEl>
                                      </p:cBhvr>
                                    </p:animEffect>
                                  </p:childTnLst>
                                </p:cTn>
                              </p:par>
                              <p:par>
                                <p:cTn id="16" presetID="4" presetClass="entr" presetSubtype="16" fill="hold" nodeType="withEffect">
                                  <p:stCondLst>
                                    <p:cond delay="24000"/>
                                  </p:stCondLst>
                                  <p:childTnLst>
                                    <p:set>
                                      <p:cBhvr>
                                        <p:cTn id="17" dur="1" fill="hold">
                                          <p:stCondLst>
                                            <p:cond delay="0"/>
                                          </p:stCondLst>
                                        </p:cTn>
                                        <p:tgtEl>
                                          <p:spTgt spid="72714"/>
                                        </p:tgtEl>
                                        <p:attrNameLst>
                                          <p:attrName>style.visibility</p:attrName>
                                        </p:attrNameLst>
                                      </p:cBhvr>
                                      <p:to>
                                        <p:strVal val="visible"/>
                                      </p:to>
                                    </p:set>
                                    <p:animEffect transition="in" filter="box(in)">
                                      <p:cBhvr>
                                        <p:cTn id="18" dur="2000"/>
                                        <p:tgtEl>
                                          <p:spTgt spid="72714"/>
                                        </p:tgtEl>
                                      </p:cBhvr>
                                    </p:animEffect>
                                  </p:childTnLst>
                                </p:cTn>
                              </p:par>
                              <p:par>
                                <p:cTn id="19" presetID="2" presetClass="entr" presetSubtype="4" fill="hold" grpId="0" nodeType="withEffect">
                                  <p:stCondLst>
                                    <p:cond delay="32000"/>
                                  </p:stCondLst>
                                  <p:childTnLst>
                                    <p:set>
                                      <p:cBhvr>
                                        <p:cTn id="20" dur="1" fill="hold">
                                          <p:stCondLst>
                                            <p:cond delay="0"/>
                                          </p:stCondLst>
                                        </p:cTn>
                                        <p:tgtEl>
                                          <p:spTgt spid="72715"/>
                                        </p:tgtEl>
                                        <p:attrNameLst>
                                          <p:attrName>style.visibility</p:attrName>
                                        </p:attrNameLst>
                                      </p:cBhvr>
                                      <p:to>
                                        <p:strVal val="visible"/>
                                      </p:to>
                                    </p:set>
                                    <p:anim calcmode="lin" valueType="num">
                                      <p:cBhvr additive="base">
                                        <p:cTn id="21" dur="1000" fill="hold"/>
                                        <p:tgtEl>
                                          <p:spTgt spid="72715"/>
                                        </p:tgtEl>
                                        <p:attrNameLst>
                                          <p:attrName>ppt_x</p:attrName>
                                        </p:attrNameLst>
                                      </p:cBhvr>
                                      <p:tavLst>
                                        <p:tav tm="0">
                                          <p:val>
                                            <p:strVal val="#ppt_x"/>
                                          </p:val>
                                        </p:tav>
                                        <p:tav tm="100000">
                                          <p:val>
                                            <p:strVal val="#ppt_x"/>
                                          </p:val>
                                        </p:tav>
                                      </p:tavLst>
                                    </p:anim>
                                    <p:anim calcmode="lin" valueType="num">
                                      <p:cBhvr additive="base">
                                        <p:cTn id="22" dur="1000" fill="hold"/>
                                        <p:tgtEl>
                                          <p:spTgt spid="72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medium[1]"/>
          <p:cNvPicPr>
            <a:picLocks noChangeAspect="1" noChangeArrowheads="1"/>
          </p:cNvPicPr>
          <p:nvPr/>
        </p:nvPicPr>
        <p:blipFill>
          <a:blip r:embed="rId2"/>
          <a:srcRect/>
          <a:stretch>
            <a:fillRect/>
          </a:stretch>
        </p:blipFill>
        <p:spPr bwMode="auto">
          <a:xfrm>
            <a:off x="3492500" y="1341438"/>
            <a:ext cx="5183188" cy="4751387"/>
          </a:xfrm>
          <a:prstGeom prst="rect">
            <a:avLst/>
          </a:prstGeom>
          <a:noFill/>
        </p:spPr>
      </p:pic>
      <p:sp>
        <p:nvSpPr>
          <p:cNvPr id="69635" name="Rectangle 3"/>
          <p:cNvSpPr>
            <a:spLocks noGrp="1" noChangeArrowheads="1"/>
          </p:cNvSpPr>
          <p:nvPr>
            <p:ph type="body" sz="half" idx="1"/>
          </p:nvPr>
        </p:nvSpPr>
        <p:spPr>
          <a:xfrm>
            <a:off x="0" y="1700213"/>
            <a:ext cx="3348038" cy="4473575"/>
          </a:xfrm>
        </p:spPr>
        <p:txBody>
          <a:bodyPr/>
          <a:lstStyle/>
          <a:p>
            <a:pPr>
              <a:lnSpc>
                <a:spcPct val="80000"/>
              </a:lnSpc>
            </a:pPr>
            <a:endParaRPr lang="ru-RU" sz="2000" b="1"/>
          </a:p>
          <a:p>
            <a:pPr>
              <a:lnSpc>
                <a:spcPct val="80000"/>
              </a:lnSpc>
              <a:buFont typeface="Wingdings" pitchFamily="2" charset="2"/>
              <a:buChar char="Ø"/>
            </a:pPr>
            <a:r>
              <a:rPr lang="ru-RU" b="1"/>
              <a:t> В Ленинграде  работало 100 школ</a:t>
            </a:r>
          </a:p>
          <a:p>
            <a:pPr>
              <a:lnSpc>
                <a:spcPct val="80000"/>
              </a:lnSpc>
            </a:pPr>
            <a:endParaRPr lang="ru-RU" b="1"/>
          </a:p>
          <a:p>
            <a:pPr>
              <a:lnSpc>
                <a:spcPct val="80000"/>
              </a:lnSpc>
            </a:pPr>
            <a:endParaRPr lang="ru-RU" b="1"/>
          </a:p>
          <a:p>
            <a:pPr>
              <a:lnSpc>
                <a:spcPct val="80000"/>
              </a:lnSpc>
              <a:buFont typeface="Wingdings" pitchFamily="2" charset="2"/>
              <a:buChar char="Ø"/>
            </a:pPr>
            <a:r>
              <a:rPr lang="ru-RU" b="1"/>
              <a:t>В школах учились около 100 тыс. ребят</a:t>
            </a:r>
          </a:p>
        </p:txBody>
      </p:sp>
      <p:sp>
        <p:nvSpPr>
          <p:cNvPr id="69636" name="Text Box 4"/>
          <p:cNvSpPr txBox="1">
            <a:spLocks noChangeArrowheads="1"/>
          </p:cNvSpPr>
          <p:nvPr/>
        </p:nvSpPr>
        <p:spPr bwMode="auto">
          <a:xfrm>
            <a:off x="323850" y="115888"/>
            <a:ext cx="6119813" cy="641350"/>
          </a:xfrm>
          <a:prstGeom prst="rect">
            <a:avLst/>
          </a:prstGeom>
          <a:noFill/>
          <a:ln w="9525">
            <a:noFill/>
            <a:miter lim="800000"/>
            <a:headEnd/>
            <a:tailEnd/>
          </a:ln>
          <a:effectLst/>
        </p:spPr>
        <p:txBody>
          <a:bodyPr>
            <a:spAutoFit/>
          </a:bodyPr>
          <a:lstStyle/>
          <a:p>
            <a:pPr>
              <a:spcBef>
                <a:spcPct val="50000"/>
              </a:spcBef>
            </a:pPr>
            <a:r>
              <a:rPr lang="ru-RU" sz="3200" b="1">
                <a:solidFill>
                  <a:schemeClr val="tx2"/>
                </a:solidFill>
                <a:effectLst/>
              </a:rPr>
              <a:t> </a:t>
            </a:r>
            <a:r>
              <a:rPr lang="ru-RU" sz="3600" b="1">
                <a:solidFill>
                  <a:schemeClr val="tx2"/>
                </a:solidFill>
                <a:effectLst/>
              </a:rPr>
              <a:t>К зиме  1942-1943 года</a:t>
            </a:r>
          </a:p>
        </p:txBody>
      </p:sp>
    </p:spTree>
  </p:cSld>
  <p:clrMapOvr>
    <a:masterClrMapping/>
  </p:clrMapOvr>
  <p:transition spd="slow" advTm="6000">
    <p:randomBar dir="vert"/>
  </p:transition>
  <p:timing>
    <p:tnLst>
      <p:par>
        <p:cTn id="1" dur="indefinite" restart="never" nodeType="tmRoot"/>
      </p:par>
    </p:tnLst>
  </p:timing>
</p:sld>
</file>

<file path=ppt/theme/theme1.xml><?xml version="1.0" encoding="utf-8"?>
<a:theme xmlns:a="http://schemas.openxmlformats.org/drawingml/2006/main" name="Разрез">
  <a:themeElements>
    <a:clrScheme name="Разрез 11">
      <a:dk1>
        <a:srgbClr val="8C0000"/>
      </a:dk1>
      <a:lt1>
        <a:srgbClr val="FFFFFF"/>
      </a:lt1>
      <a:dk2>
        <a:srgbClr val="320000"/>
      </a:dk2>
      <a:lt2>
        <a:srgbClr val="FFFFCC"/>
      </a:lt2>
      <a:accent1>
        <a:srgbClr val="FF3300"/>
      </a:accent1>
      <a:accent2>
        <a:srgbClr val="BE7960"/>
      </a:accent2>
      <a:accent3>
        <a:srgbClr val="AD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10">
        <a:dk1>
          <a:srgbClr val="8C0000"/>
        </a:dk1>
        <a:lt1>
          <a:srgbClr val="FFFFFF"/>
        </a:lt1>
        <a:dk2>
          <a:srgbClr val="420000"/>
        </a:dk2>
        <a:lt2>
          <a:srgbClr val="FFFFCC"/>
        </a:lt2>
        <a:accent1>
          <a:srgbClr val="FF3300"/>
        </a:accent1>
        <a:accent2>
          <a:srgbClr val="BE7960"/>
        </a:accent2>
        <a:accent3>
          <a:srgbClr val="B0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11">
        <a:dk1>
          <a:srgbClr val="8C0000"/>
        </a:dk1>
        <a:lt1>
          <a:srgbClr val="FFFFFF"/>
        </a:lt1>
        <a:dk2>
          <a:srgbClr val="320000"/>
        </a:dk2>
        <a:lt2>
          <a:srgbClr val="FFFFCC"/>
        </a:lt2>
        <a:accent1>
          <a:srgbClr val="FF3300"/>
        </a:accent1>
        <a:accent2>
          <a:srgbClr val="BE7960"/>
        </a:accent2>
        <a:accent3>
          <a:srgbClr val="AD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785</TotalTime>
  <Words>1420</Words>
  <Application>Microsoft Office PowerPoint</Application>
  <PresentationFormat>Экран (4:3)</PresentationFormat>
  <Paragraphs>110</Paragraphs>
  <Slides>28</Slides>
  <Notes>0</Notes>
  <HiddenSlides>0</HiddenSlides>
  <MMClips>13</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28</vt:i4>
      </vt:variant>
    </vt:vector>
  </HeadingPairs>
  <TitlesOfParts>
    <vt:vector size="36" baseType="lpstr">
      <vt:lpstr>Arial</vt:lpstr>
      <vt:lpstr>Tahoma</vt:lpstr>
      <vt:lpstr>Times New Roman</vt:lpstr>
      <vt:lpstr>Wingdings</vt:lpstr>
      <vt:lpstr>Script MT Bold</vt:lpstr>
      <vt:lpstr>Arial Black</vt:lpstr>
      <vt:lpstr>Разрез</vt:lpstr>
      <vt:lpstr>Оформление по умолчанию</vt:lpstr>
      <vt:lpstr>Слайд 1</vt:lpstr>
      <vt:lpstr>Слайд 2</vt:lpstr>
      <vt:lpstr>Слайд 3</vt:lpstr>
      <vt:lpstr>Слайд 4</vt:lpstr>
      <vt:lpstr>Слайд 5</vt:lpstr>
      <vt:lpstr>Слайд 6</vt:lpstr>
      <vt:lpstr> «Дорога жизни»</vt:lpstr>
      <vt:lpstr>Слайд 8</vt:lpstr>
      <vt:lpstr>Слайд 9</vt:lpstr>
      <vt:lpstr>«Нашей борьбе с фашизмом, нашей грядущей победе над врагом, моему родному городу Ленинграду я посвящаю свою Седьмую симфонию». Д.Шостакович</vt:lpstr>
      <vt:lpstr>9 августа 1942г.</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Именем Александра Типанова названа и одна из улиц Рязани.  19 августа 1966 г. ул. 1-й пер. МОГЭС была переименована в ул. Типанова, о чем свидетельствует мемориальная доска.</vt:lpstr>
      <vt:lpstr>Слайд 23</vt:lpstr>
      <vt:lpstr>Именем Александра Типанова названа и одна из улиц  Санкт-Петербурга.</vt:lpstr>
      <vt:lpstr>Слайд 25</vt:lpstr>
      <vt:lpstr>Слайд 26</vt:lpstr>
      <vt:lpstr>Слайд 27</vt:lpstr>
      <vt:lpstr>Слайд 28</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Катерина</cp:lastModifiedBy>
  <cp:revision>70</cp:revision>
  <dcterms:created xsi:type="dcterms:W3CDTF">2010-04-26T18:22:11Z</dcterms:created>
  <dcterms:modified xsi:type="dcterms:W3CDTF">2020-05-06T16:01:28Z</dcterms:modified>
</cp:coreProperties>
</file>