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6" r:id="rId2"/>
    <p:sldId id="277" r:id="rId3"/>
    <p:sldId id="306" r:id="rId4"/>
    <p:sldId id="278" r:id="rId5"/>
    <p:sldId id="308" r:id="rId6"/>
    <p:sldId id="304" r:id="rId7"/>
    <p:sldId id="305" r:id="rId8"/>
    <p:sldId id="287" r:id="rId9"/>
    <p:sldId id="295" r:id="rId10"/>
    <p:sldId id="281" r:id="rId11"/>
    <p:sldId id="282" r:id="rId12"/>
    <p:sldId id="284" r:id="rId13"/>
    <p:sldId id="288" r:id="rId14"/>
    <p:sldId id="289" r:id="rId15"/>
    <p:sldId id="290" r:id="rId16"/>
    <p:sldId id="292" r:id="rId17"/>
    <p:sldId id="293" r:id="rId18"/>
    <p:sldId id="294" r:id="rId19"/>
    <p:sldId id="296" r:id="rId20"/>
    <p:sldId id="297" r:id="rId21"/>
    <p:sldId id="299" r:id="rId22"/>
    <p:sldId id="298" r:id="rId23"/>
    <p:sldId id="307" r:id="rId24"/>
    <p:sldId id="303" r:id="rId25"/>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214" autoAdjust="0"/>
    <p:restoredTop sz="94690" autoAdjust="0"/>
  </p:normalViewPr>
  <p:slideViewPr>
    <p:cSldViewPr>
      <p:cViewPr varScale="1">
        <p:scale>
          <a:sx n="82" d="100"/>
          <a:sy n="82" d="100"/>
        </p:scale>
        <p:origin x="-159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7EAF463A-BC7C-46EE-9F1E-7F377CCA4891}" type="datetimeFigureOut">
              <a:rPr lang="en-US" smtClean="0"/>
              <a:pPr/>
              <a:t>4/27/2020</a:t>
            </a:fld>
            <a:endParaRPr lang="en-US"/>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483448D-3A78-4528-A469-B745A65DA480}" type="slidenum">
              <a:rPr lang="en-US" smtClean="0"/>
              <a:pPr/>
              <a:t>‹#›</a:t>
            </a:fld>
            <a:endParaRPr lang="en-US"/>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4/27/2020</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4/27/2020</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4/27/2020</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7EAF463A-BC7C-46EE-9F1E-7F377CCA4891}" type="datetimeFigureOut">
              <a:rPr lang="en-US" smtClean="0"/>
              <a:pPr/>
              <a:t>4/27/2020</a:t>
            </a:fld>
            <a:endParaRPr lang="en-US"/>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483448D-3A78-4528-A469-B745A65DA480}" type="slidenum">
              <a:rPr lang="en-US" smtClean="0"/>
              <a:pPr/>
              <a:t>‹#›</a:t>
            </a:fld>
            <a:endParaRPr lang="en-US"/>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4/27/2020</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a:xfrm>
            <a:off x="8641080" y="6514568"/>
            <a:ext cx="464288" cy="274320"/>
          </a:xfrm>
        </p:spPr>
        <p:txBody>
          <a:bodyPr/>
          <a:lstStyle>
            <a:extLst/>
          </a:lstStyle>
          <a:p>
            <a:fld id="{A483448D-3A78-4528-A469-B745A65DA480}" type="slidenum">
              <a:rPr lang="en-US" smtClean="0"/>
              <a:pPr/>
              <a:t>‹#›</a:t>
            </a:fld>
            <a:endParaRPr lang="en-US"/>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4/27/2020</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a:xfrm>
            <a:off x="8641080" y="6514568"/>
            <a:ext cx="464288" cy="274320"/>
          </a:xfrm>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EAF463A-BC7C-46EE-9F1E-7F377CCA4891}" type="datetimeFigureOut">
              <a:rPr lang="en-US" smtClean="0"/>
              <a:pPr/>
              <a:t>4/27/2020</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7EAF463A-BC7C-46EE-9F1E-7F377CCA4891}" type="datetimeFigureOut">
              <a:rPr lang="en-US" smtClean="0"/>
              <a:pPr/>
              <a:t>4/27/2020</a:t>
            </a:fld>
            <a:endParaRPr lang="en-US"/>
          </a:p>
        </p:txBody>
      </p:sp>
      <p:sp>
        <p:nvSpPr>
          <p:cNvPr id="3" name="Нижний колонтитул 2"/>
          <p:cNvSpPr>
            <a:spLocks noGrp="1"/>
          </p:cNvSpPr>
          <p:nvPr>
            <p:ph type="ftr" sz="quarter" idx="11"/>
          </p:nvPr>
        </p:nvSpPr>
        <p:spPr/>
        <p:txBody>
          <a:bodyPr/>
          <a:lstStyle>
            <a:extLst/>
          </a:lstStyle>
          <a:p>
            <a:endParaRPr lang="en-US"/>
          </a:p>
        </p:txBody>
      </p:sp>
      <p:sp>
        <p:nvSpPr>
          <p:cNvPr id="4" name="Номер слайда 3"/>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7EAF463A-BC7C-46EE-9F1E-7F377CCA4891}" type="datetimeFigureOut">
              <a:rPr lang="en-US" smtClean="0"/>
              <a:pPr/>
              <a:t>4/27/2020</a:t>
            </a:fld>
            <a:endParaRPr lang="en-US"/>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483448D-3A78-4528-A469-B745A65DA480}" type="slidenum">
              <a:rPr lang="en-US" smtClean="0"/>
              <a:pPr/>
              <a:t>‹#›</a:t>
            </a:fld>
            <a:endParaRPr lang="en-US"/>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7EAF463A-BC7C-46EE-9F1E-7F377CCA4891}" type="datetimeFigureOut">
              <a:rPr lang="en-US" smtClean="0"/>
              <a:pPr/>
              <a:t>4/27/2020</a:t>
            </a:fld>
            <a:endParaRPr lang="en-US"/>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483448D-3A78-4528-A469-B745A65DA480}" type="slidenum">
              <a:rPr lang="en-US" smtClean="0"/>
              <a:pPr/>
              <a:t>‹#›</a:t>
            </a:fld>
            <a:endParaRPr lang="en-US"/>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7EAF463A-BC7C-46EE-9F1E-7F377CCA4891}" type="datetimeFigureOut">
              <a:rPr lang="en-US" smtClean="0"/>
              <a:pPr/>
              <a:t>4/27/2020</a:t>
            </a:fld>
            <a:endParaRPr lang="en-US"/>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A483448D-3A78-4528-A469-B745A65DA480}" type="slidenum">
              <a:rPr lang="en-US" smtClean="0"/>
              <a:pPr/>
              <a:t>‹#›</a:t>
            </a:fld>
            <a:endParaRPr lang="en-US"/>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1041864"/>
          </a:xfrm>
        </p:spPr>
        <p:txBody>
          <a:bodyPr>
            <a:noAutofit/>
          </a:bodyPr>
          <a:lstStyle/>
          <a:p>
            <a:pPr algn="ctr"/>
            <a:r>
              <a:rPr lang="ru-RU" sz="3200" dirty="0" smtClean="0"/>
              <a:t>Ложки деревянные</a:t>
            </a:r>
            <a:br>
              <a:rPr lang="ru-RU" sz="3200" dirty="0" smtClean="0"/>
            </a:br>
            <a:r>
              <a:rPr lang="ru-RU" sz="3200" dirty="0" smtClean="0"/>
              <a:t>ложки музыкальные </a:t>
            </a:r>
            <a:endParaRPr lang="ru-RU" sz="3200" dirty="0"/>
          </a:p>
        </p:txBody>
      </p:sp>
      <p:pic>
        <p:nvPicPr>
          <p:cNvPr id="14338" name="Picture 2" descr="C:\Users\Лена\Desktop\ДЛЯ ЛОЖЕК\0003-003-.jpg"/>
          <p:cNvPicPr>
            <a:picLocks noGrp="1" noChangeAspect="1" noChangeArrowheads="1"/>
          </p:cNvPicPr>
          <p:nvPr>
            <p:ph idx="1"/>
          </p:nvPr>
        </p:nvPicPr>
        <p:blipFill>
          <a:blip r:embed="rId2"/>
          <a:srcRect/>
          <a:stretch>
            <a:fillRect/>
          </a:stretch>
        </p:blipFill>
        <p:spPr bwMode="auto">
          <a:xfrm>
            <a:off x="1371600" y="1600200"/>
            <a:ext cx="6400800" cy="3962400"/>
          </a:xfrm>
          <a:prstGeom prst="rect">
            <a:avLst/>
          </a:prstGeom>
          <a:noFill/>
          <a:ln w="76200">
            <a:solidFill>
              <a:srgbClr val="FF0000"/>
            </a:solidFill>
          </a:ln>
        </p:spPr>
      </p:pic>
      <p:sp>
        <p:nvSpPr>
          <p:cNvPr id="6" name="TextBox 5"/>
          <p:cNvSpPr txBox="1"/>
          <p:nvPr/>
        </p:nvSpPr>
        <p:spPr>
          <a:xfrm rot="10800000" flipV="1">
            <a:off x="2895600" y="5650317"/>
            <a:ext cx="5679296" cy="923330"/>
          </a:xfrm>
          <a:prstGeom prst="rect">
            <a:avLst/>
          </a:prstGeom>
          <a:noFill/>
        </p:spPr>
        <p:txBody>
          <a:bodyPr wrap="square" rtlCol="0">
            <a:spAutoFit/>
          </a:bodyPr>
          <a:lstStyle/>
          <a:p>
            <a:pPr algn="ctr"/>
            <a:r>
              <a:rPr lang="ru-RU" dirty="0" smtClean="0"/>
              <a:t>Составитель проекта</a:t>
            </a:r>
          </a:p>
          <a:p>
            <a:pPr algn="ctr"/>
            <a:r>
              <a:rPr lang="ru-RU" dirty="0" smtClean="0"/>
              <a:t>музыкальный руководитель Олейник Е.Н</a:t>
            </a:r>
          </a:p>
          <a:p>
            <a:pPr algn="ctr"/>
            <a:r>
              <a:rPr lang="ru-RU" dirty="0" smtClean="0"/>
              <a:t>МДОУ «</a:t>
            </a:r>
            <a:r>
              <a:rPr lang="ru-RU" dirty="0" err="1" smtClean="0"/>
              <a:t>ЦРР-детский</a:t>
            </a:r>
            <a:r>
              <a:rPr lang="ru-RU" dirty="0" smtClean="0"/>
              <a:t> сад №46» г.о. Электросталь</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813264"/>
          </a:xfrm>
        </p:spPr>
        <p:txBody>
          <a:bodyPr>
            <a:normAutofit/>
          </a:bodyPr>
          <a:lstStyle/>
          <a:p>
            <a:pPr algn="ctr"/>
            <a:r>
              <a:rPr lang="ru-RU" sz="3200" dirty="0" smtClean="0"/>
              <a:t>Ложки – музыкальный инструмент</a:t>
            </a:r>
            <a:endParaRPr lang="ru-RU" sz="3200" dirty="0"/>
          </a:p>
        </p:txBody>
      </p:sp>
      <p:sp>
        <p:nvSpPr>
          <p:cNvPr id="3" name="Содержимое 2"/>
          <p:cNvSpPr>
            <a:spLocks noGrp="1"/>
          </p:cNvSpPr>
          <p:nvPr>
            <p:ph idx="1"/>
          </p:nvPr>
        </p:nvSpPr>
        <p:spPr>
          <a:xfrm>
            <a:off x="457200" y="1646237"/>
            <a:ext cx="4267200" cy="4602163"/>
          </a:xfrm>
        </p:spPr>
        <p:txBody>
          <a:bodyPr>
            <a:normAutofit/>
          </a:bodyPr>
          <a:lstStyle/>
          <a:p>
            <a:r>
              <a:rPr lang="ru-RU" sz="1800" dirty="0" smtClean="0"/>
              <a:t>Ложки – музыкальный инструмент, относящийся к группе ударных шумовых инструментов.</a:t>
            </a:r>
          </a:p>
          <a:p>
            <a:r>
              <a:rPr lang="ru-RU" sz="1800" dirty="0" smtClean="0"/>
              <a:t>Деревянные ложки были и остаются одним из наиболее популярных у русского народа ударных инструментов..Расписная деревянная ложка украшает игры, русские пляски, песни, музыкальные ансамбли, оркестры.</a:t>
            </a:r>
          </a:p>
          <a:p>
            <a:r>
              <a:rPr lang="ru-RU" sz="1800" dirty="0" smtClean="0"/>
              <a:t>Игра на деревянных ложках всегда приносит детям радость, к тому же – деревянные ложки – это отражение самобытности нашей русской культуры и наших культурных традиций.</a:t>
            </a:r>
          </a:p>
        </p:txBody>
      </p:sp>
      <p:pic>
        <p:nvPicPr>
          <p:cNvPr id="4" name="Picture 2" descr="C:\Users\Лена\Desktop\ДЛЯ ЛОЖЕК\2c376132ad982ed7f815bceeb6615b0f.jpeg"/>
          <p:cNvPicPr>
            <a:picLocks noChangeAspect="1" noChangeArrowheads="1"/>
          </p:cNvPicPr>
          <p:nvPr/>
        </p:nvPicPr>
        <p:blipFill>
          <a:blip r:embed="rId2"/>
          <a:srcRect/>
          <a:stretch>
            <a:fillRect/>
          </a:stretch>
        </p:blipFill>
        <p:spPr bwMode="auto">
          <a:xfrm>
            <a:off x="4953000" y="1752600"/>
            <a:ext cx="3810000" cy="4267200"/>
          </a:xfrm>
          <a:prstGeom prst="rect">
            <a:avLst/>
          </a:prstGeom>
          <a:noFill/>
          <a:ln w="76200">
            <a:solidFill>
              <a:srgbClr val="FF0000"/>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584664"/>
          </a:xfrm>
        </p:spPr>
        <p:txBody>
          <a:bodyPr>
            <a:normAutofit/>
          </a:bodyPr>
          <a:lstStyle/>
          <a:p>
            <a:pPr algn="ctr"/>
            <a:endParaRPr lang="ru-RU" sz="3200" dirty="0"/>
          </a:p>
        </p:txBody>
      </p:sp>
      <p:pic>
        <p:nvPicPr>
          <p:cNvPr id="6" name="Picture 2" descr="C:\Users\Лена\Desktop\ДЛЯ ЛОЖЕК\849288103.jpg"/>
          <p:cNvPicPr>
            <a:picLocks noGrp="1" noChangeAspect="1" noChangeArrowheads="1"/>
          </p:cNvPicPr>
          <p:nvPr>
            <p:ph idx="1"/>
          </p:nvPr>
        </p:nvPicPr>
        <p:blipFill>
          <a:blip r:embed="rId2"/>
          <a:stretch>
            <a:fillRect/>
          </a:stretch>
        </p:blipFill>
        <p:spPr bwMode="auto">
          <a:xfrm>
            <a:off x="609600" y="457200"/>
            <a:ext cx="8077200" cy="3124200"/>
          </a:xfrm>
          <a:prstGeom prst="rect">
            <a:avLst/>
          </a:prstGeom>
          <a:noFill/>
          <a:ln w="76200">
            <a:solidFill>
              <a:srgbClr val="FF0000"/>
            </a:solidFill>
          </a:ln>
        </p:spPr>
      </p:pic>
      <p:pic>
        <p:nvPicPr>
          <p:cNvPr id="11" name="Picture 2" descr="C:\Users\Лена\Desktop\ДЛЯ ЛОЖЕК\IMG_3439-900x588.jpg"/>
          <p:cNvPicPr>
            <a:picLocks noChangeAspect="1" noChangeArrowheads="1"/>
          </p:cNvPicPr>
          <p:nvPr/>
        </p:nvPicPr>
        <p:blipFill>
          <a:blip r:embed="rId3"/>
          <a:stretch>
            <a:fillRect/>
          </a:stretch>
        </p:blipFill>
        <p:spPr bwMode="auto">
          <a:xfrm>
            <a:off x="6096000" y="3886200"/>
            <a:ext cx="2667000" cy="2514600"/>
          </a:xfrm>
          <a:prstGeom prst="rect">
            <a:avLst/>
          </a:prstGeom>
          <a:noFill/>
        </p:spPr>
      </p:pic>
      <p:pic>
        <p:nvPicPr>
          <p:cNvPr id="12" name="Picture 2" descr="C:\Users\Лена\Desktop\ДЛЯ ЛОЖЕК\f9c15cc6e52c9c21213f17a22383de7a.jpeg"/>
          <p:cNvPicPr>
            <a:picLocks noChangeAspect="1" noChangeArrowheads="1"/>
          </p:cNvPicPr>
          <p:nvPr/>
        </p:nvPicPr>
        <p:blipFill>
          <a:blip r:embed="rId4" cstate="print"/>
          <a:stretch>
            <a:fillRect/>
          </a:stretch>
        </p:blipFill>
        <p:spPr bwMode="auto">
          <a:xfrm>
            <a:off x="3276600" y="3886200"/>
            <a:ext cx="2667000" cy="2514600"/>
          </a:xfrm>
          <a:prstGeom prst="rect">
            <a:avLst/>
          </a:prstGeom>
          <a:noFill/>
        </p:spPr>
      </p:pic>
      <p:pic>
        <p:nvPicPr>
          <p:cNvPr id="15" name="Picture 2" descr="C:\Users\Лена\Desktop\ДЛЯ ЛОЖЕК\IMG_3423-900x566.jpg"/>
          <p:cNvPicPr>
            <a:picLocks noChangeAspect="1" noChangeArrowheads="1"/>
          </p:cNvPicPr>
          <p:nvPr/>
        </p:nvPicPr>
        <p:blipFill>
          <a:blip r:embed="rId5"/>
          <a:stretch>
            <a:fillRect/>
          </a:stretch>
        </p:blipFill>
        <p:spPr bwMode="auto">
          <a:xfrm>
            <a:off x="304800" y="3886200"/>
            <a:ext cx="2819400" cy="2514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C:\Users\Лена\Desktop\ДЛЯ ЛОЖЕК\article--tenologiya.jpg"/>
          <p:cNvPicPr>
            <a:picLocks noGrp="1" noChangeAspect="1" noChangeArrowheads="1"/>
          </p:cNvPicPr>
          <p:nvPr>
            <p:ph idx="1"/>
          </p:nvPr>
        </p:nvPicPr>
        <p:blipFill>
          <a:blip r:embed="rId2"/>
          <a:stretch>
            <a:fillRect/>
          </a:stretch>
        </p:blipFill>
        <p:spPr bwMode="auto">
          <a:xfrm>
            <a:off x="457200" y="609600"/>
            <a:ext cx="5638800" cy="5791200"/>
          </a:xfrm>
          <a:prstGeom prst="rect">
            <a:avLst/>
          </a:prstGeom>
          <a:noFill/>
          <a:ln w="76200">
            <a:solidFill>
              <a:srgbClr val="FF0000"/>
            </a:solidFill>
          </a:ln>
        </p:spPr>
      </p:pic>
      <p:pic>
        <p:nvPicPr>
          <p:cNvPr id="5" name="Picture 2" descr="C:\Users\Лена\Desktop\ложки 3.jpg"/>
          <p:cNvPicPr>
            <a:picLocks noChangeAspect="1" noChangeArrowheads="1"/>
          </p:cNvPicPr>
          <p:nvPr/>
        </p:nvPicPr>
        <p:blipFill>
          <a:blip r:embed="rId3"/>
          <a:srcRect/>
          <a:stretch>
            <a:fillRect/>
          </a:stretch>
        </p:blipFill>
        <p:spPr bwMode="auto">
          <a:xfrm>
            <a:off x="5181600" y="609600"/>
            <a:ext cx="3657600" cy="3505200"/>
          </a:xfrm>
          <a:prstGeom prst="rect">
            <a:avLst/>
          </a:prstGeom>
          <a:noFill/>
          <a:ln w="76200">
            <a:solidFill>
              <a:srgbClr val="FF0000"/>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889464"/>
          </a:xfrm>
        </p:spPr>
        <p:txBody>
          <a:bodyPr>
            <a:normAutofit/>
          </a:bodyPr>
          <a:lstStyle/>
          <a:p>
            <a:pPr algn="ctr"/>
            <a:r>
              <a:rPr lang="ru-RU" sz="3200" dirty="0" smtClean="0"/>
              <a:t>Знакомство с приёмами игры на ложках</a:t>
            </a:r>
            <a:endParaRPr lang="ru-RU" sz="3200" dirty="0"/>
          </a:p>
        </p:txBody>
      </p:sp>
      <p:sp>
        <p:nvSpPr>
          <p:cNvPr id="3" name="Содержимое 2"/>
          <p:cNvSpPr>
            <a:spLocks noGrp="1"/>
          </p:cNvSpPr>
          <p:nvPr>
            <p:ph idx="1"/>
          </p:nvPr>
        </p:nvSpPr>
        <p:spPr/>
        <p:txBody>
          <a:bodyPr>
            <a:normAutofit/>
          </a:bodyPr>
          <a:lstStyle/>
          <a:p>
            <a:pPr marL="873760" lvl="2" indent="-342900">
              <a:buNone/>
            </a:pPr>
            <a:r>
              <a:rPr lang="ru-RU" sz="2400" b="1" i="1" dirty="0" smtClean="0"/>
              <a:t>Приём  «Ладушки». </a:t>
            </a:r>
            <a:r>
              <a:rPr lang="ru-RU" sz="1800" dirty="0" smtClean="0"/>
              <a:t>Черенки ложек находятся в руках, черпаки обращены друг другу тыльными сторонами, которые при ударе образуют характерный звук. С освоения этого простейшего приёма начинается обучение игре на ложках. Возможность без особого навыка выполнять самые сложные ритмические рисунки позволяет ребёнку сразу включиться в процесс творчества</a:t>
            </a:r>
          </a:p>
          <a:p>
            <a:pPr marL="873760" lvl="2" indent="-342900">
              <a:buNone/>
            </a:pPr>
            <a:endParaRPr lang="ru-RU" sz="1800" dirty="0" smtClean="0"/>
          </a:p>
          <a:p>
            <a:pPr>
              <a:buNone/>
            </a:pPr>
            <a:endParaRPr lang="ru-RU" sz="1800" dirty="0"/>
          </a:p>
        </p:txBody>
      </p:sp>
      <p:pic>
        <p:nvPicPr>
          <p:cNvPr id="6" name="Picture 2" descr="C:\Users\Лена\Desktop\ЛОЖКИ\ПРИЁМЫ\1587637489980.jpg"/>
          <p:cNvPicPr>
            <a:picLocks noChangeAspect="1" noChangeArrowheads="1"/>
          </p:cNvPicPr>
          <p:nvPr/>
        </p:nvPicPr>
        <p:blipFill>
          <a:blip r:embed="rId2"/>
          <a:srcRect/>
          <a:stretch>
            <a:fillRect/>
          </a:stretch>
        </p:blipFill>
        <p:spPr bwMode="auto">
          <a:xfrm>
            <a:off x="5029200" y="3657600"/>
            <a:ext cx="2743200" cy="2667000"/>
          </a:xfrm>
          <a:prstGeom prst="rect">
            <a:avLst/>
          </a:prstGeom>
          <a:noFill/>
          <a:ln w="76200">
            <a:solidFill>
              <a:srgbClr val="FF0000"/>
            </a:solidFill>
          </a:ln>
        </p:spPr>
      </p:pic>
      <p:pic>
        <p:nvPicPr>
          <p:cNvPr id="5" name="Содержимое 3" descr="edxewDQcAGk.jpg"/>
          <p:cNvPicPr>
            <a:picLocks noChangeAspect="1"/>
          </p:cNvPicPr>
          <p:nvPr/>
        </p:nvPicPr>
        <p:blipFill>
          <a:blip r:embed="rId3"/>
          <a:stretch>
            <a:fillRect/>
          </a:stretch>
        </p:blipFill>
        <p:spPr>
          <a:xfrm>
            <a:off x="1295400" y="3657600"/>
            <a:ext cx="2743200" cy="2667000"/>
          </a:xfrm>
          <a:prstGeom prst="rect">
            <a:avLst/>
          </a:prstGeom>
          <a:ln w="76200">
            <a:solidFill>
              <a:srgbClr val="FF0000"/>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889464"/>
          </a:xfrm>
        </p:spPr>
        <p:txBody>
          <a:bodyPr>
            <a:normAutofit/>
          </a:bodyPr>
          <a:lstStyle/>
          <a:p>
            <a:pPr algn="ctr"/>
            <a:r>
              <a:rPr lang="ru-RU" sz="3200" dirty="0" smtClean="0"/>
              <a:t>Знакомство с приёмами игры на ложках</a:t>
            </a:r>
            <a:endParaRPr lang="ru-RU" sz="3200" dirty="0"/>
          </a:p>
        </p:txBody>
      </p:sp>
      <p:sp>
        <p:nvSpPr>
          <p:cNvPr id="3" name="Содержимое 2"/>
          <p:cNvSpPr>
            <a:spLocks noGrp="1"/>
          </p:cNvSpPr>
          <p:nvPr>
            <p:ph idx="1"/>
          </p:nvPr>
        </p:nvSpPr>
        <p:spPr>
          <a:xfrm>
            <a:off x="457200" y="1219200"/>
            <a:ext cx="8153400" cy="4191000"/>
          </a:xfrm>
        </p:spPr>
        <p:txBody>
          <a:bodyPr>
            <a:normAutofit/>
          </a:bodyPr>
          <a:lstStyle/>
          <a:p>
            <a:pPr marL="873760" lvl="2" indent="-342900">
              <a:buNone/>
            </a:pPr>
            <a:endParaRPr lang="ru-RU" sz="1800" dirty="0" smtClean="0"/>
          </a:p>
          <a:p>
            <a:pPr marL="873760" lvl="2" indent="-342900">
              <a:buNone/>
            </a:pPr>
            <a:r>
              <a:rPr lang="ru-RU" sz="2400" b="1" i="1" dirty="0" smtClean="0"/>
              <a:t>Приём «Качели». </a:t>
            </a:r>
            <a:r>
              <a:rPr lang="ru-RU" sz="1800" dirty="0" smtClean="0"/>
              <a:t>Ложка находится в левой руке тыльной стороной вверх. Правой рукой выполняем движения от </a:t>
            </a:r>
            <a:r>
              <a:rPr lang="ru-RU" sz="1900" dirty="0" smtClean="0"/>
              <a:t>себя</a:t>
            </a:r>
            <a:r>
              <a:rPr lang="ru-RU" sz="1800" dirty="0" smtClean="0"/>
              <a:t> и обратно, при этом ударяя ложкой, которая находится в правой руке о ложку в левой руке.</a:t>
            </a:r>
          </a:p>
          <a:p>
            <a:pPr marL="873760" lvl="2" indent="-342900">
              <a:buNone/>
            </a:pPr>
            <a:endParaRPr lang="ru-RU" sz="1800" dirty="0" smtClean="0"/>
          </a:p>
          <a:p>
            <a:pPr marL="873760" lvl="2" indent="-342900">
              <a:buNone/>
            </a:pPr>
            <a:r>
              <a:rPr lang="ru-RU" sz="1800" dirty="0" smtClean="0"/>
              <a:t>                                          </a:t>
            </a:r>
          </a:p>
          <a:p>
            <a:pPr marL="873760" lvl="2" indent="-342900">
              <a:buNone/>
            </a:pPr>
            <a:endParaRPr lang="ru-RU" sz="1800" dirty="0" smtClean="0"/>
          </a:p>
          <a:p>
            <a:pPr marL="873760" lvl="2" indent="-342900">
              <a:buNone/>
            </a:pPr>
            <a:endParaRPr lang="ru-RU" sz="1800" dirty="0" smtClean="0"/>
          </a:p>
          <a:p>
            <a:pPr marL="873760" lvl="2" indent="-342900">
              <a:buNone/>
            </a:pPr>
            <a:endParaRPr lang="ru-RU" sz="1800" dirty="0" smtClean="0"/>
          </a:p>
          <a:p>
            <a:pPr marL="873760" lvl="2" indent="-342900">
              <a:buNone/>
            </a:pPr>
            <a:r>
              <a:rPr lang="ru-RU" sz="1800" dirty="0" smtClean="0"/>
              <a:t>.</a:t>
            </a:r>
          </a:p>
        </p:txBody>
      </p:sp>
      <p:pic>
        <p:nvPicPr>
          <p:cNvPr id="6" name="Picture 2" descr="C:\Users\Лена\Desktop\ЛОЖКИ\ПРИЁМЫ\mdIOd4Gg0tc.jpg"/>
          <p:cNvPicPr>
            <a:picLocks noChangeAspect="1" noChangeArrowheads="1"/>
          </p:cNvPicPr>
          <p:nvPr/>
        </p:nvPicPr>
        <p:blipFill>
          <a:blip r:embed="rId2"/>
          <a:srcRect/>
          <a:stretch>
            <a:fillRect/>
          </a:stretch>
        </p:blipFill>
        <p:spPr bwMode="auto">
          <a:xfrm>
            <a:off x="2895600" y="2895600"/>
            <a:ext cx="3048000" cy="3124200"/>
          </a:xfrm>
          <a:prstGeom prst="rect">
            <a:avLst/>
          </a:prstGeom>
          <a:noFill/>
          <a:ln w="76200">
            <a:solidFill>
              <a:srgbClr val="FF0000"/>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965664"/>
          </a:xfrm>
        </p:spPr>
        <p:txBody>
          <a:bodyPr>
            <a:normAutofit/>
          </a:bodyPr>
          <a:lstStyle/>
          <a:p>
            <a:pPr algn="ctr"/>
            <a:r>
              <a:rPr lang="ru-RU" sz="3200" dirty="0" smtClean="0"/>
              <a:t>Знакомство с приёмами игры на ложках</a:t>
            </a:r>
            <a:endParaRPr lang="ru-RU" sz="3200" dirty="0"/>
          </a:p>
        </p:txBody>
      </p:sp>
      <p:sp>
        <p:nvSpPr>
          <p:cNvPr id="3" name="Содержимое 2"/>
          <p:cNvSpPr>
            <a:spLocks noGrp="1"/>
          </p:cNvSpPr>
          <p:nvPr>
            <p:ph idx="1"/>
          </p:nvPr>
        </p:nvSpPr>
        <p:spPr>
          <a:xfrm>
            <a:off x="762000" y="1600200"/>
            <a:ext cx="7543800" cy="4876800"/>
          </a:xfrm>
        </p:spPr>
        <p:txBody>
          <a:bodyPr>
            <a:normAutofit/>
          </a:bodyPr>
          <a:lstStyle/>
          <a:p>
            <a:pPr marL="873760" lvl="2" indent="-342900">
              <a:buNone/>
            </a:pPr>
            <a:endParaRPr lang="ru-RU" sz="1800" dirty="0" smtClean="0"/>
          </a:p>
          <a:p>
            <a:pPr marL="873760" lvl="2" indent="-342900">
              <a:buNone/>
            </a:pPr>
            <a:r>
              <a:rPr lang="ru-RU" sz="2400" b="1" i="1" dirty="0" smtClean="0"/>
              <a:t>Приём «Тарелочки». </a:t>
            </a:r>
            <a:r>
              <a:rPr lang="ru-RU" sz="1800" dirty="0" smtClean="0"/>
              <a:t>Руки вытянуты вперёд. Скользящие движения: ложка о ложку.</a:t>
            </a:r>
          </a:p>
          <a:p>
            <a:pPr marL="873760" lvl="2" indent="-342900">
              <a:buNone/>
            </a:pPr>
            <a:endParaRPr lang="ru-RU" sz="1800" dirty="0" smtClean="0"/>
          </a:p>
          <a:p>
            <a:pPr marL="873760" lvl="2" indent="-342900">
              <a:buNone/>
            </a:pPr>
            <a:endParaRPr lang="ru-RU" sz="1800" dirty="0" smtClean="0"/>
          </a:p>
          <a:p>
            <a:pPr marL="873760" lvl="2" indent="-342900">
              <a:buNone/>
            </a:pPr>
            <a:endParaRPr lang="ru-RU" sz="1800" dirty="0" smtClean="0"/>
          </a:p>
        </p:txBody>
      </p:sp>
      <p:pic>
        <p:nvPicPr>
          <p:cNvPr id="5" name="Picture 2" descr="C:\Users\Лена\Desktop\ЛОЖКИ\ПРИЁМЫ\qYhn8j2Ae7Y.jpg"/>
          <p:cNvPicPr>
            <a:picLocks noChangeAspect="1" noChangeArrowheads="1"/>
          </p:cNvPicPr>
          <p:nvPr/>
        </p:nvPicPr>
        <p:blipFill>
          <a:blip r:embed="rId2" cstate="print"/>
          <a:srcRect/>
          <a:stretch>
            <a:fillRect/>
          </a:stretch>
        </p:blipFill>
        <p:spPr bwMode="auto">
          <a:xfrm>
            <a:off x="2667000" y="2819400"/>
            <a:ext cx="3200400" cy="3429000"/>
          </a:xfrm>
          <a:prstGeom prst="rect">
            <a:avLst/>
          </a:prstGeom>
          <a:noFill/>
          <a:ln w="76200">
            <a:solidFill>
              <a:srgbClr val="FF0000"/>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889464"/>
          </a:xfrm>
        </p:spPr>
        <p:txBody>
          <a:bodyPr>
            <a:normAutofit/>
          </a:bodyPr>
          <a:lstStyle/>
          <a:p>
            <a:pPr algn="ctr"/>
            <a:r>
              <a:rPr lang="ru-RU" sz="3200" dirty="0" smtClean="0"/>
              <a:t>Знакомство с приёмами игры на ложках</a:t>
            </a:r>
            <a:endParaRPr lang="ru-RU" sz="3200" dirty="0"/>
          </a:p>
        </p:txBody>
      </p:sp>
      <p:sp>
        <p:nvSpPr>
          <p:cNvPr id="3" name="Содержимое 2"/>
          <p:cNvSpPr>
            <a:spLocks noGrp="1"/>
          </p:cNvSpPr>
          <p:nvPr>
            <p:ph idx="1"/>
          </p:nvPr>
        </p:nvSpPr>
        <p:spPr>
          <a:xfrm>
            <a:off x="457200" y="1295400"/>
            <a:ext cx="8229600" cy="4877117"/>
          </a:xfrm>
        </p:spPr>
        <p:txBody>
          <a:bodyPr>
            <a:normAutofit/>
          </a:bodyPr>
          <a:lstStyle/>
          <a:p>
            <a:pPr marL="873760" lvl="2" indent="-342900">
              <a:buNone/>
            </a:pPr>
            <a:endParaRPr lang="ru-RU" sz="1800" dirty="0" smtClean="0"/>
          </a:p>
          <a:p>
            <a:pPr marL="873760" lvl="2" indent="-342900">
              <a:buNone/>
            </a:pPr>
            <a:r>
              <a:rPr lang="ru-RU" sz="2400" b="1" i="1" dirty="0" smtClean="0"/>
              <a:t>Приём «Лошадка». </a:t>
            </a:r>
            <a:r>
              <a:rPr lang="ru-RU" sz="1800" dirty="0" smtClean="0"/>
              <a:t>Полость черпака одной ложки зажата в ладони (обычно левой руки). Удар производится другой ложкой. </a:t>
            </a:r>
            <a:r>
              <a:rPr lang="ru-RU" sz="1800" dirty="0" err="1" smtClean="0"/>
              <a:t>Приоткрывание</a:t>
            </a:r>
            <a:r>
              <a:rPr lang="ru-RU" sz="1800" dirty="0" smtClean="0"/>
              <a:t> полости между ложкой и ладонью позволяет извлекать звуки различной высоты. При последовательном чередовании звуков различной высоты создаётся имитация </a:t>
            </a:r>
            <a:r>
              <a:rPr lang="ru-RU" sz="1800" dirty="0" err="1" smtClean="0"/>
              <a:t>цоконья</a:t>
            </a:r>
            <a:r>
              <a:rPr lang="ru-RU" sz="1800" dirty="0" smtClean="0"/>
              <a:t> копыт лошади. Высокий или низкий, глухой или звонкий – всё это ребёнок слышит, когда он играет на ложках «Лошадку». Он </a:t>
            </a:r>
            <a:r>
              <a:rPr lang="ru-RU" sz="1800" dirty="0" err="1" smtClean="0"/>
              <a:t>н</a:t>
            </a:r>
            <a:r>
              <a:rPr lang="ru-RU" sz="1800" dirty="0" smtClean="0"/>
              <a:t> просто воспроизводит какие-то звуки, а учится анализировать и сравнивать услышанное.</a:t>
            </a:r>
          </a:p>
          <a:p>
            <a:pPr marL="873760" lvl="2" indent="-342900">
              <a:buNone/>
            </a:pPr>
            <a:endParaRPr lang="ru-RU" sz="1800" dirty="0" smtClean="0"/>
          </a:p>
          <a:p>
            <a:pPr marL="873760" lvl="2" indent="-342900">
              <a:buNone/>
            </a:pPr>
            <a:r>
              <a:rPr lang="ru-RU" sz="1600" i="1" dirty="0" smtClean="0"/>
              <a:t>За головки ложки взяли, вдруг лошадки прискакали.           </a:t>
            </a:r>
          </a:p>
          <a:p>
            <a:pPr marL="873760" lvl="2" indent="-342900">
              <a:buNone/>
            </a:pPr>
            <a:r>
              <a:rPr lang="ru-RU" sz="1600" i="1" dirty="0" err="1" smtClean="0"/>
              <a:t>Скок-скок-скок-скок</a:t>
            </a:r>
            <a:r>
              <a:rPr lang="ru-RU" sz="1600" i="1" dirty="0" smtClean="0"/>
              <a:t>, догони меня, дружок.</a:t>
            </a:r>
          </a:p>
          <a:p>
            <a:pPr marL="873760" lvl="2" indent="-342900">
              <a:buNone/>
            </a:pPr>
            <a:r>
              <a:rPr lang="ru-RU" sz="1600" dirty="0" smtClean="0"/>
              <a:t>                  И более ускоренный темп:</a:t>
            </a:r>
          </a:p>
          <a:p>
            <a:pPr marL="873760" lvl="2" indent="-342900">
              <a:buNone/>
            </a:pPr>
            <a:r>
              <a:rPr lang="ru-RU" sz="1600" i="1" dirty="0" smtClean="0"/>
              <a:t>И галопом побежали, и копытца застучали.</a:t>
            </a:r>
          </a:p>
          <a:p>
            <a:pPr marL="873760" lvl="2" indent="-342900">
              <a:buNone/>
            </a:pPr>
            <a:r>
              <a:rPr lang="ru-RU" sz="1600" i="1" dirty="0" err="1" smtClean="0"/>
              <a:t>Цок-цок-цок-цок</a:t>
            </a:r>
            <a:r>
              <a:rPr lang="ru-RU" sz="1600" i="1" dirty="0" smtClean="0"/>
              <a:t>, прокати меня, дружок.</a:t>
            </a:r>
          </a:p>
        </p:txBody>
      </p:sp>
      <p:pic>
        <p:nvPicPr>
          <p:cNvPr id="4" name="Picture 2" descr="C:\Users\Лена\Desktop\ЛОЖКИ\ПРИЁМЫ\l1QTa4MVzB8 (1).jpg"/>
          <p:cNvPicPr>
            <a:picLocks noChangeAspect="1" noChangeArrowheads="1"/>
          </p:cNvPicPr>
          <p:nvPr/>
        </p:nvPicPr>
        <p:blipFill>
          <a:blip r:embed="rId2" cstate="print"/>
          <a:srcRect/>
          <a:stretch>
            <a:fillRect/>
          </a:stretch>
        </p:blipFill>
        <p:spPr bwMode="auto">
          <a:xfrm>
            <a:off x="6324600" y="3962400"/>
            <a:ext cx="2209800" cy="2438400"/>
          </a:xfrm>
          <a:prstGeom prst="rect">
            <a:avLst/>
          </a:prstGeom>
          <a:noFill/>
          <a:ln w="76200">
            <a:solidFill>
              <a:srgbClr val="FF0000"/>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965664"/>
          </a:xfrm>
        </p:spPr>
        <p:txBody>
          <a:bodyPr>
            <a:normAutofit/>
          </a:bodyPr>
          <a:lstStyle/>
          <a:p>
            <a:pPr algn="ctr"/>
            <a:r>
              <a:rPr lang="ru-RU" sz="3200" dirty="0" smtClean="0"/>
              <a:t>Знакомство с приёмами игры на ложках</a:t>
            </a:r>
            <a:endParaRPr lang="ru-RU" sz="3200" dirty="0"/>
          </a:p>
        </p:txBody>
      </p:sp>
      <p:sp>
        <p:nvSpPr>
          <p:cNvPr id="3" name="Содержимое 2"/>
          <p:cNvSpPr>
            <a:spLocks noGrp="1"/>
          </p:cNvSpPr>
          <p:nvPr>
            <p:ph idx="1"/>
          </p:nvPr>
        </p:nvSpPr>
        <p:spPr>
          <a:xfrm>
            <a:off x="457200" y="1600200"/>
            <a:ext cx="7924800" cy="4648199"/>
          </a:xfrm>
        </p:spPr>
        <p:txBody>
          <a:bodyPr>
            <a:normAutofit/>
          </a:bodyPr>
          <a:lstStyle/>
          <a:p>
            <a:pPr algn="ctr">
              <a:buNone/>
            </a:pPr>
            <a:r>
              <a:rPr lang="ru-RU" sz="1800" dirty="0" smtClean="0"/>
              <a:t>           Знакомятся дети и с такими приёмами, как «Солнышко», «Мячики», «Плечики», «</a:t>
            </a:r>
            <a:r>
              <a:rPr lang="ru-RU" sz="1800" dirty="0" err="1" smtClean="0"/>
              <a:t>Коленочки</a:t>
            </a:r>
            <a:r>
              <a:rPr lang="ru-RU" sz="1800" dirty="0" smtClean="0"/>
              <a:t>», «Форшлаги», «Тремоло» и многими другими.</a:t>
            </a:r>
          </a:p>
          <a:p>
            <a:pPr algn="ctr"/>
            <a:endParaRPr lang="ru-RU" sz="1800" dirty="0" smtClean="0"/>
          </a:p>
          <a:p>
            <a:pPr algn="ctr">
              <a:buNone/>
            </a:pPr>
            <a:r>
              <a:rPr lang="ru-RU" sz="2400" b="1" i="1" dirty="0" smtClean="0"/>
              <a:t>            Освоение игры двумя ложками</a:t>
            </a:r>
            <a:r>
              <a:rPr lang="ru-RU" sz="1800" dirty="0" smtClean="0"/>
              <a:t>.</a:t>
            </a:r>
          </a:p>
          <a:p>
            <a:pPr algn="ctr">
              <a:buNone/>
            </a:pPr>
            <a:r>
              <a:rPr lang="ru-RU" sz="1800" dirty="0" smtClean="0"/>
              <a:t> </a:t>
            </a:r>
          </a:p>
          <a:p>
            <a:pPr>
              <a:buNone/>
            </a:pPr>
            <a:r>
              <a:rPr lang="ru-RU" sz="1800" dirty="0" smtClean="0"/>
              <a:t>        Ложки держат в правой руке. Между черенками (посередине)находится указательный палец. Выпуклые стороны черпаков обращены друг к другу  (интервал между ложками 1-3 см), черенки  ложек зажаты в ладони руки.</a:t>
            </a:r>
          </a:p>
          <a:p>
            <a:pPr algn="ctr">
              <a:buNone/>
            </a:pPr>
            <a:r>
              <a:rPr lang="ru-RU" sz="1800" dirty="0" smtClean="0"/>
              <a:t>Удары осуществляются:</a:t>
            </a:r>
          </a:p>
          <a:p>
            <a:pPr>
              <a:buFontTx/>
              <a:buChar char="-"/>
            </a:pPr>
            <a:r>
              <a:rPr lang="ru-RU" sz="1800" dirty="0" smtClean="0"/>
              <a:t>- по ладони левой руки;</a:t>
            </a:r>
          </a:p>
          <a:p>
            <a:pPr>
              <a:buFontTx/>
              <a:buChar char="-"/>
            </a:pPr>
            <a:r>
              <a:rPr lang="ru-RU" sz="1800" dirty="0" smtClean="0"/>
              <a:t> - по павой и левой ногам (место немного выше колена):</a:t>
            </a:r>
          </a:p>
          <a:p>
            <a:pPr>
              <a:buFontTx/>
              <a:buChar char="-"/>
            </a:pPr>
            <a:r>
              <a:rPr lang="ru-RU" sz="1800" dirty="0" smtClean="0"/>
              <a:t> - по ноге и ладони, которая находится над ногой;</a:t>
            </a:r>
          </a:p>
          <a:p>
            <a:pPr>
              <a:buFontTx/>
              <a:buChar char="-"/>
            </a:pPr>
            <a:r>
              <a:rPr lang="ru-RU" sz="1800" dirty="0" smtClean="0"/>
              <a:t> - по плечу и ладони (тремоло) </a:t>
            </a:r>
            <a:endParaRPr lang="ru-RU"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5334000" cy="737064"/>
          </a:xfrm>
        </p:spPr>
        <p:txBody>
          <a:bodyPr>
            <a:normAutofit/>
          </a:bodyPr>
          <a:lstStyle/>
          <a:p>
            <a:pPr algn="ctr"/>
            <a:r>
              <a:rPr lang="ru-RU" sz="3200" dirty="0" smtClean="0"/>
              <a:t>Ложкари</a:t>
            </a:r>
            <a:endParaRPr lang="ru-RU" sz="3200" dirty="0"/>
          </a:p>
        </p:txBody>
      </p:sp>
      <p:pic>
        <p:nvPicPr>
          <p:cNvPr id="6146" name="Picture 2" descr="C:\Users\Лена\Desktop\ДЛЯ ЛОЖЕК\5685.jpg"/>
          <p:cNvPicPr>
            <a:picLocks noGrp="1" noChangeAspect="1" noChangeArrowheads="1"/>
          </p:cNvPicPr>
          <p:nvPr>
            <p:ph idx="1"/>
          </p:nvPr>
        </p:nvPicPr>
        <p:blipFill>
          <a:blip r:embed="rId2"/>
          <a:srcRect/>
          <a:stretch>
            <a:fillRect/>
          </a:stretch>
        </p:blipFill>
        <p:spPr bwMode="auto">
          <a:xfrm>
            <a:off x="304800" y="1447800"/>
            <a:ext cx="5486400" cy="4800600"/>
          </a:xfrm>
          <a:prstGeom prst="rect">
            <a:avLst/>
          </a:prstGeom>
          <a:noFill/>
          <a:ln w="76200">
            <a:solidFill>
              <a:srgbClr val="FF0000"/>
            </a:solidFill>
          </a:ln>
        </p:spPr>
      </p:pic>
      <p:pic>
        <p:nvPicPr>
          <p:cNvPr id="6147" name="Picture 3" descr="C:\Users\Лена\Desktop\ДЛЯ ЛОЖЕК\797606.jpg"/>
          <p:cNvPicPr>
            <a:picLocks noChangeAspect="1" noChangeArrowheads="1"/>
          </p:cNvPicPr>
          <p:nvPr/>
        </p:nvPicPr>
        <p:blipFill>
          <a:blip r:embed="rId3"/>
          <a:srcRect/>
          <a:stretch>
            <a:fillRect/>
          </a:stretch>
        </p:blipFill>
        <p:spPr bwMode="auto">
          <a:xfrm>
            <a:off x="4572000" y="3810000"/>
            <a:ext cx="4343400" cy="2871788"/>
          </a:xfrm>
          <a:prstGeom prst="rect">
            <a:avLst/>
          </a:prstGeom>
          <a:noFill/>
          <a:ln w="76200">
            <a:solidFill>
              <a:srgbClr val="FF0000"/>
            </a:solidFill>
          </a:ln>
        </p:spPr>
      </p:pic>
      <p:pic>
        <p:nvPicPr>
          <p:cNvPr id="6148" name="Picture 4" descr="C:\Users\Лена\Desktop\ДЛЯ ЛОЖЕК\di-GYPOJW.jpeg"/>
          <p:cNvPicPr>
            <a:picLocks noChangeAspect="1" noChangeArrowheads="1"/>
          </p:cNvPicPr>
          <p:nvPr/>
        </p:nvPicPr>
        <p:blipFill>
          <a:blip r:embed="rId4"/>
          <a:srcRect/>
          <a:stretch>
            <a:fillRect/>
          </a:stretch>
        </p:blipFill>
        <p:spPr bwMode="auto">
          <a:xfrm>
            <a:off x="6019800" y="304800"/>
            <a:ext cx="2895600" cy="3505200"/>
          </a:xfrm>
          <a:prstGeom prst="rect">
            <a:avLst/>
          </a:prstGeom>
          <a:noFill/>
          <a:ln w="76200">
            <a:solidFill>
              <a:srgbClr val="FF0000"/>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0"/>
            <a:ext cx="8229600" cy="1143000"/>
          </a:xfrm>
        </p:spPr>
        <p:txBody>
          <a:bodyPr>
            <a:normAutofit/>
          </a:bodyPr>
          <a:lstStyle/>
          <a:p>
            <a:pPr algn="ctr"/>
            <a:r>
              <a:rPr lang="ru-RU" sz="3200" dirty="0" smtClean="0"/>
              <a:t>Театр на ложках</a:t>
            </a:r>
            <a:endParaRPr lang="ru-RU" sz="3200" dirty="0"/>
          </a:p>
        </p:txBody>
      </p:sp>
      <p:sp>
        <p:nvSpPr>
          <p:cNvPr id="3" name="Содержимое 2"/>
          <p:cNvSpPr>
            <a:spLocks noGrp="1"/>
          </p:cNvSpPr>
          <p:nvPr>
            <p:ph idx="1"/>
          </p:nvPr>
        </p:nvSpPr>
        <p:spPr/>
        <p:txBody>
          <a:bodyPr>
            <a:normAutofit/>
          </a:bodyPr>
          <a:lstStyle/>
          <a:p>
            <a:pPr algn="ctr">
              <a:buNone/>
            </a:pPr>
            <a:r>
              <a:rPr lang="ru-RU" sz="2400" i="1" dirty="0" smtClean="0"/>
              <a:t>   </a:t>
            </a:r>
            <a:r>
              <a:rPr lang="ru-RU" sz="2400" dirty="0" smtClean="0"/>
              <a:t>Театр ложек – упрощённый вариант верховых кукол.</a:t>
            </a:r>
          </a:p>
          <a:p>
            <a:pPr>
              <a:buNone/>
            </a:pPr>
            <a:r>
              <a:rPr lang="ru-RU" sz="2400" dirty="0" smtClean="0"/>
              <a:t>   </a:t>
            </a:r>
          </a:p>
          <a:p>
            <a:pPr>
              <a:buNone/>
            </a:pPr>
            <a:r>
              <a:rPr lang="ru-RU" sz="2400" dirty="0" smtClean="0"/>
              <a:t>   1. Развивает у детей моторику, координацию движений. </a:t>
            </a:r>
          </a:p>
          <a:p>
            <a:pPr>
              <a:buNone/>
            </a:pPr>
            <a:r>
              <a:rPr lang="ru-RU" sz="2400" dirty="0" smtClean="0"/>
              <a:t>   2. Формирует творческие способности, артистизм.</a:t>
            </a:r>
          </a:p>
          <a:p>
            <a:pPr>
              <a:buNone/>
            </a:pPr>
            <a:r>
              <a:rPr lang="ru-RU" sz="2400" dirty="0" smtClean="0"/>
              <a:t>   3. Помогает ребёнку выразить эмоции</a:t>
            </a:r>
          </a:p>
          <a:p>
            <a:pPr>
              <a:buNone/>
            </a:pPr>
            <a:r>
              <a:rPr lang="ru-RU" sz="2400" dirty="0" smtClean="0"/>
              <a:t>   4. Способствует развитию речи, обогащая пассивный и       активный словарь        </a:t>
            </a:r>
          </a:p>
          <a:p>
            <a:pPr>
              <a:buNone/>
            </a:pPr>
            <a:endParaRPr lang="ru-RU" sz="2400" i="1" dirty="0"/>
          </a:p>
        </p:txBody>
      </p:sp>
      <p:pic>
        <p:nvPicPr>
          <p:cNvPr id="4" name="Picture 2" descr="C:\Users\Лена\Desktop\ложки.jpeg"/>
          <p:cNvPicPr>
            <a:picLocks noChangeAspect="1" noChangeArrowheads="1"/>
          </p:cNvPicPr>
          <p:nvPr/>
        </p:nvPicPr>
        <p:blipFill>
          <a:blip r:embed="rId2" cstate="print"/>
          <a:srcRect/>
          <a:stretch>
            <a:fillRect/>
          </a:stretch>
        </p:blipFill>
        <p:spPr bwMode="auto">
          <a:xfrm>
            <a:off x="4191000" y="4191000"/>
            <a:ext cx="3657600" cy="2133600"/>
          </a:xfrm>
          <a:prstGeom prst="rect">
            <a:avLst/>
          </a:prstGeom>
          <a:noFill/>
          <a:ln w="76200">
            <a:solidFill>
              <a:srgbClr val="FF0000"/>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t>Обучение дошкольников </a:t>
            </a:r>
            <a:br>
              <a:rPr lang="ru-RU" sz="3200" dirty="0" smtClean="0"/>
            </a:br>
            <a:r>
              <a:rPr lang="ru-RU" sz="3200" dirty="0" smtClean="0"/>
              <a:t>приёмам игры на деревянных ложках </a:t>
            </a:r>
            <a:endParaRPr lang="ru-RU" sz="3200" dirty="0"/>
          </a:p>
        </p:txBody>
      </p:sp>
      <p:sp>
        <p:nvSpPr>
          <p:cNvPr id="3" name="Содержимое 2"/>
          <p:cNvSpPr>
            <a:spLocks noGrp="1"/>
          </p:cNvSpPr>
          <p:nvPr>
            <p:ph idx="1"/>
          </p:nvPr>
        </p:nvSpPr>
        <p:spPr/>
        <p:txBody>
          <a:bodyPr>
            <a:normAutofit lnSpcReduction="10000"/>
          </a:bodyPr>
          <a:lstStyle/>
          <a:p>
            <a:r>
              <a:rPr lang="ru-RU" sz="2800" b="1" i="1" dirty="0" smtClean="0"/>
              <a:t>Цель:</a:t>
            </a:r>
            <a:r>
              <a:rPr lang="ru-RU" sz="2400" dirty="0" smtClean="0"/>
              <a:t> содействовать сохранению народной культуры через игру на музыкальных инструментах – деревянных ложках</a:t>
            </a:r>
          </a:p>
          <a:p>
            <a:endParaRPr lang="ru-RU" sz="2400" dirty="0" smtClean="0"/>
          </a:p>
          <a:p>
            <a:r>
              <a:rPr lang="ru-RU" sz="2800" b="1" i="1" dirty="0" smtClean="0"/>
              <a:t>Образовательные задачи: </a:t>
            </a:r>
          </a:p>
          <a:p>
            <a:pPr>
              <a:buNone/>
            </a:pPr>
            <a:r>
              <a:rPr lang="ru-RU" sz="2400" dirty="0" smtClean="0"/>
              <a:t> - усвоение детьми простейших навыков игры на ложках; знакомство с различными приёмами игры;</a:t>
            </a:r>
          </a:p>
          <a:p>
            <a:pPr>
              <a:buNone/>
            </a:pPr>
            <a:r>
              <a:rPr lang="ru-RU" sz="2400" dirty="0" smtClean="0"/>
              <a:t> - развитие в процессе игры на ложках чувства ритма, музыкального слуха, координации движений,, творческой активности;</a:t>
            </a:r>
          </a:p>
          <a:p>
            <a:pPr>
              <a:buNone/>
            </a:pPr>
            <a:r>
              <a:rPr lang="ru-RU" sz="2400" dirty="0" smtClean="0"/>
              <a:t> -  создание приятного психологического климата, сплочение детского коллектива в процессе совместной игры на ложках</a:t>
            </a:r>
          </a:p>
          <a:p>
            <a:pPr>
              <a:buNone/>
            </a:pPr>
            <a:endParaRPr lang="ru-RU"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074" name="Picture 2" descr="C:\Users\Лена\Desktop\ЛОЖКИ\театр на ложках\мини- музеи 006.jpg"/>
          <p:cNvPicPr>
            <a:picLocks noGrp="1" noChangeAspect="1" noChangeArrowheads="1"/>
          </p:cNvPicPr>
          <p:nvPr>
            <p:ph idx="1"/>
          </p:nvPr>
        </p:nvPicPr>
        <p:blipFill>
          <a:blip r:embed="rId2" cstate="print"/>
          <a:srcRect/>
          <a:stretch>
            <a:fillRect/>
          </a:stretch>
        </p:blipFill>
        <p:spPr bwMode="auto">
          <a:xfrm>
            <a:off x="304800" y="1219200"/>
            <a:ext cx="4800600" cy="4419600"/>
          </a:xfrm>
          <a:prstGeom prst="rect">
            <a:avLst/>
          </a:prstGeom>
          <a:noFill/>
          <a:ln w="76200">
            <a:solidFill>
              <a:srgbClr val="FF0000"/>
            </a:solidFill>
          </a:ln>
        </p:spPr>
      </p:pic>
      <p:pic>
        <p:nvPicPr>
          <p:cNvPr id="3075" name="Picture 3" descr="C:\Users\Лена\Desktop\ЛОЖКИ\театр на ложках\IMG_0972.jpg"/>
          <p:cNvPicPr>
            <a:picLocks noChangeAspect="1" noChangeArrowheads="1"/>
          </p:cNvPicPr>
          <p:nvPr/>
        </p:nvPicPr>
        <p:blipFill>
          <a:blip r:embed="rId3"/>
          <a:srcRect/>
          <a:stretch>
            <a:fillRect/>
          </a:stretch>
        </p:blipFill>
        <p:spPr bwMode="auto">
          <a:xfrm>
            <a:off x="11049000" y="-7010400"/>
            <a:ext cx="20320000" cy="2514600"/>
          </a:xfrm>
          <a:prstGeom prst="rect">
            <a:avLst/>
          </a:prstGeom>
          <a:noFill/>
        </p:spPr>
      </p:pic>
      <p:pic>
        <p:nvPicPr>
          <p:cNvPr id="6" name="Picture 2" descr="C:\Users\Лена\Desktop\ЛОЖКИ\театр на ложках\IMG_0972.jpg"/>
          <p:cNvPicPr>
            <a:picLocks noChangeAspect="1" noChangeArrowheads="1"/>
          </p:cNvPicPr>
          <p:nvPr/>
        </p:nvPicPr>
        <p:blipFill>
          <a:blip r:embed="rId4" cstate="print"/>
          <a:srcRect/>
          <a:stretch>
            <a:fillRect/>
          </a:stretch>
        </p:blipFill>
        <p:spPr bwMode="auto">
          <a:xfrm>
            <a:off x="5334000" y="762000"/>
            <a:ext cx="3352800" cy="2743200"/>
          </a:xfrm>
          <a:prstGeom prst="rect">
            <a:avLst/>
          </a:prstGeom>
          <a:noFill/>
          <a:ln w="76200">
            <a:solidFill>
              <a:srgbClr val="FF0000"/>
            </a:solidFill>
          </a:ln>
        </p:spPr>
      </p:pic>
      <p:pic>
        <p:nvPicPr>
          <p:cNvPr id="7" name="Picture 2" descr="C:\Users\Лена\Desktop\ЛОЖКИ\театр на ложках\IMG_0973.jpg"/>
          <p:cNvPicPr>
            <a:picLocks noChangeAspect="1" noChangeArrowheads="1"/>
          </p:cNvPicPr>
          <p:nvPr/>
        </p:nvPicPr>
        <p:blipFill>
          <a:blip r:embed="rId5" cstate="print"/>
          <a:srcRect/>
          <a:stretch>
            <a:fillRect/>
          </a:stretch>
        </p:blipFill>
        <p:spPr bwMode="auto">
          <a:xfrm>
            <a:off x="5334000" y="3733800"/>
            <a:ext cx="3352800" cy="2514601"/>
          </a:xfrm>
          <a:prstGeom prst="rect">
            <a:avLst/>
          </a:prstGeom>
          <a:noFill/>
          <a:ln w="76200">
            <a:solidFill>
              <a:srgbClr val="FF0000"/>
            </a:solidFill>
          </a:ln>
        </p:spPr>
      </p:pic>
      <p:sp>
        <p:nvSpPr>
          <p:cNvPr id="8" name="TextBox 7"/>
          <p:cNvSpPr txBox="1"/>
          <p:nvPr/>
        </p:nvSpPr>
        <p:spPr>
          <a:xfrm>
            <a:off x="304800" y="5105400"/>
            <a:ext cx="2590800" cy="369332"/>
          </a:xfrm>
          <a:prstGeom prst="rect">
            <a:avLst/>
          </a:prstGeom>
          <a:solidFill>
            <a:srgbClr val="FF0000"/>
          </a:solidFill>
        </p:spPr>
        <p:txBody>
          <a:bodyPr wrap="square" rtlCol="0">
            <a:spAutoFit/>
          </a:bodyPr>
          <a:lstStyle/>
          <a:p>
            <a:r>
              <a:rPr lang="ru-RU" dirty="0" smtClean="0"/>
              <a:t>Матрёшки на ложках</a:t>
            </a:r>
            <a:endParaRPr lang="ru-RU" dirty="0"/>
          </a:p>
        </p:txBody>
      </p:sp>
      <p:sp>
        <p:nvSpPr>
          <p:cNvPr id="10" name="TextBox 9"/>
          <p:cNvSpPr txBox="1"/>
          <p:nvPr/>
        </p:nvSpPr>
        <p:spPr>
          <a:xfrm>
            <a:off x="6324600" y="3733800"/>
            <a:ext cx="2362200" cy="369332"/>
          </a:xfrm>
          <a:prstGeom prst="rect">
            <a:avLst/>
          </a:prstGeom>
          <a:solidFill>
            <a:srgbClr val="FF0000"/>
          </a:solidFill>
        </p:spPr>
        <p:txBody>
          <a:bodyPr wrap="square" rtlCol="0">
            <a:spAutoFit/>
          </a:bodyPr>
          <a:lstStyle/>
          <a:p>
            <a:r>
              <a:rPr lang="ru-RU" dirty="0" smtClean="0"/>
              <a:t>Сказка «Три медведя</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889464"/>
          </a:xfrm>
        </p:spPr>
        <p:txBody>
          <a:bodyPr>
            <a:normAutofit/>
          </a:bodyPr>
          <a:lstStyle/>
          <a:p>
            <a:pPr algn="ctr"/>
            <a:r>
              <a:rPr lang="ru-RU" sz="3200" dirty="0" smtClean="0"/>
              <a:t>Результаты реализации проекта</a:t>
            </a:r>
            <a:endParaRPr lang="ru-RU" sz="3200" dirty="0"/>
          </a:p>
        </p:txBody>
      </p:sp>
      <p:sp>
        <p:nvSpPr>
          <p:cNvPr id="3" name="Содержимое 2"/>
          <p:cNvSpPr>
            <a:spLocks noGrp="1"/>
          </p:cNvSpPr>
          <p:nvPr>
            <p:ph idx="1"/>
          </p:nvPr>
        </p:nvSpPr>
        <p:spPr>
          <a:xfrm>
            <a:off x="457200" y="1143000"/>
            <a:ext cx="8229600" cy="5029517"/>
          </a:xfrm>
        </p:spPr>
        <p:txBody>
          <a:bodyPr>
            <a:normAutofit lnSpcReduction="10000"/>
          </a:bodyPr>
          <a:lstStyle/>
          <a:p>
            <a:endParaRPr lang="ru-RU" sz="2400" dirty="0" smtClean="0"/>
          </a:p>
          <a:p>
            <a:r>
              <a:rPr lang="ru-RU" sz="2400" dirty="0" smtClean="0"/>
              <a:t>У детей появился интерес к теме прошлого старшего поколения, к теме русского народного творчества, </a:t>
            </a:r>
          </a:p>
          <a:p>
            <a:r>
              <a:rPr lang="ru-RU" sz="2400" dirty="0" smtClean="0"/>
              <a:t>Повысился уровень музыкального развития дошкольников.   Дети стали осознаннее воспринимать русскую народную музыку и передавать ритмический рисунок в игре на ложках.</a:t>
            </a:r>
          </a:p>
          <a:p>
            <a:r>
              <a:rPr lang="ru-RU" sz="2400" dirty="0" smtClean="0"/>
              <a:t>Дети научились владению элементарными приёмами игры на деревянных ложках </a:t>
            </a:r>
          </a:p>
          <a:p>
            <a:r>
              <a:rPr lang="ru-RU" sz="2400" dirty="0" smtClean="0"/>
              <a:t>У детей активизировалось внимание, творческая инициатива, улучшилась память</a:t>
            </a:r>
          </a:p>
          <a:p>
            <a:r>
              <a:rPr lang="ru-RU" sz="2400" dirty="0" smtClean="0"/>
              <a:t>Многие дети стали более дисциплинированными, спокойными, уравновешенными.</a:t>
            </a:r>
          </a:p>
          <a:p>
            <a:r>
              <a:rPr lang="ru-RU" sz="2400" dirty="0" smtClean="0"/>
              <a:t>Дети научились согласованно действовать в коллективе, добиваться сыгранности.</a:t>
            </a:r>
          </a:p>
          <a:p>
            <a:pPr>
              <a:buNone/>
            </a:pPr>
            <a:endParaRPr lang="ru-RU" sz="2400" dirty="0" smtClean="0"/>
          </a:p>
          <a:p>
            <a:endParaRPr lang="ru-RU"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0"/>
            <a:ext cx="8229600" cy="1143000"/>
          </a:xfrm>
        </p:spPr>
        <p:txBody>
          <a:bodyPr>
            <a:normAutofit/>
          </a:bodyPr>
          <a:lstStyle/>
          <a:p>
            <a:pPr algn="ctr"/>
            <a:r>
              <a:rPr lang="ru-RU" sz="3200" dirty="0" smtClean="0"/>
              <a:t>Перспективы дальнейшего развития</a:t>
            </a:r>
            <a:endParaRPr lang="ru-RU" sz="3200" dirty="0"/>
          </a:p>
        </p:txBody>
      </p:sp>
      <p:sp>
        <p:nvSpPr>
          <p:cNvPr id="3" name="Содержимое 2"/>
          <p:cNvSpPr>
            <a:spLocks noGrp="1"/>
          </p:cNvSpPr>
          <p:nvPr>
            <p:ph idx="1"/>
          </p:nvPr>
        </p:nvSpPr>
        <p:spPr/>
        <p:txBody>
          <a:bodyPr>
            <a:normAutofit/>
          </a:bodyPr>
          <a:lstStyle/>
          <a:p>
            <a:pPr>
              <a:buNone/>
            </a:pPr>
            <a:r>
              <a:rPr lang="ru-RU" sz="2400" dirty="0" smtClean="0"/>
              <a:t>1. Продолжать знакомство с традициями народной культуры:</a:t>
            </a:r>
          </a:p>
          <a:p>
            <a:pPr>
              <a:buNone/>
            </a:pPr>
            <a:r>
              <a:rPr lang="ru-RU" sz="2400" dirty="0" smtClean="0"/>
              <a:t>     - русскими народными праздниками;</a:t>
            </a:r>
          </a:p>
          <a:p>
            <a:pPr>
              <a:buNone/>
            </a:pPr>
            <a:r>
              <a:rPr lang="ru-RU" sz="2400" dirty="0" smtClean="0"/>
              <a:t>     - народным песенным искусством.</a:t>
            </a:r>
          </a:p>
          <a:p>
            <a:pPr>
              <a:buNone/>
            </a:pPr>
            <a:r>
              <a:rPr lang="ru-RU" sz="2400" dirty="0" smtClean="0"/>
              <a:t>2. Развивать исполнительское мастерство на русских народных инструментах:</a:t>
            </a:r>
          </a:p>
          <a:p>
            <a:pPr>
              <a:buNone/>
            </a:pPr>
            <a:r>
              <a:rPr lang="ru-RU" sz="2400" dirty="0" smtClean="0"/>
              <a:t>   - совершенствовать технику игры на ложках;</a:t>
            </a:r>
          </a:p>
          <a:p>
            <a:pPr>
              <a:buNone/>
            </a:pPr>
            <a:r>
              <a:rPr lang="ru-RU" sz="2400" dirty="0" smtClean="0"/>
              <a:t>   - находить новые приёмы игры на ложках;</a:t>
            </a:r>
          </a:p>
          <a:p>
            <a:pPr>
              <a:buNone/>
            </a:pPr>
            <a:r>
              <a:rPr lang="ru-RU" sz="2400" dirty="0" smtClean="0"/>
              <a:t>   - выступать перед детьми и родителями на утренниках.</a:t>
            </a:r>
          </a:p>
          <a:p>
            <a:pPr>
              <a:buNone/>
            </a:pPr>
            <a:r>
              <a:rPr lang="ru-RU" sz="2400" dirty="0" smtClean="0"/>
              <a:t>3. С помощью родителей и педагогов пополнять экспонаты мини-музея «Здравствуй, театр!» куклами на ложках</a:t>
            </a:r>
          </a:p>
          <a:p>
            <a:pPr>
              <a:buNone/>
            </a:pPr>
            <a:endParaRPr lang="ru-RU"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0"/>
            <a:ext cx="8229600" cy="1143000"/>
          </a:xfrm>
        </p:spPr>
        <p:txBody>
          <a:bodyPr>
            <a:normAutofit/>
          </a:bodyPr>
          <a:lstStyle/>
          <a:p>
            <a:pPr algn="ctr"/>
            <a:r>
              <a:rPr lang="ru-RU" sz="3200" dirty="0" smtClean="0"/>
              <a:t>Литература</a:t>
            </a:r>
            <a:endParaRPr lang="ru-RU" sz="3200" dirty="0"/>
          </a:p>
        </p:txBody>
      </p:sp>
      <p:sp>
        <p:nvSpPr>
          <p:cNvPr id="3" name="Содержимое 2"/>
          <p:cNvSpPr>
            <a:spLocks noGrp="1"/>
          </p:cNvSpPr>
          <p:nvPr>
            <p:ph idx="1"/>
          </p:nvPr>
        </p:nvSpPr>
        <p:spPr>
          <a:xfrm>
            <a:off x="533400" y="1600200"/>
            <a:ext cx="8229600" cy="4526280"/>
          </a:xfrm>
        </p:spPr>
        <p:txBody>
          <a:bodyPr>
            <a:normAutofit/>
          </a:bodyPr>
          <a:lstStyle/>
          <a:p>
            <a:pPr>
              <a:buNone/>
            </a:pPr>
            <a:r>
              <a:rPr lang="ru-RU" sz="2400" dirty="0" err="1" smtClean="0"/>
              <a:t>Гомонова</a:t>
            </a:r>
            <a:r>
              <a:rPr lang="ru-RU" sz="2400" dirty="0" smtClean="0"/>
              <a:t> Е. «Секреты музыкального воспитания дошкольников» – Москва, «ВАКО», 2016г.</a:t>
            </a:r>
          </a:p>
          <a:p>
            <a:pPr>
              <a:buNone/>
            </a:pPr>
            <a:r>
              <a:rPr lang="ru-RU" sz="2400" dirty="0" err="1" smtClean="0"/>
              <a:t>Каплунова</a:t>
            </a:r>
            <a:r>
              <a:rPr lang="ru-RU" sz="2400" dirty="0" smtClean="0"/>
              <a:t> И., </a:t>
            </a:r>
            <a:r>
              <a:rPr lang="ru-RU" sz="2400" dirty="0" err="1" smtClean="0"/>
              <a:t>Новоскольцева</a:t>
            </a:r>
            <a:r>
              <a:rPr lang="ru-RU" sz="2400" dirty="0" smtClean="0"/>
              <a:t> И. Ансамбль ложкарей в детском саду». Методическое пособие для </a:t>
            </a:r>
            <a:r>
              <a:rPr lang="ru-RU" sz="2400" dirty="0" err="1" smtClean="0"/>
              <a:t>муз.руководителей</a:t>
            </a:r>
            <a:r>
              <a:rPr lang="ru-RU" sz="2400" dirty="0" smtClean="0"/>
              <a:t> ДОУ. – СПб, «Композитор», 2003г</a:t>
            </a:r>
          </a:p>
          <a:p>
            <a:pPr>
              <a:buNone/>
            </a:pPr>
            <a:r>
              <a:rPr lang="ru-RU" sz="2400" dirty="0" smtClean="0"/>
              <a:t>Князева О.Л., </a:t>
            </a:r>
            <a:r>
              <a:rPr lang="ru-RU" sz="2400" dirty="0" err="1" smtClean="0"/>
              <a:t>Миханева</a:t>
            </a:r>
            <a:r>
              <a:rPr lang="ru-RU" sz="2400" dirty="0" smtClean="0"/>
              <a:t> М.Д. «Приобщение детей к истокам русской народной культуры», 2003г.</a:t>
            </a:r>
          </a:p>
          <a:p>
            <a:pPr>
              <a:buNone/>
            </a:pPr>
            <a:r>
              <a:rPr lang="ru-RU" sz="2400" dirty="0" smtClean="0"/>
              <a:t>Кононова Н.Г. «Обучение дошкольников игре на детских музыкальных инструментах» – Москва, Просвещение, 1990</a:t>
            </a:r>
          </a:p>
          <a:p>
            <a:pPr>
              <a:buNone/>
            </a:pPr>
            <a:r>
              <a:rPr lang="ru-RU" sz="2400" dirty="0" smtClean="0"/>
              <a:t>Интернет ресурсы</a:t>
            </a:r>
          </a:p>
          <a:p>
            <a:pPr>
              <a:buNone/>
            </a:pPr>
            <a:endParaRPr lang="ru-RU"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normAutofit/>
          </a:bodyPr>
          <a:lstStyle/>
          <a:p>
            <a:pPr algn="ctr"/>
            <a:r>
              <a:rPr lang="ru-RU" sz="3200" dirty="0" smtClean="0"/>
              <a:t>Творческих успехов!</a:t>
            </a:r>
            <a:endParaRPr lang="ru-RU" sz="3200" dirty="0"/>
          </a:p>
        </p:txBody>
      </p:sp>
      <p:sp>
        <p:nvSpPr>
          <p:cNvPr id="3" name="Содержимое 2"/>
          <p:cNvSpPr>
            <a:spLocks noGrp="1"/>
          </p:cNvSpPr>
          <p:nvPr>
            <p:ph idx="1"/>
          </p:nvPr>
        </p:nvSpPr>
        <p:spPr/>
        <p:txBody>
          <a:bodyPr/>
          <a:lstStyle/>
          <a:p>
            <a:endParaRPr lang="ru-RU" dirty="0"/>
          </a:p>
        </p:txBody>
      </p:sp>
      <p:pic>
        <p:nvPicPr>
          <p:cNvPr id="5122" name="Picture 2" descr="C:\Users\Лена\Desktop\ЛОЖКИ\ФОТКИ\i-64228.jpg"/>
          <p:cNvPicPr>
            <a:picLocks noChangeAspect="1" noChangeArrowheads="1"/>
          </p:cNvPicPr>
          <p:nvPr/>
        </p:nvPicPr>
        <p:blipFill>
          <a:blip r:embed="rId2"/>
          <a:srcRect/>
          <a:stretch>
            <a:fillRect/>
          </a:stretch>
        </p:blipFill>
        <p:spPr bwMode="auto">
          <a:xfrm>
            <a:off x="1066800" y="1676400"/>
            <a:ext cx="7010400" cy="4724400"/>
          </a:xfrm>
          <a:prstGeom prst="rect">
            <a:avLst/>
          </a:prstGeom>
          <a:noFill/>
          <a:ln w="76200">
            <a:solidFill>
              <a:srgbClr val="FF0000"/>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965664"/>
          </a:xfrm>
        </p:spPr>
        <p:txBody>
          <a:bodyPr>
            <a:normAutofit/>
          </a:bodyPr>
          <a:lstStyle/>
          <a:p>
            <a:pPr algn="ctr"/>
            <a:r>
              <a:rPr lang="ru-RU" sz="3200" dirty="0" smtClean="0"/>
              <a:t>Актуальность</a:t>
            </a:r>
            <a:endParaRPr lang="ru-RU" sz="3200" dirty="0"/>
          </a:p>
        </p:txBody>
      </p:sp>
      <p:sp>
        <p:nvSpPr>
          <p:cNvPr id="3" name="Содержимое 2"/>
          <p:cNvSpPr>
            <a:spLocks noGrp="1"/>
          </p:cNvSpPr>
          <p:nvPr>
            <p:ph idx="1"/>
          </p:nvPr>
        </p:nvSpPr>
        <p:spPr>
          <a:xfrm>
            <a:off x="0" y="1371600"/>
            <a:ext cx="8686800" cy="4800917"/>
          </a:xfrm>
        </p:spPr>
        <p:txBody>
          <a:bodyPr>
            <a:normAutofit lnSpcReduction="10000"/>
          </a:bodyPr>
          <a:lstStyle/>
          <a:p>
            <a:pPr>
              <a:buNone/>
            </a:pPr>
            <a:r>
              <a:rPr lang="ru-RU" sz="2400" dirty="0" smtClean="0"/>
              <a:t>      </a:t>
            </a:r>
          </a:p>
          <a:p>
            <a:pPr>
              <a:buNone/>
            </a:pPr>
            <a:r>
              <a:rPr lang="ru-RU" sz="2400" dirty="0" smtClean="0"/>
              <a:t>        Проблема построения модели образовательного процесса на основе многовековых традиций русского народа, его богатейшего культурного наследия, в частности, народной инструментальной музыки, является в настоящее время особенно актуальной. В последнее время сложилась такая ситуация, что музыкальное искусство встало на путь упрощения. Ребёнок начинает принимать за музыку произведения новомодных, но не долговечных на сцене исполнителей. Эту ситуацию можно избежать, если первоначальное музыкальное воспитание детей будет осуществляться с опорой на традиции народной музыки и исполнительства на детских шумовых инструментах , в частности, на деревянных ложках.</a:t>
            </a:r>
            <a:endParaRPr lang="ru-RU"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813264"/>
          </a:xfrm>
        </p:spPr>
        <p:txBody>
          <a:bodyPr>
            <a:normAutofit/>
          </a:bodyPr>
          <a:lstStyle/>
          <a:p>
            <a:pPr algn="ctr"/>
            <a:endParaRPr lang="ru-RU" sz="3200" dirty="0"/>
          </a:p>
        </p:txBody>
      </p:sp>
      <p:sp>
        <p:nvSpPr>
          <p:cNvPr id="3" name="Содержимое 2"/>
          <p:cNvSpPr>
            <a:spLocks noGrp="1"/>
          </p:cNvSpPr>
          <p:nvPr>
            <p:ph idx="1"/>
          </p:nvPr>
        </p:nvSpPr>
        <p:spPr>
          <a:xfrm>
            <a:off x="304800" y="1646237"/>
            <a:ext cx="8382000" cy="4526280"/>
          </a:xfrm>
        </p:spPr>
        <p:txBody>
          <a:bodyPr>
            <a:normAutofit/>
          </a:bodyPr>
          <a:lstStyle/>
          <a:p>
            <a:pPr>
              <a:buNone/>
            </a:pPr>
            <a:r>
              <a:rPr lang="ru-RU" sz="2400" dirty="0" smtClean="0"/>
              <a:t>    Проект направлен на формирование духовно-нравственного, патриотического воспитания, т.к помогает приобщению детей к русской культуре через игру на народных инструментах.</a:t>
            </a:r>
          </a:p>
          <a:p>
            <a:pPr>
              <a:buNone/>
            </a:pPr>
            <a:r>
              <a:rPr lang="ru-RU" sz="2400" dirty="0" smtClean="0"/>
              <a:t>    Игра на ложках привлекательна для детей тем, что на освоение простейших приёмов она не требует длительного времени и специальной подготовки. Достаточно взять в руки ложки за черенки и, ударяя ими друг о друга, получить яркий звук. Это ещё и технически достаточно подвижный инструмент, потому что при определённых умениях и навыках можно демонстрировать эффектную зрелищную игру.</a:t>
            </a:r>
            <a:endParaRPr lang="ru-RU" sz="2400" dirty="0"/>
          </a:p>
        </p:txBody>
      </p:sp>
      <p:pic>
        <p:nvPicPr>
          <p:cNvPr id="2050" name="Picture 2" descr="C:\Users\Лена\Desktop\ЛОЖКИ\ФОТКИ\0f62b38f92e764e5e729bd0ab93c4088.jpg"/>
          <p:cNvPicPr>
            <a:picLocks noChangeAspect="1" noChangeArrowheads="1"/>
          </p:cNvPicPr>
          <p:nvPr/>
        </p:nvPicPr>
        <p:blipFill>
          <a:blip r:embed="rId2" cstate="print"/>
          <a:srcRect/>
          <a:stretch>
            <a:fillRect/>
          </a:stretch>
        </p:blipFill>
        <p:spPr bwMode="auto">
          <a:xfrm>
            <a:off x="3352800" y="381000"/>
            <a:ext cx="2667000" cy="914400"/>
          </a:xfrm>
          <a:prstGeom prst="rect">
            <a:avLst/>
          </a:prstGeom>
          <a:noFill/>
          <a:ln w="76200">
            <a:solidFill>
              <a:srgbClr val="FF0000"/>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r>
              <a:rPr lang="ru-RU" sz="2800" b="1" i="1" dirty="0" smtClean="0"/>
              <a:t>Участники проекта</a:t>
            </a:r>
            <a:r>
              <a:rPr lang="ru-RU" sz="2400" dirty="0" smtClean="0"/>
              <a:t>: воспитанники ДОУ, музыкальный руководитель, воспитатели, родители.</a:t>
            </a:r>
          </a:p>
          <a:p>
            <a:r>
              <a:rPr lang="ru-RU" sz="2800" b="1" i="1" dirty="0" smtClean="0"/>
              <a:t>Направление</a:t>
            </a:r>
            <a:r>
              <a:rPr lang="ru-RU" sz="2400" dirty="0" smtClean="0"/>
              <a:t> художественно-эстетическое, познавательное.</a:t>
            </a:r>
          </a:p>
          <a:p>
            <a:r>
              <a:rPr lang="ru-RU" sz="2800" b="1" i="1" dirty="0" smtClean="0"/>
              <a:t>Продолжительность проекта</a:t>
            </a:r>
            <a:r>
              <a:rPr lang="ru-RU" sz="2400" dirty="0" smtClean="0"/>
              <a:t>: долгосрочный </a:t>
            </a:r>
          </a:p>
          <a:p>
            <a:pPr>
              <a:buNone/>
            </a:pPr>
            <a:r>
              <a:rPr lang="ru-RU" sz="2400" dirty="0" smtClean="0"/>
              <a:t>       (1 год)</a:t>
            </a:r>
          </a:p>
          <a:p>
            <a:r>
              <a:rPr lang="ru-RU" sz="2800" b="1" i="1" dirty="0" smtClean="0"/>
              <a:t>Этапы  реализации проекта</a:t>
            </a:r>
            <a:r>
              <a:rPr lang="ru-RU" sz="2400" b="1" i="1" dirty="0" smtClean="0"/>
              <a:t>: </a:t>
            </a:r>
            <a:r>
              <a:rPr lang="ru-RU" sz="2400" dirty="0" smtClean="0"/>
              <a:t>подготовительный, разработка проекта, выполнение проекта – практическая часть, подведение итогов.</a:t>
            </a:r>
          </a:p>
          <a:p>
            <a:pPr>
              <a:buNone/>
            </a:pPr>
            <a:endParaRPr lang="ru-RU" sz="2400" dirty="0"/>
          </a:p>
        </p:txBody>
      </p:sp>
      <p:pic>
        <p:nvPicPr>
          <p:cNvPr id="4" name="Picture 2" descr="C:\Users\Лена\Desktop\ЛОЖКИ\фото.jpg"/>
          <p:cNvPicPr>
            <a:picLocks noGrp="1" noChangeAspect="1" noChangeArrowheads="1"/>
          </p:cNvPicPr>
          <p:nvPr>
            <p:ph idx="1"/>
          </p:nvPr>
        </p:nvPicPr>
        <p:blipFill>
          <a:blip r:embed="rId2" cstate="print"/>
          <a:srcRect/>
          <a:stretch>
            <a:fillRect/>
          </a:stretch>
        </p:blipFill>
        <p:spPr bwMode="auto">
          <a:xfrm>
            <a:off x="3429000" y="381000"/>
            <a:ext cx="2438400" cy="914400"/>
          </a:xfrm>
          <a:prstGeom prst="rect">
            <a:avLst/>
          </a:prstGeom>
          <a:noFill/>
          <a:ln w="76200">
            <a:solidFill>
              <a:srgbClr val="FF0000"/>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t>Принципы построения </a:t>
            </a:r>
            <a:br>
              <a:rPr lang="ru-RU" sz="3200" dirty="0" smtClean="0"/>
            </a:br>
            <a:r>
              <a:rPr lang="ru-RU" sz="3200" dirty="0" smtClean="0"/>
              <a:t>педагогического процесса</a:t>
            </a:r>
            <a:endParaRPr lang="ru-RU" sz="3200" dirty="0"/>
          </a:p>
        </p:txBody>
      </p:sp>
      <p:sp>
        <p:nvSpPr>
          <p:cNvPr id="3" name="Содержимое 2"/>
          <p:cNvSpPr>
            <a:spLocks noGrp="1"/>
          </p:cNvSpPr>
          <p:nvPr>
            <p:ph idx="1"/>
          </p:nvPr>
        </p:nvSpPr>
        <p:spPr/>
        <p:txBody>
          <a:bodyPr>
            <a:normAutofit/>
          </a:bodyPr>
          <a:lstStyle/>
          <a:p>
            <a:r>
              <a:rPr lang="ru-RU" sz="2400" dirty="0" smtClean="0"/>
              <a:t>Сотрудничество</a:t>
            </a:r>
          </a:p>
          <a:p>
            <a:r>
              <a:rPr lang="ru-RU" sz="2400" dirty="0" smtClean="0"/>
              <a:t>Создание ситуации успеха,</a:t>
            </a:r>
          </a:p>
          <a:p>
            <a:r>
              <a:rPr lang="ru-RU" sz="2400" dirty="0" smtClean="0"/>
              <a:t>игрового познания,</a:t>
            </a:r>
          </a:p>
          <a:p>
            <a:r>
              <a:rPr lang="ru-RU" sz="2400" dirty="0" smtClean="0"/>
              <a:t>возможности самовыражения           </a:t>
            </a:r>
          </a:p>
          <a:p>
            <a:endParaRPr lang="ru-RU" sz="2400" dirty="0" smtClean="0"/>
          </a:p>
          <a:p>
            <a:pPr>
              <a:buNone/>
            </a:pPr>
            <a:r>
              <a:rPr lang="ru-RU" sz="2800" b="1" i="1" dirty="0" smtClean="0"/>
              <a:t>Ресурсы:</a:t>
            </a:r>
          </a:p>
          <a:p>
            <a:pPr>
              <a:buNone/>
            </a:pPr>
            <a:r>
              <a:rPr lang="ru-RU" sz="2400" dirty="0" smtClean="0"/>
              <a:t> - Методическая литература.</a:t>
            </a:r>
          </a:p>
          <a:p>
            <a:pPr>
              <a:buNone/>
            </a:pPr>
            <a:r>
              <a:rPr lang="ru-RU" sz="2400" dirty="0" smtClean="0"/>
              <a:t> - Интернет ресурсы</a:t>
            </a:r>
          </a:p>
          <a:p>
            <a:pPr>
              <a:buNone/>
            </a:pPr>
            <a:r>
              <a:rPr lang="ru-RU" sz="2400" dirty="0" smtClean="0"/>
              <a:t> - Развивающая среда (картотеки,</a:t>
            </a:r>
          </a:p>
          <a:p>
            <a:pPr>
              <a:buNone/>
            </a:pPr>
            <a:r>
              <a:rPr lang="ru-RU" sz="2400" dirty="0" smtClean="0"/>
              <a:t>   иллюстрации, инструменты,</a:t>
            </a:r>
          </a:p>
          <a:p>
            <a:pPr>
              <a:buNone/>
            </a:pPr>
            <a:r>
              <a:rPr lang="ru-RU" sz="2400" dirty="0" smtClean="0"/>
              <a:t>   музыкальный материал)</a:t>
            </a:r>
            <a:endParaRPr lang="ru-RU" sz="2400" dirty="0"/>
          </a:p>
        </p:txBody>
      </p:sp>
      <p:pic>
        <p:nvPicPr>
          <p:cNvPr id="4" name="Содержимое 3" descr="IMG_1507.JPG"/>
          <p:cNvPicPr>
            <a:picLocks noChangeAspect="1"/>
          </p:cNvPicPr>
          <p:nvPr/>
        </p:nvPicPr>
        <p:blipFill>
          <a:blip r:embed="rId2" cstate="print"/>
          <a:stretch>
            <a:fillRect/>
          </a:stretch>
        </p:blipFill>
        <p:spPr>
          <a:xfrm>
            <a:off x="5714999" y="2362200"/>
            <a:ext cx="2819401" cy="2819400"/>
          </a:xfrm>
          <a:prstGeom prst="rect">
            <a:avLst/>
          </a:prstGeom>
          <a:ln w="76200">
            <a:solidFill>
              <a:srgbClr val="FF000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965664"/>
          </a:xfrm>
        </p:spPr>
        <p:txBody>
          <a:bodyPr>
            <a:normAutofit/>
          </a:bodyPr>
          <a:lstStyle/>
          <a:p>
            <a:pPr algn="ctr"/>
            <a:r>
              <a:rPr lang="ru-RU" sz="3200" dirty="0" smtClean="0"/>
              <a:t>Методы обучения игре на ложках</a:t>
            </a:r>
            <a:endParaRPr lang="ru-RU" sz="3200" dirty="0"/>
          </a:p>
        </p:txBody>
      </p:sp>
      <p:sp>
        <p:nvSpPr>
          <p:cNvPr id="6" name="Содержимое 5"/>
          <p:cNvSpPr>
            <a:spLocks noGrp="1"/>
          </p:cNvSpPr>
          <p:nvPr>
            <p:ph idx="1"/>
          </p:nvPr>
        </p:nvSpPr>
        <p:spPr>
          <a:xfrm>
            <a:off x="381000" y="1447800"/>
            <a:ext cx="8229600" cy="4876800"/>
          </a:xfrm>
        </p:spPr>
        <p:txBody>
          <a:bodyPr>
            <a:normAutofit fontScale="92500" lnSpcReduction="10000"/>
          </a:bodyPr>
          <a:lstStyle/>
          <a:p>
            <a:r>
              <a:rPr lang="ru-RU" sz="2800" b="1" i="1" dirty="0" smtClean="0"/>
              <a:t>Словесный</a:t>
            </a:r>
            <a:r>
              <a:rPr lang="ru-RU" sz="2400" dirty="0" smtClean="0"/>
              <a:t> (рассказ, объяснение, описание, использование </a:t>
            </a:r>
            <a:r>
              <a:rPr lang="ru-RU" sz="2400" dirty="0" err="1" smtClean="0"/>
              <a:t>попевок</a:t>
            </a:r>
            <a:r>
              <a:rPr lang="ru-RU" sz="2400" dirty="0" smtClean="0"/>
              <a:t>, прибауток, песен, скороговорок))</a:t>
            </a:r>
          </a:p>
          <a:p>
            <a:r>
              <a:rPr lang="ru-RU" sz="2800" b="1" i="1" dirty="0" smtClean="0"/>
              <a:t>Наглядный</a:t>
            </a:r>
            <a:r>
              <a:rPr lang="ru-RU" sz="2400" dirty="0" smtClean="0"/>
              <a:t> (показ приёмов игры педагогом или ребёнком, помощь в </a:t>
            </a:r>
            <a:r>
              <a:rPr lang="ru-RU" sz="2400" dirty="0" err="1" smtClean="0"/>
              <a:t>звукоизвлечении</a:t>
            </a:r>
            <a:r>
              <a:rPr lang="ru-RU" sz="2400" dirty="0" smtClean="0"/>
              <a:t>)</a:t>
            </a:r>
          </a:p>
          <a:p>
            <a:r>
              <a:rPr lang="ru-RU" sz="2800" b="1" i="1" dirty="0" smtClean="0"/>
              <a:t>Стимулирующий</a:t>
            </a:r>
            <a:r>
              <a:rPr lang="ru-RU" sz="2400" dirty="0" smtClean="0"/>
              <a:t> (поощрение, выступление перед детьми или взрослыми)</a:t>
            </a:r>
          </a:p>
          <a:p>
            <a:r>
              <a:rPr lang="ru-RU" sz="2800" b="1" i="1" dirty="0" smtClean="0"/>
              <a:t>Практический</a:t>
            </a:r>
            <a:r>
              <a:rPr lang="ru-RU" sz="2400" dirty="0" smtClean="0"/>
              <a:t> (повторение и закрепление приёмов игры на деревянных ложках, самостоятельное исполнение индивидуально и в ансамбле)</a:t>
            </a:r>
          </a:p>
          <a:p>
            <a:pPr>
              <a:buNone/>
            </a:pPr>
            <a:endParaRPr lang="ru-RU" sz="2400" dirty="0" smtClean="0"/>
          </a:p>
          <a:p>
            <a:pPr>
              <a:buNone/>
            </a:pPr>
            <a:r>
              <a:rPr lang="ru-RU" sz="2800" b="1" i="1" dirty="0" smtClean="0"/>
              <a:t>Работа по обучению игре на ложках должна</a:t>
            </a:r>
          </a:p>
          <a:p>
            <a:pPr>
              <a:buNone/>
            </a:pPr>
            <a:r>
              <a:rPr lang="ru-RU" sz="2400" dirty="0" smtClean="0"/>
              <a:t>быть лёгкой для детей,  быть интересной для них,</a:t>
            </a:r>
          </a:p>
          <a:p>
            <a:pPr>
              <a:buNone/>
            </a:pPr>
            <a:r>
              <a:rPr lang="ru-RU" sz="2400" dirty="0" smtClean="0"/>
              <a:t>быть систематической формой обучения, </a:t>
            </a:r>
          </a:p>
          <a:p>
            <a:pPr>
              <a:buNone/>
            </a:pPr>
            <a:r>
              <a:rPr lang="ru-RU" sz="2400" dirty="0" smtClean="0"/>
              <a:t>быть групповой формой обучения.</a:t>
            </a:r>
          </a:p>
          <a:p>
            <a:pPr>
              <a:buNone/>
            </a:pPr>
            <a:endParaRPr lang="ru-RU"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6400800" cy="889464"/>
          </a:xfrm>
        </p:spPr>
        <p:txBody>
          <a:bodyPr>
            <a:normAutofit fontScale="90000"/>
          </a:bodyPr>
          <a:lstStyle/>
          <a:p>
            <a:pPr algn="ctr"/>
            <a:r>
              <a:rPr lang="ru-RU" sz="3200" dirty="0" smtClean="0"/>
              <a:t>Немного из истории</a:t>
            </a:r>
            <a:br>
              <a:rPr lang="ru-RU" sz="3200" dirty="0" smtClean="0"/>
            </a:br>
            <a:r>
              <a:rPr lang="ru-RU" sz="3200" dirty="0" smtClean="0"/>
              <a:t> деревянной ложки</a:t>
            </a:r>
            <a:endParaRPr lang="ru-RU" sz="3200" dirty="0"/>
          </a:p>
        </p:txBody>
      </p:sp>
      <p:sp>
        <p:nvSpPr>
          <p:cNvPr id="3" name="Содержимое 2"/>
          <p:cNvSpPr>
            <a:spLocks noGrp="1"/>
          </p:cNvSpPr>
          <p:nvPr>
            <p:ph idx="1"/>
          </p:nvPr>
        </p:nvSpPr>
        <p:spPr>
          <a:xfrm>
            <a:off x="457200" y="1524000"/>
            <a:ext cx="8229600" cy="4952999"/>
          </a:xfrm>
        </p:spPr>
        <p:txBody>
          <a:bodyPr>
            <a:noAutofit/>
          </a:bodyPr>
          <a:lstStyle/>
          <a:p>
            <a:pPr>
              <a:buNone/>
            </a:pPr>
            <a:r>
              <a:rPr lang="ru-RU" sz="1600" dirty="0" smtClean="0"/>
              <a:t>          Давным-давно нашему первобытному предку ложку заменяла рука. Сложил ладонь лодочкой и хочешь воду пей, хочешь ешь холодное жидкое кушанье. Но научившись добывать огонь и готовить горячую пищу, человеку пришлось придумывать специальное приспособление для еды. Первые ложки были из глины и напоминали сложенную лодочкой ладонь. Поэтому от слова ладошка и ложку стали называть ложкой. Ложка – ладошка.</a:t>
            </a:r>
          </a:p>
          <a:p>
            <a:pPr>
              <a:buNone/>
            </a:pPr>
            <a:r>
              <a:rPr lang="ru-RU" sz="1600" dirty="0" smtClean="0"/>
              <a:t>          На Руси ложка появилась по приказу князя Владимира в 998 году н.э., который сразу после крещения Руси запретил кушать руками. Самой народной на Руси, конечно, была деревянная ложка. Ложкой ели не только простые люди, но и купцы, бояре. Сначала ложки были грубоватыми, незатейливыми. Но позднее мастера научились им придавать форму, расписывать.</a:t>
            </a:r>
          </a:p>
          <a:p>
            <a:pPr>
              <a:buNone/>
            </a:pPr>
            <a:r>
              <a:rPr lang="ru-RU" sz="1600" dirty="0" smtClean="0"/>
              <a:t>           Для изготовления ложек использовалась древесина липы, яблони, клёна, дуба и др. Пользоваться деревянными изделиями не только безопасно, но и полезно для здоровья. Недаром на Руси испокон века ели из деревянной посуды деревянными столовыми приборами и были здоровы до самой старости.   </a:t>
            </a:r>
          </a:p>
          <a:p>
            <a:pPr>
              <a:buNone/>
            </a:pPr>
            <a:r>
              <a:rPr lang="ru-RU" sz="1600" dirty="0" smtClean="0"/>
              <a:t>            В старину русские люди носили ложку при себе, за поясом или за голенищем сапога. Без своей ложки в гости не ходили. Если же в дом приходил гость, то хозяин ложки ему не подавал, а ждал, когда тот достанет свою ложку.</a:t>
            </a:r>
          </a:p>
          <a:p>
            <a:pPr>
              <a:buNone/>
            </a:pPr>
            <a:r>
              <a:rPr lang="ru-RU" sz="1600" dirty="0" smtClean="0"/>
              <a:t>            В наше время деревянная ложка – это знаменитый русский сувенир. Каждый гость нашей страны обязательно увозит её с собой на память</a:t>
            </a:r>
          </a:p>
          <a:p>
            <a:pPr>
              <a:buNone/>
            </a:pPr>
            <a:r>
              <a:rPr lang="ru-RU" sz="1600" dirty="0" smtClean="0"/>
              <a:t>           </a:t>
            </a:r>
            <a:endParaRPr lang="ru-RU" sz="1600" dirty="0"/>
          </a:p>
        </p:txBody>
      </p:sp>
      <p:pic>
        <p:nvPicPr>
          <p:cNvPr id="1027" name="Picture 3" descr="C:\Users\Лена\Desktop\2010-01-03_004.jpg"/>
          <p:cNvPicPr>
            <a:picLocks noChangeAspect="1" noChangeArrowheads="1"/>
          </p:cNvPicPr>
          <p:nvPr/>
        </p:nvPicPr>
        <p:blipFill>
          <a:blip r:embed="rId2" cstate="print"/>
          <a:srcRect/>
          <a:stretch>
            <a:fillRect/>
          </a:stretch>
        </p:blipFill>
        <p:spPr bwMode="auto">
          <a:xfrm>
            <a:off x="6629400" y="228600"/>
            <a:ext cx="2133600" cy="1143000"/>
          </a:xfrm>
          <a:prstGeom prst="rect">
            <a:avLst/>
          </a:prstGeom>
          <a:noFill/>
          <a:ln w="76200">
            <a:solidFill>
              <a:srgbClr val="FF0000"/>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889464"/>
          </a:xfrm>
        </p:spPr>
        <p:txBody>
          <a:bodyPr>
            <a:normAutofit/>
          </a:bodyPr>
          <a:lstStyle/>
          <a:p>
            <a:pPr algn="ctr"/>
            <a:r>
              <a:rPr lang="ru-RU" sz="3200" dirty="0" smtClean="0"/>
              <a:t>Ложки с бубенцами и колокольчиками</a:t>
            </a:r>
            <a:endParaRPr lang="ru-RU" sz="3200" dirty="0"/>
          </a:p>
        </p:txBody>
      </p:sp>
      <p:pic>
        <p:nvPicPr>
          <p:cNvPr id="1026" name="Picture 2" descr="C:\Users\Лена\Desktop\ЛОЖКИ\ФОТКИ\Lozhki-s-kolokolchikami.jpg"/>
          <p:cNvPicPr>
            <a:picLocks noGrp="1" noChangeAspect="1" noChangeArrowheads="1"/>
          </p:cNvPicPr>
          <p:nvPr>
            <p:ph idx="1"/>
          </p:nvPr>
        </p:nvPicPr>
        <p:blipFill>
          <a:blip r:embed="rId2"/>
          <a:srcRect/>
          <a:stretch>
            <a:fillRect/>
          </a:stretch>
        </p:blipFill>
        <p:spPr bwMode="auto">
          <a:xfrm>
            <a:off x="533400" y="1646238"/>
            <a:ext cx="3200400" cy="2392362"/>
          </a:xfrm>
          <a:prstGeom prst="rect">
            <a:avLst/>
          </a:prstGeom>
          <a:noFill/>
          <a:ln w="76200">
            <a:solidFill>
              <a:srgbClr val="FF0000"/>
            </a:solidFill>
          </a:ln>
        </p:spPr>
      </p:pic>
      <p:pic>
        <p:nvPicPr>
          <p:cNvPr id="1027" name="Picture 3" descr="C:\Users\Лена\Desktop\ЛОЖКИ\ФОТКИ\i-64228.jpg"/>
          <p:cNvPicPr>
            <a:picLocks noChangeAspect="1" noChangeArrowheads="1"/>
          </p:cNvPicPr>
          <p:nvPr/>
        </p:nvPicPr>
        <p:blipFill>
          <a:blip r:embed="rId3"/>
          <a:srcRect/>
          <a:stretch>
            <a:fillRect/>
          </a:stretch>
        </p:blipFill>
        <p:spPr bwMode="auto">
          <a:xfrm>
            <a:off x="4038600" y="1752600"/>
            <a:ext cx="4648200" cy="4495800"/>
          </a:xfrm>
          <a:prstGeom prst="rect">
            <a:avLst/>
          </a:prstGeom>
          <a:noFill/>
          <a:ln w="76200">
            <a:solidFill>
              <a:srgbClr val="FF0000"/>
            </a:solidFill>
          </a:ln>
        </p:spPr>
      </p:pic>
      <p:pic>
        <p:nvPicPr>
          <p:cNvPr id="1028" name="Picture 4" descr="C:\Users\Лена\Desktop\ЛОЖКИ\ФОТКИ\ложки веерные с бубенцами.jpg"/>
          <p:cNvPicPr>
            <a:picLocks noChangeAspect="1" noChangeArrowheads="1"/>
          </p:cNvPicPr>
          <p:nvPr/>
        </p:nvPicPr>
        <p:blipFill>
          <a:blip r:embed="rId4"/>
          <a:srcRect/>
          <a:stretch>
            <a:fillRect/>
          </a:stretch>
        </p:blipFill>
        <p:spPr bwMode="auto">
          <a:xfrm>
            <a:off x="533400" y="4038600"/>
            <a:ext cx="3200400" cy="2438400"/>
          </a:xfrm>
          <a:prstGeom prst="rect">
            <a:avLst/>
          </a:prstGeom>
          <a:noFill/>
          <a:ln w="76200">
            <a:solidFill>
              <a:srgbClr val="FF0000"/>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578</TotalTime>
  <Words>1447</Words>
  <PresentationFormat>Экран (4:3)</PresentationFormat>
  <Paragraphs>124</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Литейная</vt:lpstr>
      <vt:lpstr>Ложки деревянные ложки музыкальные </vt:lpstr>
      <vt:lpstr>Обучение дошкольников  приёмам игры на деревянных ложках </vt:lpstr>
      <vt:lpstr>Актуальность</vt:lpstr>
      <vt:lpstr>Слайд 4</vt:lpstr>
      <vt:lpstr>Слайд 5</vt:lpstr>
      <vt:lpstr>Принципы построения  педагогического процесса</vt:lpstr>
      <vt:lpstr>Методы обучения игре на ложках</vt:lpstr>
      <vt:lpstr>Немного из истории  деревянной ложки</vt:lpstr>
      <vt:lpstr>Ложки с бубенцами и колокольчиками</vt:lpstr>
      <vt:lpstr>Ложки – музыкальный инструмент</vt:lpstr>
      <vt:lpstr>Слайд 11</vt:lpstr>
      <vt:lpstr>Слайд 12</vt:lpstr>
      <vt:lpstr>Знакомство с приёмами игры на ложках</vt:lpstr>
      <vt:lpstr>Знакомство с приёмами игры на ложках</vt:lpstr>
      <vt:lpstr>Знакомство с приёмами игры на ложках</vt:lpstr>
      <vt:lpstr>Знакомство с приёмами игры на ложках</vt:lpstr>
      <vt:lpstr>Знакомство с приёмами игры на ложках</vt:lpstr>
      <vt:lpstr>Ложкари</vt:lpstr>
      <vt:lpstr>Театр на ложках</vt:lpstr>
      <vt:lpstr>Слайд 20</vt:lpstr>
      <vt:lpstr>Результаты реализации проекта</vt:lpstr>
      <vt:lpstr>Перспективы дальнейшего развития</vt:lpstr>
      <vt:lpstr>Литература</vt:lpstr>
      <vt:lpstr>Творческих успехов!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Леночка</dc:creator>
  <cp:lastModifiedBy>Лена</cp:lastModifiedBy>
  <cp:revision>64</cp:revision>
  <dcterms:created xsi:type="dcterms:W3CDTF">2020-04-14T10:54:02Z</dcterms:created>
  <dcterms:modified xsi:type="dcterms:W3CDTF">2020-04-27T13:22:48Z</dcterms:modified>
</cp:coreProperties>
</file>