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75" r:id="rId8"/>
    <p:sldId id="262" r:id="rId9"/>
    <p:sldId id="266" r:id="rId10"/>
    <p:sldId id="263" r:id="rId11"/>
    <p:sldId id="268" r:id="rId12"/>
    <p:sldId id="270" r:id="rId13"/>
    <p:sldId id="271" r:id="rId14"/>
    <p:sldId id="273" r:id="rId15"/>
    <p:sldId id="264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37" autoAdjust="0"/>
    <p:restoredTop sz="91011" autoAdjust="0"/>
  </p:normalViewPr>
  <p:slideViewPr>
    <p:cSldViewPr snapToGrid="0">
      <p:cViewPr varScale="1">
        <p:scale>
          <a:sx n="85" d="100"/>
          <a:sy n="85" d="100"/>
        </p:scale>
        <p:origin x="-102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7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5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4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8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5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8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4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FE86-EEE9-4F60-8B40-AEEE9628B67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D5EB9-57EE-4214-8C10-928D48CF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0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hdphoto" Target="../media/hdphoto2.wdp"/><Relationship Id="rId4" Type="http://schemas.openxmlformats.org/officeDocument/2006/relationships/image" Target="../media/image40.jpe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4.jpe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12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2850" y="407253"/>
            <a:ext cx="404630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ПАРАД</a:t>
            </a:r>
            <a:endParaRPr lang="ru-RU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ПОБЕДЫ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5825" y1="72968" x2="37380" y2="69376"/>
                        <a14:backgroundMark x1="39970" y1="26843" x2="39970" y2="26843"/>
                        <a14:backgroundMark x1="34271" y1="52174" x2="34271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701" y="4486250"/>
            <a:ext cx="5613865" cy="21987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1910" y="2554243"/>
            <a:ext cx="27847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1026" y="3757893"/>
            <a:ext cx="2185214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1945-2020</a:t>
            </a:r>
            <a:endParaRPr lang="ru-RU" sz="3600" b="0" cap="none" spc="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3787">
            <a:off x="724069" y="402853"/>
            <a:ext cx="2448032" cy="174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97032" flipV="1">
            <a:off x="711150" y="2349838"/>
            <a:ext cx="2579040" cy="1963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0958">
            <a:off x="9010488" y="444273"/>
            <a:ext cx="2630088" cy="186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76" y="4404224"/>
            <a:ext cx="2919892" cy="1861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180" y="2339255"/>
            <a:ext cx="3104204" cy="1741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5515">
            <a:off x="9124366" y="4220833"/>
            <a:ext cx="2724881" cy="181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-201706" y="6486009"/>
            <a:ext cx="12595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Жуков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 (7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Педагог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Васильева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  МАУДО «Дворец детского (юношеского) творчества г. Владимира»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Духовой Оркестр - Победный Русского, Оружия Марш_(Inkomp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1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77809" y="60385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23480" y="0"/>
            <a:ext cx="87450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Парады Победы в Российской </a:t>
            </a:r>
            <a:r>
              <a:rPr lang="ru-RU" sz="3200" b="1" dirty="0" smtClean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endParaRPr lang="ru-RU" sz="3200" b="1" dirty="0">
              <a:ln w="0"/>
              <a:solidFill>
                <a:srgbClr val="BD2F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326" y="1177087"/>
            <a:ext cx="59425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1995 г. на Красной площади был воспроизведен исторический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Победы 1945 г. </a:t>
            </a:r>
            <a:endParaRPr lang="ru-RU" sz="2400" b="1" dirty="0"/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468204" y="1229104"/>
            <a:ext cx="5159199" cy="3476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508396" y="49520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41474" y="4997391"/>
            <a:ext cx="5270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Сводными полками ветеранов были представлены все 10 фронтов военных лет со своими боевыми знаменами.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01" y="2573248"/>
            <a:ext cx="4924746" cy="3283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Группа 13"/>
          <p:cNvGrpSpPr/>
          <p:nvPr/>
        </p:nvGrpSpPr>
        <p:grpSpPr>
          <a:xfrm>
            <a:off x="11012327" y="6266331"/>
            <a:ext cx="1045203" cy="510988"/>
            <a:chOff x="11012327" y="6266331"/>
            <a:chExt cx="1045203" cy="510988"/>
          </a:xfrm>
        </p:grpSpPr>
        <p:pic>
          <p:nvPicPr>
            <p:cNvPr id="15" name="Picture 2" descr="E:\Надежда\КОНКУРСЫ\Академия развития творчества\ВСЕРОССИЙСКИЙ КОНКУРС ПРЕЗЕНТАЦИЙ «О ПОДВИГЕ, О ДОБЛЕСТИ, О СЛАВЕ!»\Стрелка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327" y="6266331"/>
              <a:ext cx="1045203" cy="51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11017621" y="6342453"/>
              <a:ext cx="896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rPr>
                <a:t>Далее</a:t>
              </a:r>
              <a:endParaRPr lang="ru-RU" sz="1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9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4900" y="918852"/>
            <a:ext cx="2362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с 1957 г. в параде участвовала авиация - в том числе стратегические бомбардировщики Ту-95 и Ту-160.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781" y="670599"/>
            <a:ext cx="3839374" cy="240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28620" y="5762317"/>
            <a:ext cx="10334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года парады в честь Дня Победы проводятся на Красной площади ежегодно.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349" y="3287598"/>
            <a:ext cx="4249432" cy="2258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977456" y="3962401"/>
            <a:ext cx="385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шествии участвовали военнослужащие российской армии в военной форме Великой Отечественной войны.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9446" y="0"/>
            <a:ext cx="88331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Парады Победы в Российской Федерации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52" y="751283"/>
            <a:ext cx="3973828" cy="240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Группа 13"/>
          <p:cNvGrpSpPr/>
          <p:nvPr/>
        </p:nvGrpSpPr>
        <p:grpSpPr>
          <a:xfrm>
            <a:off x="11012327" y="6266331"/>
            <a:ext cx="1045203" cy="510988"/>
            <a:chOff x="11012327" y="6266331"/>
            <a:chExt cx="1045203" cy="510988"/>
          </a:xfrm>
        </p:grpSpPr>
        <p:pic>
          <p:nvPicPr>
            <p:cNvPr id="15" name="Picture 2" descr="E:\Надежда\КОНКУРСЫ\Академия развития творчества\ВСЕРОССИЙСКИЙ КОНКУРС ПРЕЗЕНТАЦИЙ «О ПОДВИГЕ, О ДОБЛЕСТИ, О СЛАВЕ!»\Стрелка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327" y="6266331"/>
              <a:ext cx="1045203" cy="51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11017621" y="6342453"/>
              <a:ext cx="896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rPr>
                <a:t>Далее</a:t>
              </a:r>
              <a:endParaRPr lang="ru-RU" sz="1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6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5173980" y="994313"/>
            <a:ext cx="6583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параде пешим строем в последний раз прошли ветераны Великой Отечественной войны.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37" y="943630"/>
            <a:ext cx="4379645" cy="2881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9047" y="4675695"/>
            <a:ext cx="621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17741" y="4346923"/>
            <a:ext cx="6428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г.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событием Парада в честь 60-летия Победы стал проезд ветеранов войны. 2600 человек провезли по Красной площади на 130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ЗИЛах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09" y="5632196"/>
            <a:ext cx="11464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2005 году было принято решение оборудовать на Красной площади для ветеранов специальные трибуны.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9446" y="0"/>
            <a:ext cx="88331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Парады Победы в Российской Федерации</a:t>
            </a:r>
          </a:p>
        </p:txBody>
      </p:sp>
      <p:pic>
        <p:nvPicPr>
          <p:cNvPr id="14" name="Рисунок 13" descr="https://gordonua.com/img/forall/users/28/2859/.jpg_2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726" y="1999500"/>
            <a:ext cx="4762500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hlinkClick r:id="rId5" action="ppaction://hlinksldjump" tooltip="Содержание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5176" y="6080420"/>
            <a:ext cx="806824" cy="7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047" y="4675695"/>
            <a:ext cx="621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3908" y="0"/>
            <a:ext cx="3344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техника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047" y="598710"/>
            <a:ext cx="10884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2008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главной особенностью парадов, которые проходили в последующие годы, было прохождение тяжелой военной техники.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2223" y="1440544"/>
            <a:ext cx="268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2012-2014 гг. в ходе Парада Победы демонстрировались: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81" y="1455017"/>
            <a:ext cx="346189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61995" y="3691581"/>
            <a:ext cx="2709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зенитные ракетные комплексы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960869" y="3863799"/>
            <a:ext cx="4270264" cy="1943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744367" y="5887748"/>
            <a:ext cx="4703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бронеавтомобили КАМАЗ-63968 "Тайфун"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954" y="1455017"/>
            <a:ext cx="345540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flipH="1">
            <a:off x="8026939" y="3702842"/>
            <a:ext cx="3665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противотанковые ракетные комплексы "Хризантема-С"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012327" y="6266331"/>
            <a:ext cx="1045203" cy="510988"/>
            <a:chOff x="11012327" y="6266331"/>
            <a:chExt cx="1045203" cy="510988"/>
          </a:xfrm>
        </p:grpSpPr>
        <p:pic>
          <p:nvPicPr>
            <p:cNvPr id="17" name="Picture 2" descr="E:\Надежда\КОНКУРСЫ\Академия развития творчества\ВСЕРОССИЙСКИЙ КОНКУРС ПРЕЗЕНТАЦИЙ «О ПОДВИГЕ, О ДОБЛЕСТИ, О СЛАВЕ!»\Стрелка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327" y="6266331"/>
              <a:ext cx="1045203" cy="51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hlinkshowjump?jump=nextslide"/>
            </p:cNvPr>
            <p:cNvSpPr txBox="1"/>
            <p:nvPr/>
          </p:nvSpPr>
          <p:spPr>
            <a:xfrm>
              <a:off x="11017621" y="6342453"/>
              <a:ext cx="896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rPr>
                <a:t>Далее</a:t>
              </a:r>
              <a:endParaRPr lang="ru-RU" sz="1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7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047" y="4675695"/>
            <a:ext cx="621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11684" y="1102964"/>
            <a:ext cx="4368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юбилейном параде в честь 70-летия Победы в 2015 г. были впервые представлены широкой публике перспективные модели военной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47" y="833560"/>
            <a:ext cx="3275533" cy="1843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53" y="3511633"/>
            <a:ext cx="3239227" cy="2101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569782" y="2785955"/>
            <a:ext cx="119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танк Т-14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9480" y="5673481"/>
            <a:ext cx="384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боевая машина пехоты  Т-15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013" y="763452"/>
            <a:ext cx="3158753" cy="184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022108" y="2667038"/>
            <a:ext cx="3855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колесный бронетранспортер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ВПК-7829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013" y="3550851"/>
            <a:ext cx="3158754" cy="1846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7822805" y="5474539"/>
            <a:ext cx="4254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гусеничный бронетранспортер на платформе "Курганец-25"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390" y="2987824"/>
            <a:ext cx="3268321" cy="2179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 rot="10800000" flipV="1">
            <a:off x="4405389" y="5289873"/>
            <a:ext cx="3268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десантный бронетранспортер БТР-МДМ "Ракушка"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23908" y="0"/>
            <a:ext cx="3344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техника</a:t>
            </a:r>
          </a:p>
        </p:txBody>
      </p:sp>
      <p:pic>
        <p:nvPicPr>
          <p:cNvPr id="20" name="Рисунок 19">
            <a:hlinkClick r:id="rId8" action="ppaction://hlinksldjump" tooltip="Содержание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5176" y="6080420"/>
            <a:ext cx="806824" cy="7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2328" y="0"/>
            <a:ext cx="66873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 Победы в городе Владимире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33" y="1476928"/>
            <a:ext cx="3596005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38" y="1487910"/>
            <a:ext cx="4075068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45" y="3673311"/>
            <a:ext cx="3339770" cy="201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72589" y="716666"/>
            <a:ext cx="98921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моем родном городе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Владимире, как и во многих других городах нашей страны,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проходит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Тысячи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владимирцев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приходят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Победы,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почтить память героев.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58188" y="3883030"/>
            <a:ext cx="2106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военная техника.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6310" y="5742839"/>
            <a:ext cx="8808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Одной из важнейших современных акций в честь героев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является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полк.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4415" y="3869899"/>
            <a:ext cx="3501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параде традиционно принимают участие владимирские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hlinkClick r:id="rId6" action="ppaction://hlinksldjump" tooltip="Содержание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5176" y="6080420"/>
            <a:ext cx="806824" cy="7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328" y="621788"/>
            <a:ext cx="110670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День Победы – это важное событие в жизни каждого из нас. Нет семьи в нашей стране, которой не коснулась бы Великая Отечественная война. Наши прадеды уходили на эту страшную войну, чтобы защитить нашу землю от врага. Посвящённый этой Великой Победе парад – это напоминание нам о их славном подвиге. Он нужен, чтобы хранить в нашей памяти и передавать следующим поколениям правду о той войне и об участии в ней нашего героического народа.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И, конечно, парад – это отдание воинских почестей героям, не вернувшимся с полей сражений, не пощадившим собственных жизней ради великой Победы. Вечная им память!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4015" y="0"/>
            <a:ext cx="4903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3200" b="1" dirty="0" smtClean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Парада </a:t>
            </a:r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</a:p>
        </p:txBody>
      </p:sp>
      <p:pic>
        <p:nvPicPr>
          <p:cNvPr id="9" name="Рисунок 8">
            <a:hlinkClick r:id="rId2" action="ppaction://hlinksldjump" tooltip="Содержание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5176" y="6080420"/>
            <a:ext cx="806824" cy="7275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88690" y="6218954"/>
            <a:ext cx="696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Источники </a:t>
            </a:r>
            <a:r>
              <a:rPr lang="ru-RU" sz="1600" dirty="0" smtClean="0">
                <a:cs typeface="Times New Roman" panose="02020603050405020304" pitchFamily="18" charset="0"/>
              </a:rPr>
              <a:t>информации: интернет</a:t>
            </a:r>
          </a:p>
          <a:p>
            <a:pPr algn="ctr"/>
            <a:r>
              <a:rPr lang="ru-RU" sz="1600" dirty="0"/>
              <a:t>Фоновое сопровождение – «Победный марш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2050" name="Picture 2" descr="https://i05.fotocdn.net/s121/0e181543af45f252/public_pin_l/276137944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649" y1="24848" x2="13649" y2="24848"/>
                        <a14:foregroundMark x1="15700" y1="28030" x2="38894" y2="58333"/>
                        <a14:foregroundMark x1="49777" y1="52879" x2="63247" y2="66818"/>
                        <a14:foregroundMark x1="64228" y1="68182" x2="80375" y2="47727"/>
                        <a14:foregroundMark x1="2765" y1="19697" x2="7047" y2="20455"/>
                        <a14:foregroundMark x1="3568" y1="14091" x2="2587" y2="17576"/>
                        <a14:foregroundMark x1="11329" y1="27576" x2="9456" y2="60152"/>
                        <a14:foregroundMark x1="12756" y1="42121" x2="14808" y2="67727"/>
                        <a14:foregroundMark x1="9902" y1="40909" x2="8653" y2="48030"/>
                        <a14:foregroundMark x1="7226" y1="61061" x2="9723" y2="61061"/>
                        <a14:foregroundMark x1="12400" y1="66667" x2="12578" y2="68939"/>
                        <a14:foregroundMark x1="8207" y1="93030" x2="76717" y2="84242"/>
                        <a14:foregroundMark x1="78769" y1="89394" x2="95897" y2="92424"/>
                        <a14:foregroundMark x1="76985" y1="67424" x2="97948" y2="64545"/>
                        <a14:foregroundMark x1="6512" y1="93182" x2="6601" y2="97424"/>
                        <a14:foregroundMark x1="2052" y1="23788" x2="2587" y2="97424"/>
                        <a14:foregroundMark x1="714" y1="56061" x2="803" y2="98636"/>
                        <a14:foregroundMark x1="52542" y1="21212" x2="63426" y2="20152"/>
                        <a14:foregroundMark x1="42819" y1="19394" x2="39251" y2="20455"/>
                        <a14:foregroundMark x1="28457" y1="20000" x2="26316" y2="19697"/>
                        <a14:foregroundMark x1="89117" y1="25606" x2="92953" y2="25758"/>
                        <a14:foregroundMark x1="57270" y1="99091" x2="98573" y2="97576"/>
                        <a14:foregroundMark x1="981" y1="25909" x2="1160" y2="52576"/>
                        <a14:foregroundMark x1="357" y1="25606" x2="624" y2="53485"/>
                        <a14:foregroundMark x1="60085" y1="4306" x2="62482" y2="8373"/>
                        <a14:backgroundMark x1="99577" y1="45215" x2="99577" y2="46651"/>
                        <a14:backgroundMark x1="59944" y1="3589" x2="60226" y2="3589"/>
                        <a14:backgroundMark x1="60508" y1="4306" x2="60508" y2="4306"/>
                        <a14:backgroundMark x1="705" y1="21531" x2="2680" y2="23923"/>
                        <a14:backgroundMark x1="2116" y1="23684" x2="2116" y2="24163"/>
                        <a14:backgroundMark x1="1834" y1="24641" x2="1834" y2="24641"/>
                        <a14:backgroundMark x1="1834" y1="23684" x2="1834" y2="2368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2887" y="2321203"/>
            <a:ext cx="4326227" cy="25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5685770"/>
            <a:ext cx="7620016" cy="497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8667" y="4810861"/>
            <a:ext cx="897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24000">
                      <a:srgbClr val="FFA800"/>
                    </a:gs>
                    <a:gs pos="48000">
                      <a:schemeClr val="tx1"/>
                    </a:gs>
                    <a:gs pos="60000">
                      <a:srgbClr val="FFA800"/>
                    </a:gs>
                    <a:gs pos="72000">
                      <a:schemeClr val="tx1"/>
                    </a:gs>
                    <a:gs pos="76000">
                      <a:srgbClr val="FFA80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671" y="6444200"/>
            <a:ext cx="3994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440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236" y="931737"/>
            <a:ext cx="7037152" cy="47148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7539" y="0"/>
            <a:ext cx="2336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4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270733"/>
            <a:ext cx="7620016" cy="497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9763" y="1109112"/>
            <a:ext cx="54386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День Победы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Первый Парад Победы 24 июня 1945 г.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Интересные факты о первом Параде Победы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Второй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Парад Победы в 1965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Парад Победы в 1985 году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Парады Победы в Российской Федерации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Военная техника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Парад Победы в городе Владимире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Значение Парада Победы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5446" y="0"/>
            <a:ext cx="26411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966" y="1498106"/>
            <a:ext cx="2157955" cy="2523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5971" y="790554"/>
            <a:ext cx="11660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Начавшись 22 июня 1941 года, Великая Отечественная война длилась почти 4 года. Несмотря на огромные потери и разруху, советский народ всё же смог победить в этой затяжной и кровопролитной войне.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71" y="3298440"/>
            <a:ext cx="3702160" cy="261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24082" y="3738282"/>
            <a:ext cx="5227400" cy="173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0041" y="1522933"/>
            <a:ext cx="7735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апреля 1945 года в 14:25 бойцы роты старшего сержанта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Сьянова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боями прорвались по лестнице на крышу здания германского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Берлине и достигли купола рейхстага. Отважные воины коммунист лейтенант Берест, комсомолец красноармеец Егоров и беспартийный младший сержант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установили знамя, над зданием германского парламента взвился гордый флаг Советского Союза — символ нашей великой победы. </a:t>
            </a:r>
          </a:p>
          <a:p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313644" y="3205113"/>
            <a:ext cx="7624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Окончательный акт о безоговорочной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капитуляции Германии был подписан в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берлинском предместье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Карлсхорста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ночь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8 на 9 мая. Безоговорочную капитуляцию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советской стороны принял Маршал Советского Союза Г.К. Жуков. От германской стороны акт подписали немецкие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военноначальники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Штумпф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Фридебург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13644" y="5001580"/>
            <a:ext cx="7878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1945 года в 2 часа 10 минут ночи по московскому времени диктор Юрий Левитан зачитал Акт о военной капитуляции фашистской Германии и Указ Президиума Верховного Совета СССР об объявлении дня 9 мая праздником Победы.</a:t>
            </a:r>
          </a:p>
        </p:txBody>
      </p:sp>
      <p:pic>
        <p:nvPicPr>
          <p:cNvPr id="14" name="Рисунок 13">
            <a:hlinkClick r:id="rId5" action="ppaction://hlinksldjump" tooltip="Содержание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5176" y="6080420"/>
            <a:ext cx="806824" cy="7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417424" y="756458"/>
            <a:ext cx="5469773" cy="184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прошел на Красной площади Москвы 24 июня 1945 г. Им командовал Маршал Советского Союза Константин Рокоссовский, принимал парад заместитель Верховного Главнокомандующего, Маршал Советского Союза Георгий Жуков.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3114" y="0"/>
            <a:ext cx="63457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3200" b="1" dirty="0" smtClean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 </a:t>
            </a:r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endParaRPr lang="ru-RU" sz="3200" b="1" cap="none" spc="0" dirty="0">
              <a:ln w="0"/>
              <a:solidFill>
                <a:srgbClr val="BD2F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84" y="756458"/>
            <a:ext cx="5040000" cy="198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282" y="2628481"/>
            <a:ext cx="4530278" cy="3079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01292" y="5790751"/>
            <a:ext cx="2201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К.К. Рокоссовский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8614" y="5775362"/>
            <a:ext cx="146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Г.К.</a:t>
            </a:r>
            <a:r>
              <a:rPr lang="ru-RU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84" y="3054493"/>
            <a:ext cx="5039039" cy="268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11012327" y="6266331"/>
            <a:ext cx="1045203" cy="510988"/>
            <a:chOff x="11012327" y="6266331"/>
            <a:chExt cx="1045203" cy="510988"/>
          </a:xfrm>
        </p:grpSpPr>
        <p:pic>
          <p:nvPicPr>
            <p:cNvPr id="1026" name="Picture 2" descr="E:\Надежда\КОНКУРСЫ\Академия развития творчества\ВСЕРОССИЙСКИЙ КОНКУРС ПРЕЗЕНТАЦИЙ «О ПОДВИГЕ, О ДОБЛЕСТИ, О СЛАВЕ!»\Стрелка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327" y="6266331"/>
              <a:ext cx="1045203" cy="51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hlinkClick r:id="" action="ppaction://hlinkshowjump?jump=nextslide"/>
            </p:cNvPr>
            <p:cNvSpPr txBox="1"/>
            <p:nvPr/>
          </p:nvSpPr>
          <p:spPr>
            <a:xfrm>
              <a:off x="11017621" y="6342453"/>
              <a:ext cx="896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rPr>
                <a:t>Далее</a:t>
              </a:r>
              <a:endParaRPr lang="ru-RU" sz="1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1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3122455"/>
            <a:ext cx="5493442" cy="2962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 rot="10800000" flipV="1">
            <a:off x="403853" y="4933895"/>
            <a:ext cx="5462466" cy="113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парада к подножию Мавзолея были брошены 200 знамен разгромленных немецко-фашистских войск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Солдаты намеренно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бросали знамена 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перчатках, чтобы показать все свое отвращение к врагу.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4" y="822069"/>
            <a:ext cx="4351025" cy="3733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923114" y="0"/>
            <a:ext cx="63457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3200" b="1" dirty="0" smtClean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 </a:t>
            </a:r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endParaRPr lang="ru-RU" sz="3200" b="1" cap="none" spc="0" dirty="0">
              <a:ln w="0"/>
              <a:solidFill>
                <a:srgbClr val="BD2F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4632" y="822069"/>
            <a:ext cx="742326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параде были сформированы 12 сводных полков 10 от каждого действовавшего к концу войны фронта, а также от Военно-морского флота и Наркомата обороны. Каждый полк насчитывал свыше тысячи человек - Герои Советского Союза, кавалеры орденов Славы, другие наиболее отличившиеся в боях военнослужащих. Перед каждым полком шли командующие фронтами и армиями.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параде участвовали сводный полк барабанщиков, части Московского гарнизона, оркестр из 1,4 тыс. музыкантов, около 1,85 тыс. единиц военной техники. Воздушная часть парада была отменена из-за нелетной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>
            <a:hlinkClick r:id="rId6" action="ppaction://hlinksldjump" tooltip="Содержание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5176" y="6080420"/>
            <a:ext cx="806824" cy="7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8008" y="0"/>
            <a:ext cx="9455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первом </a:t>
            </a:r>
            <a:r>
              <a:rPr lang="ru-RU" sz="3200" b="1" dirty="0" smtClean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Параде </a:t>
            </a:r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5984" y="4773350"/>
            <a:ext cx="517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участвовать в Параде Победы, надо было пройти жесткий отбор: учитывались не только подвиги и заслуги, но и вид, соответствующий облику воина-победителя, и чтобы ростом воин был не менее 170 см.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331" y="836927"/>
            <a:ext cx="67485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Второй мировой войны разминировать объекты сапёрам активно помогали дрессированные собаки. Одна из них по кличке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Джульбарс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обнаружила при разминировании участков в европейских странах в последний год войны 7468 мин и более 150 снарядов. Незадолго до Парада Победы в Москве 24 июня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Джульбарс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ранение и не мог пройти в составе школы военных собак. Тогда Сталин приказал нести пса по Красной площади на своей шинели.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303" y="838870"/>
            <a:ext cx="2926080" cy="3627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hram-troicy.prihod.ru/users/67/1167/editor_files/image/188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72" y="2793076"/>
            <a:ext cx="5054140" cy="3230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11012327" y="6266331"/>
            <a:ext cx="1045203" cy="510988"/>
            <a:chOff x="11012327" y="6266331"/>
            <a:chExt cx="1045203" cy="510988"/>
          </a:xfrm>
        </p:grpSpPr>
        <p:pic>
          <p:nvPicPr>
            <p:cNvPr id="13" name="Picture 2" descr="E:\Надежда\КОНКУРСЫ\Академия развития творчества\ВСЕРОССИЙСКИЙ КОНКУРС ПРЕЗЕНТАЦИЙ «О ПОДВИГЕ, О ДОБЛЕСТИ, О СЛАВЕ!»\Стрелка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327" y="6266331"/>
              <a:ext cx="1045203" cy="51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hlinkClick r:id="" action="ppaction://hlinkshowjump?jump=nextslide"/>
            </p:cNvPr>
            <p:cNvSpPr txBox="1"/>
            <p:nvPr/>
          </p:nvSpPr>
          <p:spPr>
            <a:xfrm>
              <a:off x="11017621" y="6342453"/>
              <a:ext cx="896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</a:rPr>
                <a:t>Далее</a:t>
              </a:r>
              <a:endParaRPr lang="ru-RU" sz="1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5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8008" y="0"/>
            <a:ext cx="9455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первом </a:t>
            </a:r>
            <a:r>
              <a:rPr lang="ru-RU" sz="3200" b="1" dirty="0" smtClean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Параде </a:t>
            </a:r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6233" y="4222864"/>
            <a:ext cx="5408282" cy="1799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пятнадцать минут до начала парада пошел дождь, перешедший в ливень. Из-за этого воздушную часть парада отменили. Стоявший на трибуне Мавзолея Сталин был одет в плащ и резиновые боты – по погоде. А вот маршалы вымокли насквозь. Промокший парадный мундир Рокоссовского, когда высох, сел так, что снять его оказалось невозможно – пришлось распарывать.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0767" y="982652"/>
            <a:ext cx="6806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 1945 году проводился не 9 мая, а 24 июня.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в том, что конкретный день проведения праздника зависел от ателье, швейных фабрик и других служб, ведь им было необходимо как можно скорее сшить 10000 новых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мундиров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счастливцев, отобранных для победного марша по Красной Площади. Для этого понадобилось более месяца.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193" y="1009233"/>
            <a:ext cx="4655127" cy="304450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 descr="https://sun9-65.userapi.com/c854020/v854020311/15d207/VhMspYtdMis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7"/>
          <a:stretch/>
        </p:blipFill>
        <p:spPr bwMode="auto">
          <a:xfrm>
            <a:off x="656704" y="2659238"/>
            <a:ext cx="4921136" cy="3372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hlinkClick r:id="rId5" action="ppaction://hlinksldjump" tooltip="Содержание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5176" y="6080420"/>
            <a:ext cx="806824" cy="7275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0611" y="0"/>
            <a:ext cx="48507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3200" b="1" dirty="0" smtClean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 Победы</a:t>
            </a:r>
            <a:endParaRPr lang="en-US" sz="3200" b="1" dirty="0">
              <a:ln w="0"/>
              <a:solidFill>
                <a:srgbClr val="BD2F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7328" y="939749"/>
            <a:ext cx="71360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1965 г.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Красной площади впервые пронесли Знамя Победы. Знаменосцем был Герой Советского Союза полковник Константин Самсонов, ассистентами - Герои Советского Союза сержант Михаил Егоров и старший сержант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Мелитон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в1945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водрузили стяг над рейхстагом.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512" y="887689"/>
            <a:ext cx="2660569" cy="3338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937760" y="4453292"/>
            <a:ext cx="7024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параде приняли участие части Московского гарнизона и курсанты высших военных училищ и академий, почти треть участников шествия составляли ветераны Великой Отечественной войны.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4269" y="5681528"/>
            <a:ext cx="1202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этом году впервые ввели традицию минуты молчания, без которой дальше не обходился ни один парад.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9" y="2443942"/>
            <a:ext cx="4260052" cy="289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hlinkClick r:id="rId5" action="ppaction://hlinksldjump" tooltip="Содержание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5176" y="6080420"/>
            <a:ext cx="806824" cy="7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1" y="1467716"/>
            <a:ext cx="3486652" cy="2563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9368" y="0"/>
            <a:ext cx="66532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 </a:t>
            </a:r>
            <a:r>
              <a:rPr lang="ru-RU" sz="3200" b="1" dirty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1985 </a:t>
            </a:r>
            <a:r>
              <a:rPr lang="ru-RU" sz="3200" b="1" dirty="0" smtClean="0">
                <a:ln w="0"/>
                <a:solidFill>
                  <a:srgbClr val="BD2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/>
            <a:endParaRPr lang="ru-RU" sz="3200" b="1" dirty="0">
              <a:ln w="0"/>
              <a:solidFill>
                <a:srgbClr val="BD2F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2" y="6360383"/>
            <a:ext cx="7620016" cy="4976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2015" y="673331"/>
            <a:ext cx="62803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воинских частей и современной боевой техники,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параде принимали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колонны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82194" y="4422371"/>
            <a:ext cx="46509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машины времен Второй мировой войны (танки Т-34-85, самоходные артиллерийские установки СУ-100, гвардейские реактивные минометы БМ-13 "Катюша"). Военнослужащие - участники исторической части парада, были одеты в форму времен Великой Отечественной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249" y="3429000"/>
            <a:ext cx="3890144" cy="262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195" y="822499"/>
            <a:ext cx="4477790" cy="3522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hlinkClick r:id="rId6" action="ppaction://hlinksldjump" tooltip="Содержание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5176" y="6080420"/>
            <a:ext cx="806824" cy="7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C000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1262</Words>
  <Application>Microsoft Office PowerPoint</Application>
  <PresentationFormat>Произвольный</PresentationFormat>
  <Paragraphs>89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Vladimir</cp:lastModifiedBy>
  <cp:revision>542</cp:revision>
  <dcterms:created xsi:type="dcterms:W3CDTF">2020-03-24T06:55:53Z</dcterms:created>
  <dcterms:modified xsi:type="dcterms:W3CDTF">2020-04-25T14:25:42Z</dcterms:modified>
</cp:coreProperties>
</file>