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8" r:id="rId2"/>
    <p:sldId id="267" r:id="rId3"/>
    <p:sldId id="266" r:id="rId4"/>
    <p:sldId id="265" r:id="rId5"/>
    <p:sldId id="259" r:id="rId6"/>
    <p:sldId id="260" r:id="rId7"/>
    <p:sldId id="261" r:id="rId8"/>
    <p:sldId id="264" r:id="rId9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24" autoAdjust="0"/>
    <p:restoredTop sz="94624" autoAdjust="0"/>
  </p:normalViewPr>
  <p:slideViewPr>
    <p:cSldViewPr>
      <p:cViewPr varScale="1">
        <p:scale>
          <a:sx n="56" d="100"/>
          <a:sy n="56" d="100"/>
        </p:scale>
        <p:origin x="-7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202644-7F3C-44EF-A186-870FD5210EDC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5EFEB1-323C-4247-9CE6-5AB10B8C36D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133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2332A-C440-4B82-BBC4-D681736A95A9}" type="datetimeFigureOut">
              <a:rPr lang="ru-RU" smtClean="0"/>
              <a:pPr/>
              <a:t>19.04.2020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4F3BD-3BA1-4948-9360-F4C6CC9E03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famhist.ru/famhist/chertok/00016f0b.htm" TargetMode="External"/><Relationship Id="rId3" Type="http://schemas.openxmlformats.org/officeDocument/2006/relationships/hyperlink" Target="http://www.famhist.ru/famhist/ap/001c3f34.htm" TargetMode="External"/><Relationship Id="rId7" Type="http://schemas.openxmlformats.org/officeDocument/2006/relationships/hyperlink" Target="http://www.famhist.ru/famhist/tanki/000a48a4.htm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www.famhist.ru/famhist/buharina/00076f76.htm" TargetMode="External"/><Relationship Id="rId5" Type="http://schemas.openxmlformats.org/officeDocument/2006/relationships/hyperlink" Target="http://www.famhist.ru/famhist/tanki/00001643.htm" TargetMode="External"/><Relationship Id="rId10" Type="http://schemas.openxmlformats.org/officeDocument/2006/relationships/hyperlink" Target="http://www.famhist.ru/famhist/chertok/00535df9.htm" TargetMode="External"/><Relationship Id="rId4" Type="http://schemas.openxmlformats.org/officeDocument/2006/relationships/hyperlink" Target="http://www.famhist.ru/famhist/ap/0004d3c4.htm" TargetMode="External"/><Relationship Id="rId9" Type="http://schemas.openxmlformats.org/officeDocument/2006/relationships/hyperlink" Target="http://www.famhist.ru/famhist/tanki/000112e5.htm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iki.saripkro.ru/index.php/%D0%98%D0%B7%D0%BE%D0%B1%D1%80%D0%B0%D0%B6%D0%B5%D0%BD%D0%B8%D0%B5:Lavr.jpg" TargetMode="Externa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488" y="1428736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488" y="2428868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0" y="142852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 Математики в Великой         Отечественной </a:t>
            </a:r>
            <a:r>
              <a:rPr lang="ru-RU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bg1"/>
                </a:solidFill>
              </a:rPr>
              <a:t>войны.</a:t>
            </a:r>
            <a:endParaRPr lang="ru-RU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 flipH="1">
            <a:off x="2699792" y="5373216"/>
            <a:ext cx="64442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>
                    <a:lumMod val="95000"/>
                  </a:schemeClr>
                </a:solidFill>
              </a:rPr>
              <a:t>Р</a:t>
            </a:r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аботу выполнила  Козлова Алина</a:t>
            </a:r>
          </a:p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Комсомольский -на-Амуре судомеханический техникум</a:t>
            </a:r>
          </a:p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 имени Героя Советского союза В.В. Орехова.</a:t>
            </a:r>
          </a:p>
          <a:p>
            <a:r>
              <a:rPr lang="ru-RU" sz="2000" dirty="0" smtClean="0">
                <a:solidFill>
                  <a:schemeClr val="bg1">
                    <a:lumMod val="95000"/>
                  </a:schemeClr>
                </a:solidFill>
              </a:rPr>
              <a:t>Преподаватель: Ермакова С. И.</a:t>
            </a:r>
            <a:endParaRPr lang="ru-RU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Содержимое 16" descr="35_b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1"/>
            <a:ext cx="5220072" cy="6840226"/>
          </a:xfrm>
        </p:spPr>
      </p:pic>
      <p:sp>
        <p:nvSpPr>
          <p:cNvPr id="18" name="Текст 17"/>
          <p:cNvSpPr>
            <a:spLocks noGrp="1"/>
          </p:cNvSpPr>
          <p:nvPr>
            <p:ph type="body" sz="half" idx="2"/>
          </p:nvPr>
        </p:nvSpPr>
        <p:spPr>
          <a:xfrm>
            <a:off x="428596" y="357166"/>
            <a:ext cx="3008313" cy="5929354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rgbClr val="00B0F0"/>
                </a:solidFill>
              </a:rPr>
              <a:t>М. В. </a:t>
            </a:r>
            <a:r>
              <a:rPr lang="ru-RU" sz="1800" dirty="0" err="1" smtClean="0">
                <a:solidFill>
                  <a:srgbClr val="00B0F0"/>
                </a:solidFill>
              </a:rPr>
              <a:t>Бебутов</a:t>
            </a:r>
            <a:r>
              <a:rPr lang="ru-RU" sz="1800" dirty="0" smtClean="0">
                <a:solidFill>
                  <a:srgbClr val="00B0F0"/>
                </a:solidFill>
              </a:rPr>
              <a:t> (1913 – 1942) начал свою научную работу еще в студенческие годы. Его научные интересы были связаны с качественной теорией дифференциальных уравнений. Первая публикация относится к 1938г, а последняя опубликована посмертно в 1942г. И все же,  несмотря на  такой ограниченный промежуток научной деятельности, М. В. </a:t>
            </a:r>
            <a:r>
              <a:rPr lang="ru-RU" sz="1800" dirty="0" err="1" smtClean="0">
                <a:solidFill>
                  <a:srgbClr val="00B0F0"/>
                </a:solidFill>
              </a:rPr>
              <a:t>Бебутов</a:t>
            </a:r>
            <a:r>
              <a:rPr lang="ru-RU" sz="1800" dirty="0" smtClean="0">
                <a:solidFill>
                  <a:srgbClr val="00B0F0"/>
                </a:solidFill>
              </a:rPr>
              <a:t> получил в математике ряд важных результатов. Защищенная им в июне 1941г. диссертация была отмечена ученым советом как выдающаяся работа.</a:t>
            </a:r>
            <a:endParaRPr lang="ru-RU" sz="1800" dirty="0"/>
          </a:p>
        </p:txBody>
      </p:sp>
      <p:sp>
        <p:nvSpPr>
          <p:cNvPr id="20" name="TextBox 19"/>
          <p:cNvSpPr txBox="1"/>
          <p:nvPr/>
        </p:nvSpPr>
        <p:spPr>
          <a:xfrm>
            <a:off x="4929190" y="5643578"/>
            <a:ext cx="3071834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dirty="0"/>
              <a:t>М. В. </a:t>
            </a:r>
            <a:r>
              <a:rPr lang="ru-RU" dirty="0" err="1"/>
              <a:t>Бебутов</a:t>
            </a:r>
            <a:r>
              <a:rPr lang="ru-RU" dirty="0"/>
              <a:t> (1913 – 1942) </a:t>
            </a:r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Ljapunov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14744" y="244031"/>
            <a:ext cx="5072098" cy="6204403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214290"/>
            <a:ext cx="3008313" cy="6286544"/>
          </a:xfrm>
        </p:spPr>
        <p:txBody>
          <a:bodyPr>
            <a:noAutofit/>
          </a:bodyPr>
          <a:lstStyle/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Например, добровольцем ушел на фронт и участвовал в боях с фашистскими захватчиками в Крыму, на Украине, в Прибалтике и в Восточной Пруссии выдающийся математик и педагог А.А. Ляпунов (1911 – 1973). Он  храбро воевал и внес много ценного в правила стрельбы. Здесь он ис­пользовал свой опыт математика, ко­торому свойственно искать самые лучшие решения. Его предложения увеличили эффективность стрельбы. За работы в области кибер­нетики, теории множеств и програм­мирования А.А.Ляпунов уже после войны (с 1964 г.) был избран член - корреспонден­том АН СССР.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В частях тяжелой артиллерии на Пулковских высотах отстаивал город  Ленинград выдающийся  специалист в области теории чисел, теории вероятностей и математической статистики, доктор </a:t>
            </a:r>
            <a:r>
              <a:rPr lang="ru-RU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физико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– математических наук, а потом академик АН СССР Ю. В. </a:t>
            </a:r>
            <a:r>
              <a:rPr lang="ru-RU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Линник</a:t>
            </a:r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(1915 – 1972) </a:t>
            </a:r>
          </a:p>
          <a:p>
            <a:r>
              <a:rPr lang="ru-RU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не вернувшихся с войны.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vedeneev_fot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57621" y="165895"/>
            <a:ext cx="4800601" cy="6406377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357166"/>
            <a:ext cx="3008313" cy="5768997"/>
          </a:xfrm>
        </p:spPr>
        <p:txBody>
          <a:bodyPr>
            <a:normAutofit/>
          </a:bodyPr>
          <a:lstStyle/>
          <a:p>
            <a:r>
              <a:rPr lang="ru-RU" sz="1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Осенью 1941г. умер от ран и нечеловеческих условий вражеского плена Н.Б. Веденисов (1905 -1941). Свой путь в математике талантливый ученый начинал в области теории множеств и теории функций действительного переменного. Позже его научные интересы перешли в область </a:t>
            </a:r>
            <a:r>
              <a:rPr lang="ru-RU" sz="1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теоретико</a:t>
            </a:r>
            <a:r>
              <a:rPr lang="ru-RU" sz="1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– множественной топологии, где он получил ряд важных результатов. Война застала  Веденисова преподавателем одной из военных академий. Не смотря на слабое здоровье и </a:t>
            </a:r>
            <a:r>
              <a:rPr lang="ru-RU" sz="16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бронь</a:t>
            </a:r>
            <a:r>
              <a:rPr lang="ru-RU" sz="16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он принял твердое решение уйти в ополчение. В тяжелых боях под Ельней ученый был ранен и оказался в плену, где силы его быстро иссякли.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214810" y="357166"/>
            <a:ext cx="4422803" cy="6064713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0"/>
            <a:ext cx="3008313" cy="6643710"/>
          </a:xfrm>
        </p:spPr>
        <p:txBody>
          <a:bodyPr>
            <a:normAutofit fontScale="77500" lnSpcReduction="20000"/>
          </a:bodyPr>
          <a:lstStyle/>
          <a:p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Деятельность </a:t>
            </a:r>
            <a:r>
              <a:rPr lang="ru-RU" sz="15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Котина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в области военной техники началась сразу после окончания в 1932 г. </a:t>
            </a:r>
            <a:r>
              <a:rPr lang="ru-RU" sz="1500" u="sng" dirty="0">
                <a:solidFill>
                  <a:schemeClr val="tx2">
                    <a:lumMod val="40000"/>
                    <a:lumOff val="60000"/>
                  </a:schemeClr>
                </a:solidFill>
                <a:hlinkClick r:id="rId3"/>
              </a:rPr>
              <a:t>Военно-технической академии имени Ф.Э.Дзержинского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До Академии, куда он был направлен в 1930 г., </a:t>
            </a:r>
            <a:r>
              <a:rPr lang="ru-RU" sz="15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Жозеф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Яковлевич учился в </a:t>
            </a:r>
            <a:r>
              <a:rPr lang="ru-RU" sz="1500" u="sng" dirty="0">
                <a:solidFill>
                  <a:schemeClr val="tx2">
                    <a:lumMod val="40000"/>
                    <a:lumOff val="60000"/>
                  </a:schemeClr>
                </a:solidFill>
                <a:hlinkClick r:id="rId4"/>
              </a:rPr>
              <a:t>Харьковском политехническом институте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</a:t>
            </a:r>
            <a:b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</a:b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В период 1932-1937 гг. </a:t>
            </a:r>
            <a:r>
              <a:rPr lang="ru-RU" sz="15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Ж.Я.Котин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работал в составе научно-исследовательского отдела Военной академии механизации и моторизации РККА, являлся начальником проектно-конструкторского сектора, а затем начальником отделения. Весной 1937 г. </a:t>
            </a:r>
            <a:r>
              <a:rPr lang="ru-RU" sz="15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Котин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получил назначение на должность начальника </a:t>
            </a:r>
            <a:r>
              <a:rPr lang="ru-RU" sz="1500" u="sng" dirty="0">
                <a:solidFill>
                  <a:schemeClr val="tx2">
                    <a:lumMod val="40000"/>
                    <a:lumOff val="60000"/>
                  </a:schemeClr>
                </a:solidFill>
                <a:hlinkClick r:id="rId5"/>
              </a:rPr>
              <a:t>СКБ-2 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Ленинградского Кировского завода. К тому времени </a:t>
            </a:r>
            <a:r>
              <a:rPr lang="ru-RU" sz="1500" u="sng" dirty="0">
                <a:solidFill>
                  <a:schemeClr val="tx2">
                    <a:lumMod val="40000"/>
                    <a:lumOff val="60000"/>
                  </a:schemeClr>
                </a:solidFill>
                <a:hlinkClick r:id="rId6"/>
              </a:rPr>
              <a:t>Кировский завод 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серийно изготавливал средние </a:t>
            </a:r>
            <a:r>
              <a:rPr lang="ru-RU" sz="1500" u="sng" dirty="0">
                <a:solidFill>
                  <a:schemeClr val="tx2">
                    <a:lumMod val="40000"/>
                    <a:lumOff val="60000"/>
                  </a:schemeClr>
                </a:solidFill>
                <a:hlinkClick r:id="rId7"/>
              </a:rPr>
              <a:t>танки Т-28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. Это были достаточно сложные и совершенные, по состоянию на середину 30-х годов, боевые машины. Приход </a:t>
            </a:r>
            <a:r>
              <a:rPr lang="ru-RU" sz="1500" dirty="0" err="1">
                <a:solidFill>
                  <a:schemeClr val="tx2">
                    <a:lumMod val="40000"/>
                    <a:lumOff val="60000"/>
                  </a:schemeClr>
                </a:solidFill>
              </a:rPr>
              <a:t>Ж.Я.Котина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 в КБ завода несколько изменил направленность работы бюро. Были выполнены поверочные расчеты конструкции танка Т-28, позволившие повысить его надежность и улучшить некоторые характеристики. Одновременно бюро нацеливалось на перспективное проектирование танков в соответствии с задачами, выдвинутыми на первый план в связи с появлением новых, более эффективных средств поражения. </a:t>
            </a:r>
            <a:r>
              <a:rPr lang="ru-RU" sz="1500" u="sng" dirty="0">
                <a:solidFill>
                  <a:schemeClr val="tx2">
                    <a:lumMod val="40000"/>
                    <a:lumOff val="60000"/>
                  </a:schemeClr>
                </a:solidFill>
                <a:hlinkClick r:id="rId8"/>
              </a:rPr>
              <a:t>Бои в Испании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, а затем военные конфликты с Японией в районе </a:t>
            </a:r>
            <a:r>
              <a:rPr lang="ru-RU" sz="1500" u="sng" dirty="0">
                <a:solidFill>
                  <a:schemeClr val="tx2">
                    <a:lumMod val="40000"/>
                    <a:lumOff val="60000"/>
                  </a:schemeClr>
                </a:solidFill>
                <a:hlinkClick r:id="rId9"/>
              </a:rPr>
              <a:t>озера Хасан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 и на реке </a:t>
            </a:r>
            <a:r>
              <a:rPr lang="ru-RU" sz="1500" u="sng" dirty="0">
                <a:solidFill>
                  <a:schemeClr val="tx2">
                    <a:lumMod val="40000"/>
                    <a:lumOff val="60000"/>
                  </a:schemeClr>
                </a:solidFill>
                <a:hlinkClick r:id="rId10"/>
              </a:rPr>
              <a:t>Халхин-Гол</a:t>
            </a:r>
            <a:r>
              <a:rPr lang="ru-RU" sz="15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 подтвердили необходимость значительного повышения уровня броневой защиты современных танков, пересмотра концепции танкостроения первой половины 30-х годов.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dbb398338fccd37f8cde50b4cfdac78f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12160" y="1589262"/>
            <a:ext cx="3131840" cy="4395565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285728"/>
            <a:ext cx="5626968" cy="657227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 </a:t>
            </a:r>
            <a:endParaRPr lang="ru-RU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ru-RU" sz="1600" dirty="0" err="1">
                <a:solidFill>
                  <a:srgbClr val="00B0F0"/>
                </a:solidFill>
              </a:rPr>
              <a:t>Алексе́й</a:t>
            </a:r>
            <a:r>
              <a:rPr lang="ru-RU" sz="1600" dirty="0">
                <a:solidFill>
                  <a:srgbClr val="00B0F0"/>
                </a:solidFill>
              </a:rPr>
              <a:t> </a:t>
            </a:r>
            <a:r>
              <a:rPr lang="ru-RU" sz="1600" dirty="0" err="1">
                <a:solidFill>
                  <a:srgbClr val="00B0F0"/>
                </a:solidFill>
              </a:rPr>
              <a:t>Никола́евич</a:t>
            </a:r>
            <a:r>
              <a:rPr lang="ru-RU" sz="1600" dirty="0">
                <a:solidFill>
                  <a:srgbClr val="00B0F0"/>
                </a:solidFill>
              </a:rPr>
              <a:t> </a:t>
            </a:r>
            <a:r>
              <a:rPr lang="ru-RU" sz="1600" dirty="0" err="1">
                <a:solidFill>
                  <a:srgbClr val="00B0F0"/>
                </a:solidFill>
              </a:rPr>
              <a:t>Крыло́в</a:t>
            </a:r>
            <a:r>
              <a:rPr lang="ru-RU" sz="1600" dirty="0">
                <a:solidFill>
                  <a:srgbClr val="00B0F0"/>
                </a:solidFill>
              </a:rPr>
              <a:t> (3 (15) августа 1863, село </a:t>
            </a:r>
            <a:r>
              <a:rPr lang="ru-RU" sz="1600" dirty="0" err="1">
                <a:solidFill>
                  <a:srgbClr val="00B0F0"/>
                </a:solidFill>
              </a:rPr>
              <a:t>Висяга</a:t>
            </a:r>
            <a:r>
              <a:rPr lang="ru-RU" sz="1600" dirty="0">
                <a:solidFill>
                  <a:srgbClr val="00B0F0"/>
                </a:solidFill>
              </a:rPr>
              <a:t> </a:t>
            </a:r>
            <a:r>
              <a:rPr lang="ru-RU" sz="1600" dirty="0" err="1">
                <a:solidFill>
                  <a:srgbClr val="00B0F0"/>
                </a:solidFill>
              </a:rPr>
              <a:t>Алатырского</a:t>
            </a:r>
            <a:r>
              <a:rPr lang="ru-RU" sz="1600" dirty="0">
                <a:solidFill>
                  <a:srgbClr val="00B0F0"/>
                </a:solidFill>
              </a:rPr>
              <a:t> уезда </a:t>
            </a:r>
            <a:r>
              <a:rPr lang="ru-RU" sz="1600" dirty="0" err="1">
                <a:solidFill>
                  <a:srgbClr val="00B0F0"/>
                </a:solidFill>
              </a:rPr>
              <a:t>Симбирской</a:t>
            </a:r>
            <a:r>
              <a:rPr lang="ru-RU" sz="1600" dirty="0">
                <a:solidFill>
                  <a:srgbClr val="00B0F0"/>
                </a:solidFill>
              </a:rPr>
              <a:t> губернии — 26 октября 1945, Ленинград) — русский и советский кораблестроитель, специалист в области механики, математик, академик АН СССР (1916; член-корреспондент 1914), лауреат Сталинской премии (1941), Герой Социалистического Труда (1943</a:t>
            </a:r>
            <a:r>
              <a:rPr lang="ru-RU" sz="1600" dirty="0" smtClean="0">
                <a:solidFill>
                  <a:srgbClr val="00B0F0"/>
                </a:solidFill>
              </a:rPr>
              <a:t>). </a:t>
            </a:r>
            <a:r>
              <a:rPr lang="ru-RU" sz="1600" dirty="0">
                <a:solidFill>
                  <a:srgbClr val="00B0F0"/>
                </a:solidFill>
              </a:rPr>
              <a:t>, в 1938—1940 годах А. Н. опубликовал ряд работ, в которых дал полное изложение теории девиации магнитного компаса, исследовал вопросы теории гироскопических компасов, разработал теорию влияния качки корабля на показания компаса:</a:t>
            </a:r>
            <a:br>
              <a:rPr lang="ru-RU" sz="1600" dirty="0">
                <a:solidFill>
                  <a:srgbClr val="00B0F0"/>
                </a:solidFill>
              </a:rPr>
            </a:br>
            <a:endParaRPr lang="ru-RU" sz="1600" dirty="0">
              <a:solidFill>
                <a:srgbClr val="00B0F0"/>
              </a:solidFill>
            </a:endParaRPr>
          </a:p>
          <a:p>
            <a:pPr lvl="0"/>
            <a:r>
              <a:rPr lang="ru-RU" sz="1600" dirty="0">
                <a:solidFill>
                  <a:srgbClr val="00B0F0"/>
                </a:solidFill>
              </a:rPr>
              <a:t>«Основания теории девиации компаса»</a:t>
            </a:r>
          </a:p>
          <a:p>
            <a:pPr lvl="0"/>
            <a:r>
              <a:rPr lang="ru-RU" sz="1600" dirty="0">
                <a:solidFill>
                  <a:srgbClr val="00B0F0"/>
                </a:solidFill>
              </a:rPr>
              <a:t>«Возмущения показаний компаса, происходящие от качки корабля на волнении»</a:t>
            </a:r>
          </a:p>
          <a:p>
            <a:pPr lvl="0"/>
            <a:r>
              <a:rPr lang="ru-RU" sz="1600" dirty="0">
                <a:solidFill>
                  <a:srgbClr val="00B0F0"/>
                </a:solidFill>
              </a:rPr>
              <a:t>«О теории гирокомпаса»</a:t>
            </a:r>
          </a:p>
          <a:p>
            <a:r>
              <a:rPr lang="ru-RU" sz="1600" dirty="0">
                <a:solidFill>
                  <a:srgbClr val="00B0F0"/>
                </a:solidFill>
              </a:rPr>
              <a:t/>
            </a:r>
            <a:br>
              <a:rPr lang="ru-RU" sz="1600" dirty="0">
                <a:solidFill>
                  <a:srgbClr val="00B0F0"/>
                </a:solidFill>
              </a:rPr>
            </a:br>
            <a:r>
              <a:rPr lang="ru-RU" sz="1600" dirty="0">
                <a:solidFill>
                  <a:srgbClr val="00B0F0"/>
                </a:solidFill>
              </a:rPr>
              <a:t>В 1941 году эти исследования были отмечены Сталинской премией. А. Н. Крылов предложил также новую систему </a:t>
            </a:r>
            <a:r>
              <a:rPr lang="ru-RU" sz="1600" dirty="0" err="1">
                <a:solidFill>
                  <a:srgbClr val="00B0F0"/>
                </a:solidFill>
              </a:rPr>
              <a:t>дромоскопа</a:t>
            </a:r>
            <a:r>
              <a:rPr lang="ru-RU" sz="1600" dirty="0">
                <a:solidFill>
                  <a:srgbClr val="00B0F0"/>
                </a:solidFill>
              </a:rPr>
              <a:t>, автоматически рассчитывающего девиацию компаса.</a:t>
            </a:r>
            <a:br>
              <a:rPr lang="ru-RU" sz="1600" dirty="0">
                <a:solidFill>
                  <a:srgbClr val="00B0F0"/>
                </a:solidFill>
              </a:rPr>
            </a:br>
            <a:r>
              <a:rPr lang="ru-RU" sz="1600" dirty="0">
                <a:solidFill>
                  <a:srgbClr val="00B0F0"/>
                </a:solidFill>
              </a:rPr>
              <a:t>А. Н. Крылов создал теорию демпфирования (</a:t>
            </a:r>
            <a:r>
              <a:rPr lang="ru-RU" sz="1600" dirty="0" err="1">
                <a:solidFill>
                  <a:srgbClr val="00B0F0"/>
                </a:solidFill>
              </a:rPr>
              <a:t>умирения</a:t>
            </a:r>
            <a:r>
              <a:rPr lang="ru-RU" sz="1600" dirty="0">
                <a:solidFill>
                  <a:srgbClr val="00B0F0"/>
                </a:solidFill>
              </a:rPr>
              <a:t>) бортовой и килевой качки. Он первый предложил гироскопическое демпфирование (успокоение) бортовой качки, что сегодня является наиболее распространенным способом </a:t>
            </a:r>
            <a:r>
              <a:rPr lang="ru-RU" sz="1600" dirty="0" err="1">
                <a:solidFill>
                  <a:srgbClr val="00B0F0"/>
                </a:solidFill>
              </a:rPr>
              <a:t>умирения</a:t>
            </a:r>
            <a:r>
              <a:rPr lang="ru-RU" sz="1600" dirty="0">
                <a:solidFill>
                  <a:srgbClr val="00B0F0"/>
                </a:solidFill>
              </a:rPr>
              <a:t> бортовой качки.</a:t>
            </a:r>
            <a:br>
              <a:rPr lang="ru-RU" sz="1600" dirty="0">
                <a:solidFill>
                  <a:srgbClr val="00B0F0"/>
                </a:solidFill>
              </a:rPr>
            </a:br>
            <a:endParaRPr lang="ru-RU" sz="16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285728"/>
            <a:ext cx="3008313" cy="584043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defRPr/>
            </a:pPr>
            <a:endParaRPr lang="ru-RU" sz="1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ru-RU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(1900—1980), математик и механик, академик (1946) и вице-президент (1957—75) АН СССР, Герой Социалистического Труда (1967). Один из организаторов и первый председатель (1957—75) СО АН СССР. Создал новые направления в теории функций, теории дифференциальных уравнений, механике сплошной среды (гидродинамическая теория кумуляции) и прикладной физике (</a:t>
            </a:r>
            <a:r>
              <a:rPr lang="ru-RU" sz="18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физике</a:t>
            </a:r>
            <a:r>
              <a:rPr lang="ru-RU" sz="18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itchFamily="18" charset="0"/>
              </a:rPr>
              <a:t> взрыва и импульсивных процессов). Ленинская премия (1958), Государственная премия СССР (1946, 1949). В 1980 АН СССР учреждены премия и Золотая медаль имени Лаврентьева (с 1993 премия РАН).</a:t>
            </a:r>
            <a:r>
              <a:rPr lang="ru-RU" sz="18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</a:p>
          <a:p>
            <a:endParaRPr lang="ru-RU" dirty="0"/>
          </a:p>
        </p:txBody>
      </p:sp>
      <p:pic>
        <p:nvPicPr>
          <p:cNvPr id="6" name="Picture 5" descr="Лаврентьев М.А.">
            <a:hlinkClick r:id="rId2" tooltip="Лаврентьев М.А.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5516" y="285729"/>
            <a:ext cx="4627011" cy="6169348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4929190" y="5715016"/>
            <a:ext cx="314327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b="1" dirty="0" smtClean="0"/>
              <a:t>Лаврентьев Михаил Алексеевич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0_c580a_2088ec81_XX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32399" y="642918"/>
            <a:ext cx="6311601" cy="4357718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457200" y="285728"/>
            <a:ext cx="3008313" cy="5840435"/>
          </a:xfrm>
        </p:spPr>
        <p:txBody>
          <a:bodyPr/>
          <a:lstStyle/>
          <a:p>
            <a:r>
              <a:rPr lang="ru-RU" sz="1600" b="1" dirty="0">
                <a:solidFill>
                  <a:schemeClr val="bg1"/>
                </a:solidFill>
              </a:rPr>
              <a:t>Тот самый длинный день в году... 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 </a:t>
            </a:r>
          </a:p>
          <a:p>
            <a:r>
              <a:rPr lang="ru-RU" sz="1600" b="1" dirty="0">
                <a:solidFill>
                  <a:schemeClr val="bg1"/>
                </a:solidFill>
              </a:rPr>
              <a:t>Тот самый длинный день в году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С его безоблачной погодой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Нам выдал общую беду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На всех, на все четыре года.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Она такой вдавила след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И стольких наземь положила,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Что двадцать лет и тридцать лет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Живым не верится, что живы.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И к мертвым выправив билет,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Всё едет кто-нибудь из близких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И время добавляет в списки </a:t>
            </a:r>
            <a:br>
              <a:rPr lang="ru-RU" sz="1600" b="1" dirty="0">
                <a:solidFill>
                  <a:schemeClr val="bg1"/>
                </a:solidFill>
              </a:rPr>
            </a:br>
            <a:r>
              <a:rPr lang="ru-RU" sz="1600" b="1" dirty="0">
                <a:solidFill>
                  <a:schemeClr val="bg1"/>
                </a:solidFill>
              </a:rPr>
              <a:t>Еще кого-то, кого-то нет...</a:t>
            </a:r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b="1" i="1" dirty="0">
                <a:solidFill>
                  <a:schemeClr val="bg1"/>
                </a:solidFill>
              </a:rPr>
              <a:t>(К. Симонов)</a:t>
            </a:r>
            <a:endParaRPr lang="ru-RU" sz="1600" dirty="0">
              <a:solidFill>
                <a:schemeClr val="bg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489</Words>
  <Application>Microsoft Office PowerPoint</Application>
  <PresentationFormat>Экран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DACHA</dc:creator>
  <cp:lastModifiedBy>User</cp:lastModifiedBy>
  <cp:revision>17</cp:revision>
  <dcterms:created xsi:type="dcterms:W3CDTF">2015-04-26T02:28:55Z</dcterms:created>
  <dcterms:modified xsi:type="dcterms:W3CDTF">2020-04-19T08:07:58Z</dcterms:modified>
</cp:coreProperties>
</file>