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3" r:id="rId2"/>
    <p:sldId id="285" r:id="rId3"/>
    <p:sldId id="274" r:id="rId4"/>
    <p:sldId id="260" r:id="rId5"/>
    <p:sldId id="276" r:id="rId6"/>
    <p:sldId id="256" r:id="rId7"/>
    <p:sldId id="275" r:id="rId8"/>
    <p:sldId id="284" r:id="rId9"/>
    <p:sldId id="261" r:id="rId10"/>
    <p:sldId id="277" r:id="rId11"/>
    <p:sldId id="262" r:id="rId12"/>
    <p:sldId id="263" r:id="rId13"/>
    <p:sldId id="264" r:id="rId14"/>
    <p:sldId id="278" r:id="rId15"/>
    <p:sldId id="265" r:id="rId16"/>
    <p:sldId id="266" r:id="rId17"/>
    <p:sldId id="268" r:id="rId18"/>
    <p:sldId id="267" r:id="rId19"/>
    <p:sldId id="257" r:id="rId20"/>
    <p:sldId id="283" r:id="rId21"/>
    <p:sldId id="281" r:id="rId22"/>
    <p:sldId id="282" r:id="rId23"/>
    <p:sldId id="286" r:id="rId24"/>
  </p:sldIdLst>
  <p:sldSz cx="9144000" cy="6858000" type="screen4x3"/>
  <p:notesSz cx="6858000" cy="9144000"/>
  <p:embeddedFontLst>
    <p:embeddedFont>
      <p:font typeface="Vetren" pitchFamily="34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8" autoAdjust="0"/>
    <p:restoredTop sz="95540" autoAdjust="0"/>
  </p:normalViewPr>
  <p:slideViewPr>
    <p:cSldViewPr>
      <p:cViewPr varScale="1">
        <p:scale>
          <a:sx n="78" d="100"/>
          <a:sy n="78" d="100"/>
        </p:scale>
        <p:origin x="-58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1D251-5BB2-45B6-8F77-22D82FC1D3D7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15076-4D3C-4C1B-9E83-AF94D86800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4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15076-4D3C-4C1B-9E83-AF94D86800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08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15076-4D3C-4C1B-9E83-AF94D86800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0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15076-4D3C-4C1B-9E83-AF94D86800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87003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54362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71541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717485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17503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87801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79606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235317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58816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28390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61760"/>
      </p:ext>
    </p:extLst>
  </p:cSld>
  <p:clrMapOvr>
    <a:masterClrMapping/>
  </p:clrMapOvr>
  <p:transition spd="slow">
    <p:push dir="u"/>
    <p:sndAc>
      <p:stSnd>
        <p:snd r:embed="rId1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843D-0A6A-4391-8D25-DC65E0281832}" type="datetimeFigureOut">
              <a:rPr lang="ru-RU" smtClean="0"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1F372-CB08-4E8A-BE1B-B36D1EBE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  <p:sndAc>
      <p:stSnd>
        <p:snd r:embed="rId13" name="wind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" Target="slide21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image" Target="../media/image5.gif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2.xml"/><Relationship Id="rId2" Type="http://schemas.openxmlformats.org/officeDocument/2006/relationships/audio" Target="../media/audio1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10" Type="http://schemas.openxmlformats.org/officeDocument/2006/relationships/slide" Target="slide12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eg"/><Relationship Id="rId5" Type="http://schemas.openxmlformats.org/officeDocument/2006/relationships/slide" Target="slide3.xml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8802" y="1700808"/>
            <a:ext cx="77798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75-летию</a:t>
            </a: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ВЕЛИКОЙ ПОБЕДЫ</a:t>
            </a: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посвящается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0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wind.wav"/>
          </p:stSnd>
        </p:sndAc>
      </p:transition>
    </mc:Choice>
    <mc:Fallback xmlns="">
      <p:transition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7" y="72623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 первоначальному замыслу Парад Победы должен был начаться с выноса Знамени Победы, но этот план не </a:t>
            </a:r>
            <a:r>
              <a:rPr lang="ru-RU" b="1" dirty="0" smtClean="0"/>
              <a:t>осуществился. </a:t>
            </a:r>
            <a:r>
              <a:rPr lang="ru-RU" b="1" dirty="0"/>
              <a:t>20 июня в Москву доставили красное знамя, которое должны были нести в начале колонны солдаты, водрузившие его над </a:t>
            </a:r>
            <a:r>
              <a:rPr lang="ru-RU" b="1" dirty="0" smtClean="0"/>
              <a:t>Рейхстагом. Но знаменосец </a:t>
            </a:r>
            <a:r>
              <a:rPr lang="ru-RU" b="1" dirty="0"/>
              <a:t>Степан Неустроев и его ассистенты — Михаил Егоров, </a:t>
            </a:r>
            <a:r>
              <a:rPr lang="ru-RU" b="1" dirty="0" err="1"/>
              <a:t>Мелитон</a:t>
            </a:r>
            <a:r>
              <a:rPr lang="ru-RU" b="1" dirty="0"/>
              <a:t> </a:t>
            </a:r>
            <a:r>
              <a:rPr lang="ru-RU" b="1" dirty="0" err="1"/>
              <a:t>Кантария</a:t>
            </a:r>
            <a:r>
              <a:rPr lang="ru-RU" b="1" dirty="0"/>
              <a:t> и Алексей Берест — выступили плохо на репетиции, показав неудовлетворительные навыки строевой подготовки. Кроме того, на фронте Неустроев получил пять ранений и повредил ноги. По решению Жукова, назначать других знаменосцев не стали, а герои войны получили гостевые приглашения на </a:t>
            </a:r>
            <a:r>
              <a:rPr lang="ru-RU" b="1" dirty="0" smtClean="0"/>
              <a:t>трибуну.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49987" y="-171400"/>
            <a:ext cx="4644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Знамя Победы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3499660"/>
            <a:ext cx="2189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Знамя </a:t>
            </a:r>
            <a:r>
              <a:rPr lang="ru-RU" b="1" dirty="0"/>
              <a:t>Победы передали на хранение в Музей Вооружённых Сил. </a:t>
            </a:r>
          </a:p>
        </p:txBody>
      </p:sp>
      <p:pic>
        <p:nvPicPr>
          <p:cNvPr id="17410" name="Picture 2" descr="C:\Users\Кылов Михаил\Desktop\600px-Soviet_Znamya_Pobed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72419"/>
            <a:ext cx="4833641" cy="2416821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674022"/>
            <a:ext cx="727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1965 году полковник Константин Самсонов в сопровождении Егорова и </a:t>
            </a:r>
            <a:r>
              <a:rPr lang="ru-RU" b="1" dirty="0" err="1"/>
              <a:t>Кантарии</a:t>
            </a:r>
            <a:r>
              <a:rPr lang="ru-RU" b="1" dirty="0"/>
              <a:t> впервые вынесли Знамя </a:t>
            </a:r>
            <a:r>
              <a:rPr lang="ru-RU" b="1" dirty="0" smtClean="0"/>
              <a:t>Победы на </a:t>
            </a:r>
            <a:r>
              <a:rPr lang="ru-RU" b="1" dirty="0"/>
              <a:t>Красную площадь.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110198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872" y="764704"/>
            <a:ext cx="897312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День Победы стал вторым по значимости национальным праздником (после Годовщины Великой Октябрьской социалистической революции) лишь в 1965 году на 20-летний юбилей разгрома Германии. Л.И. Брежнев внёс в ритуал празднования Дня Победы 9 Мая три существенных поправки, которые и сегодня имеют продолжение:</a:t>
            </a:r>
          </a:p>
          <a:p>
            <a:endParaRPr lang="ru-RU" sz="9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</a:t>
            </a:r>
            <a:r>
              <a:rPr lang="ru-RU" b="1" dirty="0" smtClean="0"/>
              <a:t>остоялся военный парад на Красной площади и приём в Кремлёвском дворце съездов.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День Победы снова стал нерабочим днём.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На День Победы 1967 года Брежнев лично открыл Могилу Неизвестного Солдата.</a:t>
            </a:r>
            <a:endParaRPr lang="ru-RU" b="1" dirty="0"/>
          </a:p>
        </p:txBody>
      </p:sp>
      <p:pic>
        <p:nvPicPr>
          <p:cNvPr id="1026" name="Picture 2" descr="C:\Users\Кылов Михаил\Desktop\2017_05_07-23_13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000"/>
            <a:ext cx="4736284" cy="315752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481" y="84922"/>
            <a:ext cx="8993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Поправки в праздновании Дня Победы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668562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80728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Юбилейные мероприятия 9 мая 1975 года включали парад на Красной площади, возложение венков к Мавзолею Ленина и Могиле Неизвестного </a:t>
            </a:r>
            <a:r>
              <a:rPr lang="ru-RU" b="1" dirty="0" smtClean="0"/>
              <a:t>Солдата, </a:t>
            </a:r>
            <a:r>
              <a:rPr lang="ru-RU" b="1" dirty="0"/>
              <a:t>в 13:00 проходила торжественная манифестация молодёжи Москвы на </a:t>
            </a:r>
            <a:r>
              <a:rPr lang="ru-RU" b="1"/>
              <a:t>Красной </a:t>
            </a:r>
            <a:r>
              <a:rPr lang="ru-RU" b="1" smtClean="0"/>
              <a:t>площади,  </a:t>
            </a:r>
            <a:r>
              <a:rPr lang="ru-RU" b="1" dirty="0" smtClean="0"/>
              <a:t>в </a:t>
            </a:r>
            <a:r>
              <a:rPr lang="ru-RU" b="1" dirty="0"/>
              <a:t>15:00 — праздничный приём, в 18:50 — минута молчания, в 21:00 — праздничный </a:t>
            </a:r>
            <a:r>
              <a:rPr lang="ru-RU" b="1" dirty="0" smtClean="0"/>
              <a:t>салют.</a:t>
            </a:r>
            <a:endParaRPr lang="ru-RU" b="1" dirty="0"/>
          </a:p>
        </p:txBody>
      </p:sp>
      <p:pic>
        <p:nvPicPr>
          <p:cNvPr id="2059" name="Picture 11" descr="\\Point1-302\обмен\9may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56992"/>
            <a:ext cx="4902692" cy="3270096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913" y="190381"/>
            <a:ext cx="8830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Юбилейные мероприятия 9 мая 1975 года </a:t>
            </a:r>
          </a:p>
        </p:txBody>
      </p:sp>
      <p:sp>
        <p:nvSpPr>
          <p:cNvPr id="7" name="Овал 6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auction.ru/offer_images/cmn8/2019/06/29/01/big/K/ktgAvQd1Ddv/1_rubl_1975_goda_30_let_pobedy_pruf_starode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32" y="692696"/>
            <a:ext cx="2091547" cy="20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9668" y="2708920"/>
            <a:ext cx="2066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1 рубль 1975 года, посвященный 30-летию Великой Победы</a:t>
            </a:r>
            <a:endParaRPr lang="ru-RU" sz="1400" i="1" dirty="0"/>
          </a:p>
        </p:txBody>
      </p:sp>
      <p:pic>
        <p:nvPicPr>
          <p:cNvPr id="2054" name="Picture 6" descr="https://www.sovietznak.ru/upload/resize_cache/iblock/f8c/240_240_1/bac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59" y="3454077"/>
            <a:ext cx="1745646" cy="17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41676" y="5175261"/>
            <a:ext cx="2066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Настольная медаль «30-лет Великой Победы»</a:t>
            </a:r>
            <a:endParaRPr lang="ru-RU" sz="1400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231007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460" y="920790"/>
            <a:ext cx="8644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После распада СССР военные парады </a:t>
            </a:r>
            <a:r>
              <a:rPr lang="ru-RU" b="1" dirty="0" smtClean="0"/>
              <a:t>в День Победы 9 </a:t>
            </a:r>
            <a:r>
              <a:rPr lang="ru-RU" b="1" dirty="0"/>
              <a:t>мая на Красной площади не проводились до юбилейного 1995 года. Тогда в Москве прошли два парада: на Красной площади (в пешем строю) и на Поклонной горе (с участием войск и боевой техники</a:t>
            </a:r>
            <a:r>
              <a:rPr lang="ru-RU" b="1" dirty="0" smtClean="0"/>
              <a:t>).С </a:t>
            </a:r>
            <a:r>
              <a:rPr lang="ru-RU" b="1" dirty="0"/>
              <a:t>тех пор парады на Красной площади стали проводить ежегодно, но в первое время без боевой техники. С 2008 года парад стал вновь проводиться с участием боевой техники, в том числе военной авиации. </a:t>
            </a:r>
          </a:p>
        </p:txBody>
      </p:sp>
      <p:pic>
        <p:nvPicPr>
          <p:cNvPr id="3078" name="Picture 6" descr="C:\Users\Кылов Михаил\Desktop\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46" y="2878718"/>
            <a:ext cx="5847308" cy="3292034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4673" y="67271"/>
            <a:ext cx="60146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Победы 1995 года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2361684" y="6330860"/>
            <a:ext cx="41793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Интересные факты  о 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араде 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обеды</a:t>
            </a:r>
            <a:endParaRPr lang="ru-RU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ылов Михаил\Desktop\download.jpg">
            <a:hlinkClick r:id="rId5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702215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32" y="95459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Всего в параде участвовало около 35 тысяч человек, среди которых:</a:t>
            </a:r>
          </a:p>
          <a:p>
            <a:r>
              <a:rPr lang="ru-RU" b="1" dirty="0" smtClean="0"/>
              <a:t>сержанты </a:t>
            </a:r>
            <a:r>
              <a:rPr lang="ru-RU" b="1" dirty="0"/>
              <a:t>и рядовые — 31 116 человек,</a:t>
            </a:r>
          </a:p>
          <a:p>
            <a:r>
              <a:rPr lang="ru-RU" b="1" dirty="0"/>
              <a:t>офицеры — 2809 человек, включая 249 генералов и 24 маршалов,</a:t>
            </a:r>
          </a:p>
          <a:p>
            <a:r>
              <a:rPr lang="ru-RU" b="1" dirty="0"/>
              <a:t>сводный военный оркестр — 1400 </a:t>
            </a:r>
            <a:r>
              <a:rPr lang="ru-RU" b="1" dirty="0" smtClean="0"/>
              <a:t>человек.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754794"/>
            <a:ext cx="8842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Парад Победы завершился около полудня </a:t>
            </a:r>
            <a:endParaRPr lang="ru-RU" b="1" dirty="0" smtClean="0"/>
          </a:p>
          <a:p>
            <a:r>
              <a:rPr lang="ru-RU" b="1" dirty="0" smtClean="0"/>
              <a:t>маршем </a:t>
            </a:r>
            <a:r>
              <a:rPr lang="ru-RU" b="1" dirty="0"/>
              <a:t>Семёна </a:t>
            </a:r>
            <a:r>
              <a:rPr lang="ru-RU" b="1" dirty="0" err="1"/>
              <a:t>Чернецкого</a:t>
            </a:r>
            <a:r>
              <a:rPr lang="ru-RU" b="1" dirty="0"/>
              <a:t> «Слава </a:t>
            </a:r>
            <a:endParaRPr lang="ru-RU" b="1" dirty="0" smtClean="0"/>
          </a:p>
          <a:p>
            <a:r>
              <a:rPr lang="ru-RU" b="1" dirty="0" smtClean="0"/>
              <a:t>Родине» в </a:t>
            </a:r>
            <a:r>
              <a:rPr lang="ru-RU" b="1" dirty="0"/>
              <a:t>исполнении сводного оркестра. </a:t>
            </a:r>
            <a:endParaRPr lang="ru-RU" b="1" dirty="0" smtClean="0"/>
          </a:p>
          <a:p>
            <a:r>
              <a:rPr lang="ru-RU" b="1" dirty="0" smtClean="0"/>
              <a:t>Шествие длилось </a:t>
            </a:r>
            <a:r>
              <a:rPr lang="ru-RU" b="1" dirty="0"/>
              <a:t>122 </a:t>
            </a:r>
            <a:r>
              <a:rPr lang="ru-RU" b="1" dirty="0" smtClean="0"/>
              <a:t>минуты, </a:t>
            </a:r>
            <a:r>
              <a:rPr lang="ru-RU" b="1" dirty="0"/>
              <a:t>из которых прохождение следующих частей </a:t>
            </a:r>
            <a:r>
              <a:rPr lang="ru-RU" b="1" dirty="0" smtClean="0"/>
              <a:t>составило:</a:t>
            </a:r>
            <a:r>
              <a:rPr lang="ru-RU" b="1" dirty="0"/>
              <a:t> </a:t>
            </a:r>
            <a:r>
              <a:rPr lang="ru-RU" b="1" dirty="0" smtClean="0"/>
              <a:t>пехота </a:t>
            </a:r>
            <a:r>
              <a:rPr lang="ru-RU" b="1" dirty="0"/>
              <a:t>— 36 </a:t>
            </a:r>
            <a:r>
              <a:rPr lang="ru-RU" b="1" dirty="0" smtClean="0"/>
              <a:t>минут, конница </a:t>
            </a:r>
            <a:r>
              <a:rPr lang="ru-RU" b="1" dirty="0"/>
              <a:t>— 4 </a:t>
            </a:r>
            <a:r>
              <a:rPr lang="ru-RU" b="1" dirty="0" smtClean="0"/>
              <a:t>минуты, артиллерия </a:t>
            </a:r>
            <a:r>
              <a:rPr lang="ru-RU" b="1" dirty="0"/>
              <a:t>— 29 </a:t>
            </a:r>
            <a:r>
              <a:rPr lang="ru-RU" b="1" dirty="0" smtClean="0"/>
              <a:t>минут, бронетехника </a:t>
            </a:r>
            <a:r>
              <a:rPr lang="ru-RU" b="1" dirty="0"/>
              <a:t>— 21 </a:t>
            </a:r>
            <a:r>
              <a:rPr lang="ru-RU" b="1" dirty="0" smtClean="0"/>
              <a:t>минута, другие </a:t>
            </a:r>
            <a:r>
              <a:rPr lang="ru-RU" b="1" dirty="0"/>
              <a:t>действия — оставшееся </a:t>
            </a:r>
            <a:r>
              <a:rPr lang="ru-RU" b="1" dirty="0" smtClean="0"/>
              <a:t>время.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4503261"/>
            <a:ext cx="6997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 время подготовки к параду его участникам вручали боевые награды. </a:t>
            </a:r>
            <a:r>
              <a:rPr lang="ru-RU" b="1" dirty="0" smtClean="0"/>
              <a:t>Фронтовиков </a:t>
            </a:r>
            <a:r>
              <a:rPr lang="ru-RU" b="1" dirty="0"/>
              <a:t>поощрили утверждённой 9 мая </a:t>
            </a:r>
            <a:r>
              <a:rPr lang="ru-RU" b="1" dirty="0" smtClean="0"/>
              <a:t>1945 года </a:t>
            </a:r>
            <a:r>
              <a:rPr lang="ru-RU" b="1" dirty="0"/>
              <a:t>медалью «За победу над Германией в Великой Отечественной войне 1941—1945 гг.». К каждой медали были выданы удостоверения. Одновременно старые или дефектные награды обменивались на новые с орденскими </a:t>
            </a:r>
            <a:r>
              <a:rPr lang="ru-RU" b="1" dirty="0" smtClean="0"/>
              <a:t>планками.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6894" y="-14610"/>
            <a:ext cx="5930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Интересные факты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56996" y="6211669"/>
            <a:ext cx="1987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>
                <a:hlinkClick r:id="rId4" action="ppaction://hlinksldjump"/>
              </a:rPr>
              <a:t>Вернуться </a:t>
            </a:r>
            <a:r>
              <a:rPr lang="ru-RU" i="1" u="sng" dirty="0" smtClean="0">
                <a:hlinkClick r:id="rId4" action="ppaction://hlinksldjump"/>
              </a:rPr>
              <a:t>назад</a:t>
            </a:r>
            <a:endParaRPr lang="ru-RU" i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5284" r="3038" b="1436"/>
          <a:stretch/>
        </p:blipFill>
        <p:spPr bwMode="auto">
          <a:xfrm>
            <a:off x="4623111" y="954594"/>
            <a:ext cx="4326569" cy="251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217965"/>
      </p:ext>
    </p:extLst>
  </p:cSld>
  <p:clrMapOvr>
    <a:masterClrMapping/>
  </p:clrMapOvr>
  <p:transition spd="slow">
    <p:push dir="u"/>
    <p:sndAc>
      <p:stSnd>
        <p:snd r:embed="rId3" name="win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9036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2012 году </a:t>
            </a:r>
            <a:r>
              <a:rPr lang="ru-RU" b="1" dirty="0" smtClean="0"/>
              <a:t>в День Победы в </a:t>
            </a:r>
            <a:r>
              <a:rPr lang="ru-RU" b="1" dirty="0"/>
              <a:t>Томске была впервые проведена акция «Бессмертный полк»: участники акции следуют колонной и несут портреты своих воевавших предков: родителей, дедов и </a:t>
            </a:r>
            <a:r>
              <a:rPr lang="ru-RU" b="1" dirty="0" smtClean="0"/>
              <a:t>прадедов. </a:t>
            </a:r>
            <a:r>
              <a:rPr lang="ru-RU" b="1" dirty="0"/>
              <a:t>Начиная с 2013 года, эта традиция распространилась на всю Россию и за её пределы и год от года охватывает всё большее число городов и </a:t>
            </a:r>
            <a:r>
              <a:rPr lang="ru-RU" b="1" dirty="0" smtClean="0"/>
              <a:t>стран. </a:t>
            </a:r>
            <a:r>
              <a:rPr lang="ru-RU" b="1" dirty="0"/>
              <a:t>В 2015 году акция собрала около 12 миллионов человек, принявших участие в шествии по России в </a:t>
            </a:r>
            <a:r>
              <a:rPr lang="ru-RU" b="1" dirty="0" smtClean="0"/>
              <a:t>целом. </a:t>
            </a:r>
            <a:r>
              <a:rPr lang="ru-RU" b="1" dirty="0"/>
              <a:t>В одной лишь Москве акция собрала 500 тысяч </a:t>
            </a:r>
            <a:r>
              <a:rPr lang="ru-RU" b="1" dirty="0" smtClean="0"/>
              <a:t>участников, </a:t>
            </a:r>
            <a:r>
              <a:rPr lang="ru-RU" b="1" dirty="0"/>
              <a:t>включая президента России </a:t>
            </a:r>
            <a:r>
              <a:rPr lang="ru-RU" b="1" dirty="0" smtClean="0"/>
              <a:t>В.В</a:t>
            </a:r>
            <a:r>
              <a:rPr lang="ru-RU" b="1" dirty="0"/>
              <a:t>. </a:t>
            </a:r>
            <a:r>
              <a:rPr lang="ru-RU" b="1" dirty="0" smtClean="0"/>
              <a:t>Путина</a:t>
            </a:r>
            <a:r>
              <a:rPr lang="ru-RU" b="1" dirty="0"/>
              <a:t>. 9 мая 2019 </a:t>
            </a:r>
            <a:r>
              <a:rPr lang="ru-RU" b="1" dirty="0" smtClean="0"/>
              <a:t>г. </a:t>
            </a:r>
            <a:r>
              <a:rPr lang="ru-RU" b="1" dirty="0"/>
              <a:t>в</a:t>
            </a:r>
            <a:r>
              <a:rPr lang="ru-RU" b="1" dirty="0" smtClean="0"/>
              <a:t> </a:t>
            </a:r>
            <a:r>
              <a:rPr lang="ru-RU" b="1" dirty="0"/>
              <a:t>акции «Бессмертный полк» в Москве приняли участие 700 000 </a:t>
            </a:r>
            <a:r>
              <a:rPr lang="ru-RU" b="1" dirty="0" smtClean="0"/>
              <a:t>человек</a:t>
            </a:r>
            <a:r>
              <a:rPr lang="ru-RU" b="1" dirty="0"/>
              <a:t>. Ежегодно в шествиях "Бессмертного полка" принимает участие свыше десяти миллионов человек по всей стране.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81024" y="11485"/>
            <a:ext cx="4781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Бессмертный полк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3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60232" y="3510032"/>
            <a:ext cx="2066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 Владимире 9 мая 2019 года шествие «Бессмертный полк» собрало более 20 тысяч человек. </a:t>
            </a:r>
            <a:endParaRPr lang="ru-RU" b="1" dirty="0"/>
          </a:p>
        </p:txBody>
      </p:sp>
      <p:pic>
        <p:nvPicPr>
          <p:cNvPr id="4100" name="Picture 4" descr="http://vladimirinfo.ru/upload/iblock/34a/DSC_0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/>
          <a:stretch/>
        </p:blipFill>
        <p:spPr bwMode="auto">
          <a:xfrm>
            <a:off x="1979712" y="3501131"/>
            <a:ext cx="4484748" cy="3163174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07446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57365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 мая, </a:t>
            </a:r>
            <a:r>
              <a:rPr lang="ru-RU" b="1" dirty="0"/>
              <a:t>в День Победы, Русская православная церковь проводит </a:t>
            </a:r>
            <a:r>
              <a:rPr lang="ru-RU" b="1" dirty="0" smtClean="0"/>
              <a:t>поминовение </a:t>
            </a:r>
            <a:r>
              <a:rPr lang="ru-RU" b="1" dirty="0"/>
              <a:t>усопших воинов — единственный день особого поминовения усопших с фиксированной датой. После литургии в храмах служится панихида о погибших </a:t>
            </a:r>
            <a:r>
              <a:rPr lang="ru-RU" b="1" dirty="0" smtClean="0"/>
              <a:t>воинах. </a:t>
            </a:r>
            <a:r>
              <a:rPr lang="ru-RU" b="1" dirty="0"/>
              <a:t>Ежегодное поминовение в День Победы «воинов, за веру, Отечество и народ жизнь свою положивших, и всех страдальчески погибших в годы Великой Отечественной войны 1941—1945 годов» установлено Архиерейским Собором Русской Православной Церкви </a:t>
            </a:r>
            <a:r>
              <a:rPr lang="ru-RU" b="1" dirty="0" smtClean="0"/>
              <a:t> в преддверии 50-летия победы в войне.</a:t>
            </a:r>
            <a:endParaRPr lang="ru-RU" b="1" dirty="0"/>
          </a:p>
        </p:txBody>
      </p:sp>
      <p:pic>
        <p:nvPicPr>
          <p:cNvPr id="5138" name="Picture 18" descr="\\Point1-302\обмен\236417.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2212"/>
            <a:ext cx="5184576" cy="345885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2615" y="0"/>
            <a:ext cx="79187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оминовение 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усопших воинов </a:t>
            </a:r>
          </a:p>
        </p:txBody>
      </p:sp>
      <p:sp>
        <p:nvSpPr>
          <p:cNvPr id="7" name="Овал 6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958690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226" y="1052736"/>
            <a:ext cx="8547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Минута молчания </a:t>
            </a:r>
            <a:r>
              <a:rPr lang="ru-RU" b="1" dirty="0"/>
              <a:t>— символический ритуал в память о каком-либо трагическом событии и погибших в нём людях. Участвующие в ритуале встают и чтят память, не произнося речей и не разговаривая друг с другом. </a:t>
            </a:r>
            <a:r>
              <a:rPr lang="ru-RU" b="1" dirty="0" smtClean="0"/>
              <a:t>В День Победы 9 мая </a:t>
            </a:r>
            <a:r>
              <a:rPr lang="ru-RU" b="1" dirty="0"/>
              <a:t>1965 </a:t>
            </a:r>
            <a:r>
              <a:rPr lang="ru-RU" b="1" dirty="0" smtClean="0"/>
              <a:t>года в </a:t>
            </a:r>
            <a:r>
              <a:rPr lang="ru-RU" b="1" dirty="0"/>
              <a:t>18 часов 55 </a:t>
            </a:r>
            <a:r>
              <a:rPr lang="ru-RU" b="1" dirty="0" smtClean="0"/>
              <a:t>минут минута молчания впервые вышла </a:t>
            </a:r>
            <a:r>
              <a:rPr lang="ru-RU" b="1" dirty="0"/>
              <a:t>в </a:t>
            </a:r>
            <a:r>
              <a:rPr lang="ru-RU" b="1" dirty="0" smtClean="0"/>
              <a:t>эфир. </a:t>
            </a:r>
            <a:endParaRPr lang="ru-RU" b="1" dirty="0"/>
          </a:p>
        </p:txBody>
      </p:sp>
      <p:pic>
        <p:nvPicPr>
          <p:cNvPr id="7172" name="Picture 4" descr="C:\Users\Кылов Михаил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13" y="2567481"/>
            <a:ext cx="4774200" cy="357604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49889" y="129406"/>
            <a:ext cx="46442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Минута молчания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926462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58492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Илья Эренбург автор первого в русской литературе употребления словосочетания «День Победы» - оно появилось 12 декабря 1941 года, в начале контрнаступления под Москвой, в статье «Судьба Победы», опубликованной писателем в газете «Московский железнодорожник».</a:t>
            </a:r>
          </a:p>
          <a:p>
            <a:r>
              <a:rPr lang="ru-RU" b="1" dirty="0" smtClean="0"/>
              <a:t>В </a:t>
            </a:r>
            <a:r>
              <a:rPr lang="ru-RU" b="1" dirty="0"/>
              <a:t>статье, посвящённой труженикам стальных магистралей, в частности говорилось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4737" y="6100"/>
            <a:ext cx="8874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Автор словосочетания «День Победы»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ылов Михаил\Desktop\download.jpg">
            <a:hlinkClick r:id="rId3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kulturologia.ru/files/u27045/2704593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58492"/>
            <a:ext cx="2208145" cy="335293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3166816"/>
            <a:ext cx="8638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</a:t>
            </a:r>
            <a:r>
              <a:rPr lang="ru-RU" b="1" i="1" dirty="0"/>
              <a:t>Железные дороги – сосуды, по ним течёт кровь </a:t>
            </a:r>
            <a:endParaRPr lang="ru-RU" b="1" i="1" dirty="0" smtClean="0"/>
          </a:p>
          <a:p>
            <a:r>
              <a:rPr lang="ru-RU" b="1" i="1" dirty="0" smtClean="0"/>
              <a:t>страны</a:t>
            </a:r>
            <a:r>
              <a:rPr lang="ru-RU" b="1" i="1" dirty="0"/>
              <a:t>: снаряды и  хлеб, бомбы и нефть. С доверием </a:t>
            </a:r>
            <a:endParaRPr lang="ru-RU" b="1" i="1" dirty="0" smtClean="0"/>
          </a:p>
          <a:p>
            <a:r>
              <a:rPr lang="ru-RU" b="1" i="1" dirty="0" smtClean="0"/>
              <a:t>смотрит </a:t>
            </a:r>
            <a:r>
              <a:rPr lang="ru-RU" b="1" i="1" dirty="0"/>
              <a:t>Красная Армия на железнодорожников: </a:t>
            </a:r>
            <a:r>
              <a:rPr lang="ru-RU" b="1" i="1" dirty="0" smtClean="0"/>
              <a:t>это</a:t>
            </a:r>
          </a:p>
          <a:p>
            <a:r>
              <a:rPr lang="ru-RU" b="1" i="1" dirty="0" smtClean="0"/>
              <a:t>братья </a:t>
            </a:r>
            <a:r>
              <a:rPr lang="ru-RU" b="1" i="1" dirty="0"/>
              <a:t>по оружию – один стреляет, другой подаёт </a:t>
            </a:r>
            <a:endParaRPr lang="ru-RU" b="1" i="1" dirty="0" smtClean="0"/>
          </a:p>
          <a:p>
            <a:r>
              <a:rPr lang="ru-RU" b="1" i="1" dirty="0" smtClean="0"/>
              <a:t>патроны. Наши </a:t>
            </a:r>
            <a:r>
              <a:rPr lang="ru-RU" b="1" i="1" dirty="0"/>
              <a:t>железнодорожники показали себя отважными бойцами.  Когда настанет День Победы, наши бойцы первые вспомнят о железнодорожниках…»</a:t>
            </a:r>
            <a:r>
              <a:rPr lang="ru-RU" b="1" dirty="0"/>
              <a:t>.</a:t>
            </a:r>
          </a:p>
        </p:txBody>
      </p:sp>
      <p:pic>
        <p:nvPicPr>
          <p:cNvPr id="11268" name="Picture 4" descr="https://static.auction.ru/offer_images/cmn8/2018/11/18/12/big/7/7JlaMVqJjVn/gazeta_moskovskij_zheleznodorozhnik_13_avgusta_1982_go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0" t="8041" r="38568" b="78927"/>
          <a:stretch/>
        </p:blipFill>
        <p:spPr bwMode="auto">
          <a:xfrm>
            <a:off x="2411760" y="5085184"/>
            <a:ext cx="4129650" cy="1224136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58137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764704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марте 1975 года к 30-летию победы поэт Владимир Харитонов и композитор Давид </a:t>
            </a:r>
            <a:r>
              <a:rPr lang="ru-RU" b="1" dirty="0" err="1" smtClean="0"/>
              <a:t>Тухманов</a:t>
            </a:r>
            <a:r>
              <a:rPr lang="ru-RU" b="1" dirty="0" smtClean="0"/>
              <a:t> создали песню </a:t>
            </a:r>
            <a:r>
              <a:rPr lang="en-US" b="1" dirty="0" smtClean="0"/>
              <a:t>“</a:t>
            </a:r>
            <a:r>
              <a:rPr lang="ru-RU" b="1" dirty="0" smtClean="0"/>
              <a:t>День </a:t>
            </a:r>
            <a:r>
              <a:rPr lang="ru-RU" b="1" dirty="0" smtClean="0"/>
              <a:t>Победы</a:t>
            </a:r>
            <a:r>
              <a:rPr lang="en-US" b="1" dirty="0" smtClean="0"/>
              <a:t>”</a:t>
            </a:r>
            <a:r>
              <a:rPr lang="ru-RU" b="1" dirty="0" smtClean="0"/>
              <a:t>, посвящённую Великой Отечественной войне. Постоянным  исполнителем  этой песни был и остается Лев Лещенко.</a:t>
            </a:r>
            <a:endParaRPr lang="ru-RU" b="1" dirty="0"/>
          </a:p>
        </p:txBody>
      </p:sp>
      <p:pic>
        <p:nvPicPr>
          <p:cNvPr id="2051" name="Picture 3" descr="C:\Users\Кылов Михаил\Desktop\David_Toukhm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0" y="1861105"/>
            <a:ext cx="2794000" cy="26035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ылов Михаил\Desktop\VHaritonov19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36" y="1861805"/>
            <a:ext cx="1897460" cy="26028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4464605"/>
            <a:ext cx="30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Давид Фёдорович </a:t>
            </a:r>
            <a:r>
              <a:rPr lang="ru-RU" i="1" dirty="0" err="1" smtClean="0"/>
              <a:t>Тухманов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20642" y="4449886"/>
            <a:ext cx="1499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/>
              <a:t>Владиимир</a:t>
            </a:r>
            <a:r>
              <a:rPr lang="ru-RU" i="1" dirty="0" smtClean="0"/>
              <a:t> Гавриилович Харитонов</a:t>
            </a:r>
            <a:endParaRPr lang="ru-RU" i="1" dirty="0"/>
          </a:p>
        </p:txBody>
      </p:sp>
      <p:pic>
        <p:nvPicPr>
          <p:cNvPr id="14339" name="Picture 3" descr="C:\Users\Кылов Михаил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20" y="1861105"/>
            <a:ext cx="3139932" cy="208948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9517" y="400506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Лев</a:t>
            </a:r>
            <a:r>
              <a:rPr lang="vi-VN" i="1" dirty="0" smtClean="0"/>
              <a:t> </a:t>
            </a:r>
            <a:r>
              <a:rPr lang="ru-RU" i="1" dirty="0" smtClean="0"/>
              <a:t>Валерьянович</a:t>
            </a:r>
            <a:r>
              <a:rPr lang="vi-VN" i="1" dirty="0" smtClean="0"/>
              <a:t> </a:t>
            </a:r>
            <a:r>
              <a:rPr lang="ru-RU" i="1" dirty="0" smtClean="0"/>
              <a:t>Лещенко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9376" y="38249"/>
            <a:ext cx="5825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«День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8006010" y="6488668"/>
            <a:ext cx="113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Далее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846059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Кылов Михаил\Desktop\soviet_flag.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018242"/>
            <a:ext cx="5112568" cy="36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9545" y="5103912"/>
            <a:ext cx="5004910" cy="14678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>
                <a:gd name="adj" fmla="val 990890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tren" panose="020B0500000000000000" pitchFamily="34" charset="0"/>
              </a:rPr>
              <a:t>ДЕНЬ ПОБЕДЫ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tren" panose="020B0500000000000000" pitchFamily="34" charset="0"/>
              </a:rPr>
              <a:t>в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tren" panose="020B0500000000000000" pitchFamily="34" charset="0"/>
              </a:rPr>
              <a:t>В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tren" panose="020B0500000000000000" pitchFamily="34" charset="0"/>
              </a:rPr>
              <a:t>еликой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tren" panose="020B0500000000000000" pitchFamily="34" charset="0"/>
              </a:rPr>
              <a:t> Отечественной войне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tren" panose="020B0500000000000000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7672" y="73977"/>
            <a:ext cx="4928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 1945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Кылов Михаил\Desktop\downloa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" y="4831881"/>
            <a:ext cx="2132757" cy="20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АРХИВ ФАЙЛОВ\Графические изображения\Анимационные изображения\Разная анимация\57282943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82" y="1700808"/>
            <a:ext cx="2711089" cy="37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АРХИВ ФАЙЛОВ\Графические изображения\Анимационные изображения\Разная анимация\57282943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" y="0"/>
            <a:ext cx="2711089" cy="37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6157" y="4365104"/>
            <a:ext cx="1917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Автор: </a:t>
            </a:r>
          </a:p>
          <a:p>
            <a:pPr algn="r"/>
            <a:r>
              <a:rPr lang="ru-RU" sz="1600" b="1" i="1" dirty="0" smtClean="0"/>
              <a:t>Крылов Михаил</a:t>
            </a:r>
          </a:p>
          <a:p>
            <a:pPr algn="r"/>
            <a:r>
              <a:rPr lang="ru-RU" sz="1600" dirty="0" smtClean="0"/>
              <a:t>(12 лет)</a:t>
            </a:r>
          </a:p>
          <a:p>
            <a:pPr algn="r"/>
            <a:r>
              <a:rPr lang="ru-RU" sz="1600" dirty="0" smtClean="0"/>
              <a:t>Руководитель: </a:t>
            </a:r>
            <a:r>
              <a:rPr lang="ru-RU" sz="1600" b="1" i="1" dirty="0" smtClean="0"/>
              <a:t>Васильева Н.А.</a:t>
            </a:r>
          </a:p>
          <a:p>
            <a:pPr algn="r"/>
            <a:r>
              <a:rPr lang="ru-RU" sz="1600" dirty="0" smtClean="0"/>
              <a:t>Компьютерная</a:t>
            </a:r>
          </a:p>
          <a:p>
            <a:pPr algn="r"/>
            <a:r>
              <a:rPr lang="ru-RU" sz="1600" dirty="0" smtClean="0"/>
              <a:t>секция </a:t>
            </a:r>
            <a:endParaRPr lang="ru-RU" sz="1600" dirty="0" smtClean="0"/>
          </a:p>
          <a:p>
            <a:pPr algn="r"/>
            <a:r>
              <a:rPr lang="ru-RU" sz="1600" dirty="0" smtClean="0"/>
              <a:t>МАУДО «</a:t>
            </a:r>
            <a:r>
              <a:rPr lang="ru-RU" sz="1600" dirty="0" err="1" smtClean="0"/>
              <a:t>ДДюТ</a:t>
            </a:r>
            <a:endParaRPr lang="ru-RU" sz="1600" dirty="0" smtClean="0"/>
          </a:p>
          <a:p>
            <a:pPr algn="r"/>
            <a:r>
              <a:rPr lang="ru-RU" sz="1600" dirty="0" smtClean="0"/>
              <a:t> г. Владимира»</a:t>
            </a:r>
            <a:endParaRPr lang="ru-RU" sz="1600" dirty="0" smtClean="0"/>
          </a:p>
          <a:p>
            <a:pPr algn="r"/>
            <a:r>
              <a:rPr lang="ru-RU" sz="1600" dirty="0" smtClean="0"/>
              <a:t>2020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30075901"/>
      </p:ext>
    </p:extLst>
  </p:cSld>
  <p:clrMapOvr>
    <a:masterClrMapping/>
  </p:clrMapOvr>
  <p:transition spd="slow">
    <p:push dir="u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823148"/>
            <a:ext cx="352839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День </a:t>
            </a:r>
            <a:r>
              <a:rPr lang="ru-RU" sz="1400" b="1" dirty="0"/>
              <a:t>Победы, как он был от нас далек,</a:t>
            </a:r>
          </a:p>
          <a:p>
            <a:r>
              <a:rPr lang="ru-RU" sz="1400" b="1" dirty="0"/>
              <a:t>Как в костре потухшем таял уголек.</a:t>
            </a:r>
          </a:p>
          <a:p>
            <a:r>
              <a:rPr lang="ru-RU" sz="1400" b="1" dirty="0"/>
              <a:t>Были версты, обгорелые, в пыли, -</a:t>
            </a:r>
          </a:p>
          <a:p>
            <a:r>
              <a:rPr lang="ru-RU" sz="1400" b="1" dirty="0"/>
              <a:t>Этот день мы приближали как могли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r>
              <a:rPr lang="ru-RU" sz="1400" b="1" i="1" u="sng" dirty="0" smtClean="0"/>
              <a:t>Припев: </a:t>
            </a:r>
            <a:r>
              <a:rPr lang="ru-RU" sz="1400" b="1" dirty="0" smtClean="0"/>
              <a:t>	Этот </a:t>
            </a:r>
            <a:r>
              <a:rPr lang="ru-RU" sz="1400" b="1" dirty="0"/>
              <a:t>День Победы</a:t>
            </a:r>
          </a:p>
          <a:p>
            <a:pPr lvl="2"/>
            <a:r>
              <a:rPr lang="ru-RU" sz="1400" b="1" dirty="0"/>
              <a:t>Порохом пропах,</a:t>
            </a:r>
          </a:p>
          <a:p>
            <a:pPr lvl="2"/>
            <a:r>
              <a:rPr lang="ru-RU" sz="1400" b="1" dirty="0"/>
              <a:t>Это праздник</a:t>
            </a:r>
          </a:p>
          <a:p>
            <a:pPr lvl="2"/>
            <a:r>
              <a:rPr lang="ru-RU" sz="1400" b="1" dirty="0"/>
              <a:t>С сединою на висках.</a:t>
            </a:r>
          </a:p>
          <a:p>
            <a:pPr lvl="2"/>
            <a:r>
              <a:rPr lang="ru-RU" sz="1400" b="1" dirty="0"/>
              <a:t>Это радость</a:t>
            </a:r>
          </a:p>
          <a:p>
            <a:pPr lvl="2"/>
            <a:r>
              <a:rPr lang="ru-RU" sz="1400" b="1" dirty="0"/>
              <a:t>Со слезами на глазах.</a:t>
            </a:r>
          </a:p>
          <a:p>
            <a:pPr lvl="2"/>
            <a:r>
              <a:rPr lang="ru-RU" sz="1400" b="1" dirty="0"/>
              <a:t>День Победы!</a:t>
            </a:r>
          </a:p>
          <a:p>
            <a:pPr lvl="2"/>
            <a:r>
              <a:rPr lang="ru-RU" sz="1400" b="1" dirty="0"/>
              <a:t>День Победы!</a:t>
            </a:r>
          </a:p>
          <a:p>
            <a:pPr lvl="2"/>
            <a:r>
              <a:rPr lang="ru-RU" sz="1400" b="1" dirty="0"/>
              <a:t>День Победы</a:t>
            </a:r>
            <a:r>
              <a:rPr lang="ru-RU" sz="1400" b="1" dirty="0" smtClean="0"/>
              <a:t>!</a:t>
            </a:r>
          </a:p>
          <a:p>
            <a:r>
              <a:rPr lang="ru-RU" sz="1400" b="1" dirty="0"/>
              <a:t>Дни и ночи у мартеновских печей</a:t>
            </a:r>
          </a:p>
          <a:p>
            <a:r>
              <a:rPr lang="ru-RU" sz="1400" b="1" dirty="0"/>
              <a:t>Не смыкала наша Родина очей.</a:t>
            </a:r>
          </a:p>
          <a:p>
            <a:r>
              <a:rPr lang="ru-RU" sz="1400" b="1" dirty="0"/>
              <a:t>Дни и ночи битву трудную вели -</a:t>
            </a:r>
          </a:p>
          <a:p>
            <a:r>
              <a:rPr lang="ru-RU" sz="1400" b="1" dirty="0"/>
              <a:t>Этот день мы приближали как могли.</a:t>
            </a:r>
          </a:p>
          <a:p>
            <a:r>
              <a:rPr lang="ru-RU" sz="1400" b="1" i="1" u="sng" dirty="0"/>
              <a:t>Припев.</a:t>
            </a:r>
          </a:p>
          <a:p>
            <a:endParaRPr lang="ru-RU" sz="1400" b="1" i="1" dirty="0"/>
          </a:p>
          <a:p>
            <a:r>
              <a:rPr lang="ru-RU" sz="1400" b="1" dirty="0"/>
              <a:t>Здравствуй, мама, возвратились мы не все...</a:t>
            </a:r>
          </a:p>
          <a:p>
            <a:r>
              <a:rPr lang="ru-RU" sz="1400" b="1" dirty="0"/>
              <a:t>Босиком бы пробежаться по росе!</a:t>
            </a:r>
          </a:p>
          <a:p>
            <a:r>
              <a:rPr lang="ru-RU" sz="1400" b="1" dirty="0"/>
              <a:t>Пол-Европы, прошагали, </a:t>
            </a:r>
            <a:r>
              <a:rPr lang="ru-RU" sz="1400" b="1" dirty="0" err="1"/>
              <a:t>пол-Земли</a:t>
            </a:r>
            <a:r>
              <a:rPr lang="ru-RU" sz="1400" b="1" dirty="0"/>
              <a:t>, -</a:t>
            </a:r>
          </a:p>
          <a:p>
            <a:r>
              <a:rPr lang="ru-RU" sz="1400" b="1" dirty="0"/>
              <a:t>Этот день мы приближали как могли.</a:t>
            </a:r>
          </a:p>
          <a:p>
            <a:r>
              <a:rPr lang="ru-RU" sz="1400" b="1" i="1" u="sng" dirty="0"/>
              <a:t>Припев</a:t>
            </a:r>
            <a:r>
              <a:rPr lang="ru-RU" sz="1400" b="1" i="1" u="sng" dirty="0" smtClean="0"/>
              <a:t>.</a:t>
            </a:r>
            <a:endParaRPr lang="ru-RU" sz="1400" b="1" i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83154" y="17306"/>
            <a:ext cx="72043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Текст пес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«День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Победы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8337369" y="648866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Далее</a:t>
            </a:r>
          </a:p>
        </p:txBody>
      </p:sp>
      <p:pic>
        <p:nvPicPr>
          <p:cNvPr id="2" name="lev-leshhenko-den-pobe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7443" y="5605933"/>
            <a:ext cx="487363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6456"/>
          <a:stretch/>
        </p:blipFill>
        <p:spPr bwMode="auto">
          <a:xfrm>
            <a:off x="3858549" y="1036042"/>
            <a:ext cx="4897770" cy="3888432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19302" y="517388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Песня «День Победы»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728337"/>
      </p:ext>
    </p:extLst>
  </p:cSld>
  <p:clrMapOvr>
    <a:masterClrMapping/>
  </p:clrMapOvr>
  <p:transition spd="slow">
    <p:push dir="u"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94" y="919690"/>
            <a:ext cx="74190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Песня «День Победы</a:t>
            </a:r>
            <a:r>
              <a:rPr lang="ru-RU" b="1" dirty="0" smtClean="0"/>
              <a:t>» стала </a:t>
            </a:r>
            <a:r>
              <a:rPr lang="ru-RU" b="1" dirty="0"/>
              <a:t>своеобразным символом великого праздника. В марте 1975 года поэт Владимир Харитонов </a:t>
            </a:r>
            <a:r>
              <a:rPr lang="ru-RU" b="1" dirty="0" smtClean="0"/>
              <a:t>и композитор Давид </a:t>
            </a:r>
            <a:r>
              <a:rPr lang="ru-RU" b="1" dirty="0" err="1" smtClean="0"/>
              <a:t>Тухманов</a:t>
            </a:r>
            <a:r>
              <a:rPr lang="ru-RU" b="1" dirty="0" smtClean="0"/>
              <a:t> написали песню для конкурса </a:t>
            </a:r>
            <a:r>
              <a:rPr lang="ru-RU" b="1" dirty="0"/>
              <a:t>на лучшую песню о </a:t>
            </a:r>
            <a:r>
              <a:rPr lang="ru-RU" b="1" dirty="0" smtClean="0"/>
              <a:t>войне, посвященного 30-летию Великой Победы.</a:t>
            </a:r>
            <a:endParaRPr lang="ru-RU" b="1" dirty="0"/>
          </a:p>
          <a:p>
            <a:r>
              <a:rPr lang="ru-RU" b="1" dirty="0" smtClean="0"/>
              <a:t>Песню исполнила </a:t>
            </a:r>
            <a:r>
              <a:rPr lang="ru-RU" b="1" dirty="0"/>
              <a:t>жена </a:t>
            </a:r>
            <a:r>
              <a:rPr lang="ru-RU" b="1" dirty="0" err="1"/>
              <a:t>Тухманова</a:t>
            </a:r>
            <a:r>
              <a:rPr lang="ru-RU" b="1" dirty="0"/>
              <a:t>, поэтесса и певица Татьяна </a:t>
            </a:r>
            <a:r>
              <a:rPr lang="ru-RU" b="1" dirty="0" smtClean="0"/>
              <a:t>Сашко. Но </a:t>
            </a:r>
            <a:r>
              <a:rPr lang="ru-RU" b="1" dirty="0"/>
              <a:t>никакого места песня «День Победы» не заняла.</a:t>
            </a:r>
          </a:p>
          <a:p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2708920"/>
            <a:ext cx="5076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Песня пролежала на полке полгода. Худсовет МВД 10 ноября в День милиции обратился </a:t>
            </a:r>
            <a:r>
              <a:rPr lang="ru-RU" b="1" dirty="0" smtClean="0"/>
              <a:t>к Льву Лещенко  </a:t>
            </a:r>
            <a:r>
              <a:rPr lang="ru-RU" b="1" dirty="0"/>
              <a:t>с просьбой выступить на их празднике. </a:t>
            </a:r>
            <a:r>
              <a:rPr lang="ru-RU" b="1" dirty="0" smtClean="0"/>
              <a:t>Он </a:t>
            </a:r>
            <a:r>
              <a:rPr lang="ru-RU" b="1" dirty="0"/>
              <a:t>сказал, что </a:t>
            </a:r>
            <a:r>
              <a:rPr lang="ru-RU" b="1" dirty="0" smtClean="0"/>
              <a:t>хочет </a:t>
            </a:r>
            <a:r>
              <a:rPr lang="ru-RU" b="1" dirty="0"/>
              <a:t>петь «День Победы». Они не возражали, хотя телевизионные редакторы были категорически против, опасаясь за свою карьеру. Но </a:t>
            </a:r>
            <a:r>
              <a:rPr lang="ru-RU" b="1" dirty="0" smtClean="0"/>
              <a:t>он спел </a:t>
            </a:r>
            <a:r>
              <a:rPr lang="ru-RU" b="1" dirty="0"/>
              <a:t>ее и песня пошла, имела оглушительный успех. Премьера прошла в Алма-Ате, успех был невероятный. </a:t>
            </a:r>
            <a:r>
              <a:rPr lang="ru-RU" b="1" dirty="0" smtClean="0"/>
              <a:t>Все поняли, что </a:t>
            </a:r>
            <a:r>
              <a:rPr lang="ru-RU" b="1" dirty="0"/>
              <a:t>родилось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6296" y="2132856"/>
            <a:ext cx="19559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/>
              <a:t>‎</a:t>
            </a:r>
            <a:r>
              <a:rPr lang="ru-RU" sz="1200" i="1" dirty="0"/>
              <a:t>Татьяна </a:t>
            </a:r>
            <a:r>
              <a:rPr lang="ru-RU" sz="1200" i="1" dirty="0" smtClean="0"/>
              <a:t>Сашко</a:t>
            </a:r>
          </a:p>
          <a:p>
            <a:pPr algn="ctr"/>
            <a:r>
              <a:rPr lang="en-US" sz="1200" i="1" dirty="0" smtClean="0"/>
              <a:t>(</a:t>
            </a:r>
            <a:r>
              <a:rPr lang="ru-RU" sz="1200" i="1" dirty="0" smtClean="0"/>
              <a:t>первый  исполнитель </a:t>
            </a:r>
          </a:p>
          <a:p>
            <a:pPr algn="ctr"/>
            <a:r>
              <a:rPr lang="ru-RU" sz="1200" i="1" dirty="0" smtClean="0"/>
              <a:t>песни)‎</a:t>
            </a:r>
            <a:endParaRPr lang="ru-RU" sz="1200" i="1" dirty="0"/>
          </a:p>
        </p:txBody>
      </p:sp>
      <p:pic>
        <p:nvPicPr>
          <p:cNvPr id="2050" name="Picture 2" descr="C:\Users\Кылов Михаил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79" y="260648"/>
            <a:ext cx="1421285" cy="189748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6902" y="-27384"/>
            <a:ext cx="4102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История песни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AutoShape 2" descr="https://upload.wikimedia.org/wikipedia/commons/thumb/4/4d/Lev_Leshchenko_%2827-10-2016%29_01.jpg/290px-Lev_Leshchenko_%2827-10-2016%29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5" y="2780928"/>
            <a:ext cx="3799879" cy="269048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5445224"/>
            <a:ext cx="87485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произведение</a:t>
            </a:r>
            <a:r>
              <a:rPr lang="ru-RU" b="1" dirty="0"/>
              <a:t>, которое переживет </a:t>
            </a:r>
            <a:r>
              <a:rPr lang="ru-RU" b="1" dirty="0" smtClean="0"/>
              <a:t>десятилетия</a:t>
            </a:r>
            <a:r>
              <a:rPr lang="ru-RU" b="1" dirty="0"/>
              <a:t>. Лев Лещенко  тут же связался с </a:t>
            </a:r>
            <a:r>
              <a:rPr lang="ru-RU" b="1" dirty="0" err="1"/>
              <a:t>Тухмановым</a:t>
            </a:r>
            <a:r>
              <a:rPr lang="ru-RU" b="1" dirty="0"/>
              <a:t> и буквально умолял его оставить эту песню за ним. В итоге, «День Победы» </a:t>
            </a:r>
            <a:r>
              <a:rPr lang="ru-RU" b="1" dirty="0" smtClean="0"/>
              <a:t>стала </a:t>
            </a:r>
            <a:r>
              <a:rPr lang="ru-RU" b="1" dirty="0"/>
              <a:t>победителем </a:t>
            </a:r>
            <a:r>
              <a:rPr lang="ru-RU" b="1" dirty="0" err="1"/>
              <a:t>фестиваля«Песня</a:t>
            </a:r>
            <a:r>
              <a:rPr lang="ru-RU" b="1" dirty="0"/>
              <a:t> года - 75». С тех пор он и стал основным </a:t>
            </a:r>
            <a:r>
              <a:rPr lang="ru-RU" b="1" dirty="0" smtClean="0"/>
              <a:t> исполнителем </a:t>
            </a:r>
            <a:r>
              <a:rPr lang="ru-RU" b="1" dirty="0"/>
              <a:t>«Дня Победы» и исполнил её более 100 </a:t>
            </a:r>
            <a:r>
              <a:rPr lang="ru-RU" b="1" dirty="0" smtClean="0"/>
              <a:t>раз.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9008772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227" y="188640"/>
            <a:ext cx="78455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Победы 9 мая в современной России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17431"/>
            <a:ext cx="32338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новой России День Победы остался Великим праздником. В этот день граждане всех возрастов </a:t>
            </a:r>
            <a:r>
              <a:rPr lang="ru-RU" b="1" dirty="0" smtClean="0"/>
              <a:t>нескончаемым </a:t>
            </a:r>
            <a:r>
              <a:rPr lang="ru-RU" b="1" dirty="0"/>
              <a:t>потоком направляются к памятникам и мемориалам, возлагают к ним цветы и </a:t>
            </a:r>
            <a:r>
              <a:rPr lang="ru-RU" b="1" dirty="0" smtClean="0"/>
              <a:t>венки. Приветствуют оставшихся в живых ветеранов</a:t>
            </a:r>
            <a:r>
              <a:rPr lang="ru-RU" b="1" dirty="0"/>
              <a:t>, поздравляют их и благодарят, дарят </a:t>
            </a:r>
            <a:r>
              <a:rPr lang="ru-RU" b="1" dirty="0" smtClean="0"/>
              <a:t>цветы. На</a:t>
            </a:r>
            <a:r>
              <a:rPr lang="ru-RU" b="1" dirty="0"/>
              <a:t> площадях и концертных площадках проходят выступления </a:t>
            </a:r>
            <a:r>
              <a:rPr lang="ru-RU" b="1" dirty="0" smtClean="0"/>
              <a:t>артистов</a:t>
            </a:r>
            <a:r>
              <a:rPr lang="ru-RU" b="1" dirty="0"/>
              <a:t>, массовые гулянья длятся с утра и до поздней ночи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5528609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городах и селах организуется шествие «Бессмертный полк». В</a:t>
            </a:r>
            <a:r>
              <a:rPr lang="ru-RU" b="1" dirty="0"/>
              <a:t> городах-героях проходят военные парады. А по вечерам небо загорается от праздничного салюта и современных фейерверков.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avatars.mds.yandex.net/get-zen_doc/985972/pub_5af0a4a94bf161d2b21686ed_5af0a4b1c71a92d394d5132c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49" y="980001"/>
            <a:ext cx="5401493" cy="439321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" action="ppaction://hlinkshowjump?jump=nextslide"/>
          </p:cNvPr>
          <p:cNvSpPr txBox="1"/>
          <p:nvPr/>
        </p:nvSpPr>
        <p:spPr>
          <a:xfrm>
            <a:off x="8006010" y="6516052"/>
            <a:ext cx="113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Далее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45581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Кылов Михаил\Desktop\download.jpg">
            <a:hlinkClick r:id="rId3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Кылов Михаил\Desktop\downloa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" y="4831881"/>
            <a:ext cx="2132757" cy="202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86466" y="836712"/>
            <a:ext cx="496751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ПОМНИМ!</a:t>
            </a:r>
            <a:endParaRPr lang="ru-RU" sz="7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ЧТИМ!</a:t>
            </a:r>
            <a:endParaRPr lang="ru-RU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ГОРДИМСЯ!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344482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91735" y="89475"/>
            <a:ext cx="3969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Содержание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1166843"/>
            <a:ext cx="60846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3" action="ppaction://hlinksldjump"/>
              </a:rPr>
              <a:t>Водружение флага над Рейхстагом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4" action="ppaction://hlinksldjump"/>
              </a:rPr>
              <a:t>Акт о военной капитуляции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5" action="ppaction://hlinksldjump"/>
              </a:rPr>
              <a:t>Сообщение Юрия Левитана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6" action="ppaction://hlinksldjump"/>
              </a:rPr>
              <a:t>9 мая 1945 года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7" action="ppaction://hlinksldjump"/>
              </a:rPr>
              <a:t>Парад Победы 1945 года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8" action="ppaction://hlinksldjump"/>
              </a:rPr>
              <a:t>Знамя </a:t>
            </a:r>
            <a:r>
              <a:rPr lang="ru-RU" dirty="0" smtClean="0">
                <a:hlinkClick r:id="rId8" action="ppaction://hlinksldjump"/>
              </a:rPr>
              <a:t>Победы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9" action="ppaction://hlinksldjump"/>
              </a:rPr>
              <a:t>Поправки в праздновании Дня Победы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0" action="ppaction://hlinksldjump"/>
              </a:rPr>
              <a:t>Юбилейные </a:t>
            </a:r>
            <a:r>
              <a:rPr lang="ru-RU" dirty="0">
                <a:hlinkClick r:id="rId10" action="ppaction://hlinksldjump"/>
              </a:rPr>
              <a:t>мероприятия 9 мая 1975 года</a:t>
            </a:r>
            <a:r>
              <a:rPr lang="ru-RU" dirty="0"/>
              <a:t> </a:t>
            </a:r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1" action="ppaction://hlinksldjump"/>
              </a:rPr>
              <a:t>День Победы 9 мая 1995 года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2" action="ppaction://hlinksldjump"/>
              </a:rPr>
              <a:t>Бессмертный </a:t>
            </a:r>
            <a:r>
              <a:rPr lang="ru-RU" dirty="0">
                <a:hlinkClick r:id="rId12" action="ppaction://hlinksldjump"/>
              </a:rPr>
              <a:t>полк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13" action="ppaction://hlinksldjump"/>
              </a:rPr>
              <a:t>Поминовение усопших воинов 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>
                <a:hlinkClick r:id="rId14" action="ppaction://hlinksldjump"/>
              </a:rPr>
              <a:t>Минута молчания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5" action="ppaction://hlinksldjump"/>
              </a:rPr>
              <a:t>Автор словосочетания «День Победы»</a:t>
            </a:r>
            <a:endParaRPr lang="ru-RU" dirty="0"/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6" action="ppaction://hlinksldjump"/>
              </a:rPr>
              <a:t>Песня </a:t>
            </a:r>
            <a:r>
              <a:rPr lang="ru-RU" dirty="0">
                <a:hlinkClick r:id="rId16" action="ppaction://hlinksldjump"/>
              </a:rPr>
              <a:t>“День Победы</a:t>
            </a:r>
            <a:r>
              <a:rPr lang="ru-RU" dirty="0" smtClean="0">
                <a:hlinkClick r:id="rId16" action="ppaction://hlinksldjump"/>
              </a:rPr>
              <a:t>”</a:t>
            </a:r>
            <a:endParaRPr lang="ru-RU" dirty="0" smtClean="0"/>
          </a:p>
          <a:p>
            <a:pPr marL="538163" indent="-538163">
              <a:buFont typeface="+mj-lt"/>
              <a:buAutoNum type="arabicPeriod"/>
            </a:pPr>
            <a:r>
              <a:rPr lang="ru-RU" dirty="0" smtClean="0">
                <a:hlinkClick r:id="rId17" action="ppaction://hlinksldjump"/>
              </a:rPr>
              <a:t>День Победы в современной </a:t>
            </a:r>
            <a:r>
              <a:rPr lang="ru-RU" dirty="0" smtClean="0">
                <a:hlinkClick r:id="rId17" action="ppaction://hlinksldjump"/>
              </a:rPr>
              <a:t>России</a:t>
            </a:r>
            <a:endParaRPr lang="ru-RU" dirty="0" smtClean="0"/>
          </a:p>
        </p:txBody>
      </p:sp>
      <p:pic>
        <p:nvPicPr>
          <p:cNvPr id="1027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6278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64" y="56388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64" y="56278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64" y="56405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720" y="56405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20" y="56278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64" y="56278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АРХИВ ФАЙЛОВ\Графические изображения\Анимационные изображения\Разная анимация\43577.gif"/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0A0100"/>
              </a:clrFrom>
              <a:clrTo>
                <a:srgbClr val="0A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520" y="56278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59165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85486" y="338562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Arial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96" y="741990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Рано утром 1 мая 1945 года, во время штурма Рейхстага, сержант Михаил Егоров и младший сержант </a:t>
            </a:r>
            <a:r>
              <a:rPr lang="ru-RU" b="1" dirty="0" err="1" smtClean="0"/>
              <a:t>Мелитон</a:t>
            </a:r>
            <a:r>
              <a:rPr lang="ru-RU" b="1" dirty="0" smtClean="0"/>
              <a:t> </a:t>
            </a:r>
            <a:r>
              <a:rPr lang="ru-RU" b="1" dirty="0" err="1" smtClean="0"/>
              <a:t>Кантария</a:t>
            </a:r>
            <a:r>
              <a:rPr lang="ru-RU" b="1" dirty="0" smtClean="0"/>
              <a:t> под руководством младшего лейтенанта А. П. Береста водрузили Знамя Победы на крыше здания Рейхстага в Берлине.</a:t>
            </a:r>
            <a:endParaRPr lang="ru-RU" b="1" dirty="0"/>
          </a:p>
        </p:txBody>
      </p:sp>
      <p:pic>
        <p:nvPicPr>
          <p:cNvPr id="5122" name="Picture 2" descr="C:\Users\Кылов Михаил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72371"/>
            <a:ext cx="1962150" cy="23241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ылов Михаил\Desktop\EgorovMikhAl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46" y="1684815"/>
            <a:ext cx="1079500" cy="200025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ылов Михаил\Desktop\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33" y="1958071"/>
            <a:ext cx="1790700" cy="25527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9015" y="451077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/>
              <a:t>Мелитон</a:t>
            </a:r>
            <a:r>
              <a:rPr lang="ru-RU" i="1" dirty="0" smtClean="0"/>
              <a:t> </a:t>
            </a:r>
            <a:r>
              <a:rPr lang="ru-RU" i="1" dirty="0" err="1" smtClean="0"/>
              <a:t>Кантария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63888" y="36623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Михаил Егоров 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3278" y="4355812"/>
            <a:ext cx="167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А. П. Береста</a:t>
            </a:r>
            <a:endParaRPr lang="ru-RU" i="1" dirty="0"/>
          </a:p>
        </p:txBody>
      </p:sp>
      <p:pic>
        <p:nvPicPr>
          <p:cNvPr id="5125" name="Picture 5" descr="C:\Users\Кылов Михаил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37" y="4071788"/>
            <a:ext cx="3509894" cy="253935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14856" y="-27384"/>
            <a:ext cx="101737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Водружение флага над Рейхстагом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Кылов Михаил\Desktop\download.jpg">
            <a:hlinkClick r:id="rId8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62664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8856" y="692696"/>
            <a:ext cx="824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8 мая 1945 г. в 22:43 по </a:t>
            </a:r>
            <a:r>
              <a:rPr lang="ru-RU" b="1" dirty="0" smtClean="0"/>
              <a:t>центрально европейскому </a:t>
            </a:r>
            <a:r>
              <a:rPr lang="ru-RU" b="1" dirty="0"/>
              <a:t>времени (9 мая в 00:43 по московскому времени) в пригороде Берлина </a:t>
            </a:r>
            <a:r>
              <a:rPr lang="ru-RU" b="1" dirty="0" err="1"/>
              <a:t>Карлсхорсте</a:t>
            </a:r>
            <a:r>
              <a:rPr lang="ru-RU" b="1" dirty="0"/>
              <a:t> был подписан Акт о военной капитуляции германских вооружённых сил.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70736" y="1268760"/>
            <a:ext cx="3345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От </a:t>
            </a:r>
            <a:r>
              <a:rPr lang="ru-RU" b="1" dirty="0"/>
              <a:t>имени германского Верховного главнокомандования акт подписали начальник штаба верховного главнокомандования вермахта генерал-фельдмаршал </a:t>
            </a:r>
            <a:r>
              <a:rPr lang="ru-RU" b="1" dirty="0" smtClean="0"/>
              <a:t> В</a:t>
            </a:r>
            <a:r>
              <a:rPr lang="ru-RU" b="1" dirty="0"/>
              <a:t>. </a:t>
            </a:r>
            <a:r>
              <a:rPr lang="ru-RU" b="1" dirty="0" err="1"/>
              <a:t>Кейтель</a:t>
            </a:r>
            <a:r>
              <a:rPr lang="ru-RU" b="1" dirty="0"/>
              <a:t>, главнокомандующий военно-морскими силами адмирал флота фон </a:t>
            </a:r>
            <a:r>
              <a:rPr lang="ru-RU" b="1" dirty="0" err="1"/>
              <a:t>Фридебург</a:t>
            </a:r>
            <a:r>
              <a:rPr lang="ru-RU" b="1" dirty="0"/>
              <a:t>, генерал-полковник авиации Г. Ю. </a:t>
            </a:r>
            <a:r>
              <a:rPr lang="ru-RU" b="1" dirty="0" err="1"/>
              <a:t>Штумпф</a:t>
            </a:r>
            <a:r>
              <a:rPr lang="ru-RU" b="1" dirty="0"/>
              <a:t>. </a:t>
            </a:r>
          </a:p>
        </p:txBody>
      </p:sp>
      <p:pic>
        <p:nvPicPr>
          <p:cNvPr id="16387" name="Picture 3" descr="C:\Users\Кылов Михаил\Desktop\1063166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9" y="1700808"/>
            <a:ext cx="5269044" cy="2968228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240" y="-8235"/>
            <a:ext cx="86175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военной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капитуляции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4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6480" y="4869160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Советский Союз представлял заместитель Верховного главнокомандующего маршал Советского Союза Г. К. Жуков, союзников — главный маршал авиации Великобритании А. </a:t>
            </a:r>
            <a:r>
              <a:rPr lang="ru-RU" b="1" dirty="0" err="1"/>
              <a:t>Теддер</a:t>
            </a:r>
            <a:r>
              <a:rPr lang="ru-RU" b="1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9289633"/>
      </p:ext>
    </p:extLst>
  </p:cSld>
  <p:clrMapOvr>
    <a:masterClrMapping/>
  </p:clrMapOvr>
  <p:transition spd="slow">
    <p:push dir="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evitan-objavlenie-ob-okonchanii-voj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247" y="569972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Кылов Михаил\Desktop\downloa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9"/>
          <a:stretch/>
        </p:blipFill>
        <p:spPr bwMode="auto">
          <a:xfrm>
            <a:off x="323529" y="791641"/>
            <a:ext cx="4375472" cy="321342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662989"/>
            <a:ext cx="3423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ообщение Юрия Левитана о Дне Победы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4244895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</a:t>
            </a:r>
            <a:r>
              <a:rPr lang="ru-RU" b="1" dirty="0"/>
              <a:t>2 ч. 10 мин. </a:t>
            </a:r>
            <a:r>
              <a:rPr lang="ru-RU" b="1" dirty="0" smtClean="0"/>
              <a:t>диктор </a:t>
            </a:r>
            <a:r>
              <a:rPr lang="ru-RU" b="1" dirty="0"/>
              <a:t>Юрий Левитан прочитал Акт о военной капитуляции фашистской Германии и Указ Президиума Верховного Совета СССР об объявлении 9 мая Днём всенародного торжества — Праздником Победы.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5835" y="1412776"/>
            <a:ext cx="3532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Поздно ночью документы о капитуляции были доставлены в Москву. В </a:t>
            </a:r>
            <a:r>
              <a:rPr lang="ru-RU" b="1" dirty="0"/>
              <a:t>ночь на 9 мая 1945 г. москвичи не спали. В 2 часа ночи по радио объявили, что будет передано важное сообщение.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02950" y="-76745"/>
            <a:ext cx="974990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Сообщение Юрия Левитана</a:t>
            </a:r>
          </a:p>
        </p:txBody>
      </p:sp>
      <p:sp>
        <p:nvSpPr>
          <p:cNvPr id="10" name="Овал 9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Кылов Михаил\Desktop\download.jpg">
            <a:hlinkClick r:id="rId7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797053"/>
      </p:ext>
    </p:extLst>
  </p:cSld>
  <p:clrMapOvr>
    <a:masterClrMapping/>
  </p:clrMapOvr>
  <p:transition spd="slow">
    <p:push dir="u"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316" y="1319857"/>
            <a:ext cx="44547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«Люди </a:t>
            </a:r>
            <a:r>
              <a:rPr lang="ru-RU" b="1" dirty="0"/>
              <a:t>выбегали из </a:t>
            </a:r>
            <a:r>
              <a:rPr lang="ru-RU" b="1" dirty="0" smtClean="0"/>
              <a:t>домов. Они радостно </a:t>
            </a:r>
            <a:r>
              <a:rPr lang="ru-RU" b="1" dirty="0"/>
              <a:t>поздравляли друг друга с долгожданной победой. Появились знамёна. Народу становилось всё больше и больше, и все двинулись на Красную площадь. Началась стихийная демонстрация. Радостные лица, песни, танцы под гармошку. Вечером был салют: тридцать залпов из тысячи орудий в честь великой Победы</a:t>
            </a:r>
            <a:r>
              <a:rPr lang="ru-RU" b="1" dirty="0" smtClean="0"/>
              <a:t>» (из воспоминаний военного корреспондента Александра Устинова о праздновании Дня Победы 9 мая 1945 года).</a:t>
            </a:r>
            <a:endParaRPr lang="ru-RU" b="1" dirty="0"/>
          </a:p>
        </p:txBody>
      </p:sp>
      <p:pic>
        <p:nvPicPr>
          <p:cNvPr id="15363" name="Picture 3" descr="C:\Users\Кылов Михаил\Desktop\np-192-660x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15071"/>
            <a:ext cx="4022700" cy="201135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Кылов Михаил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4" y="3551444"/>
            <a:ext cx="4066005" cy="261386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7118" y="116632"/>
            <a:ext cx="40497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 1945 года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" action="ppaction://hlinkshowjump?jump=nextslide"/>
          </p:cNvPr>
          <p:cNvSpPr/>
          <p:nvPr/>
        </p:nvSpPr>
        <p:spPr>
          <a:xfrm>
            <a:off x="8337369" y="648866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Далее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3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317" y="1484784"/>
            <a:ext cx="4271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 приказу И. Сталина 9 мая было объявлено нерабочим. Правда, через два года этот день вновь станет будничным, а статус государственного праздника он получит только в 1965 году по распоряжению Л. Брежнева.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7672" y="116632"/>
            <a:ext cx="4928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 1945 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Кылов Михаил\Desktop\download.jpg">
            <a:hlinkClick r:id="rId5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23" y="1124744"/>
            <a:ext cx="4346045" cy="288032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95078"/>
            <a:ext cx="4149334" cy="287199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88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4133979"/>
            <a:ext cx="66714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Финальным аккордом празднования победы над Германией стал Парад Победы, состоявшийся 24 июня 1945 года. </a:t>
            </a:r>
            <a:r>
              <a:rPr lang="ru-RU" b="1" dirty="0" smtClean="0"/>
              <a:t>Мероприятие </a:t>
            </a:r>
            <a:r>
              <a:rPr lang="ru-RU" b="1" dirty="0"/>
              <a:t>принимал маршал Георгий Жуков, командовал войсками маршал Константин Рокоссовский. Марш сводных полков завершала колонна солдат, которые несли 200 опущенных знамён и штандартов разгромленных немецких войск.</a:t>
            </a:r>
          </a:p>
        </p:txBody>
      </p:sp>
      <p:pic>
        <p:nvPicPr>
          <p:cNvPr id="6146" name="Picture 2" descr="C:\Users\Кылов Михаил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4" y="1282555"/>
            <a:ext cx="3874784" cy="257849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ылов Михаил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52" y="1283448"/>
            <a:ext cx="4587515" cy="257760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1170" y="116632"/>
            <a:ext cx="7701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Парад Победы 1945 года</a:t>
            </a:r>
          </a:p>
        </p:txBody>
      </p:sp>
      <p:sp>
        <p:nvSpPr>
          <p:cNvPr id="8" name="Овал 7"/>
          <p:cNvSpPr/>
          <p:nvPr/>
        </p:nvSpPr>
        <p:spPr>
          <a:xfrm>
            <a:off x="7172470" y="644500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Кылов Михаил\Desktop\download.jpg">
            <a:hlinkClick r:id="rId7" action="ppaction://hlinksldjump" tooltip="Возврат в содержание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33" y="6132729"/>
            <a:ext cx="725271" cy="7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" y="5661248"/>
            <a:ext cx="1185612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465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path" presetSubtype="0" accel="4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7326 0.0018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</TotalTime>
  <Words>1775</Words>
  <Application>Microsoft Office PowerPoint</Application>
  <PresentationFormat>Экран (4:3)</PresentationFormat>
  <Paragraphs>147</Paragraphs>
  <Slides>23</Slides>
  <Notes>3</Notes>
  <HiddenSlides>1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Vetren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Кылов Михаил</dc:creator>
  <cp:lastModifiedBy>Vladimir</cp:lastModifiedBy>
  <cp:revision>139</cp:revision>
  <dcterms:created xsi:type="dcterms:W3CDTF">2019-12-08T13:09:26Z</dcterms:created>
  <dcterms:modified xsi:type="dcterms:W3CDTF">2020-04-11T15:25:02Z</dcterms:modified>
</cp:coreProperties>
</file>