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D23A099F-C2B1-46FE-9805-AC03CCFCE6FC}" type="datetimeFigureOut">
              <a:rPr lang="ru-RU" smtClean="0"/>
              <a:t>16.03.2020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4B815D3-3E15-42A2-8C00-55C78DD3017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3A099F-C2B1-46FE-9805-AC03CCFCE6FC}" type="datetimeFigureOut">
              <a:rPr lang="ru-RU" smtClean="0"/>
              <a:t>16.03.2020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B815D3-3E15-42A2-8C00-55C78DD3017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3A099F-C2B1-46FE-9805-AC03CCFCE6FC}" type="datetimeFigureOut">
              <a:rPr lang="ru-RU" smtClean="0"/>
              <a:t>16.03.2020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B815D3-3E15-42A2-8C00-55C78DD3017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3A099F-C2B1-46FE-9805-AC03CCFCE6FC}" type="datetimeFigureOut">
              <a:rPr lang="ru-RU" smtClean="0"/>
              <a:t>16.03.2020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B815D3-3E15-42A2-8C00-55C78DD3017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D23A099F-C2B1-46FE-9805-AC03CCFCE6FC}" type="datetimeFigureOut">
              <a:rPr lang="ru-RU" smtClean="0"/>
              <a:t>16.03.2020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4B815D3-3E15-42A2-8C00-55C78DD3017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3A099F-C2B1-46FE-9805-AC03CCFCE6FC}" type="datetimeFigureOut">
              <a:rPr lang="ru-RU" smtClean="0"/>
              <a:t>16.03.2020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4B815D3-3E15-42A2-8C00-55C78DD3017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3A099F-C2B1-46FE-9805-AC03CCFCE6FC}" type="datetimeFigureOut">
              <a:rPr lang="ru-RU" smtClean="0"/>
              <a:t>16.03.2020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4B815D3-3E15-42A2-8C00-55C78DD3017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3A099F-C2B1-46FE-9805-AC03CCFCE6FC}" type="datetimeFigureOut">
              <a:rPr lang="ru-RU" smtClean="0"/>
              <a:t>16.03.2020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B815D3-3E15-42A2-8C00-55C78DD3017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3A099F-C2B1-46FE-9805-AC03CCFCE6FC}" type="datetimeFigureOut">
              <a:rPr lang="ru-RU" smtClean="0"/>
              <a:t>16.03.2020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4B815D3-3E15-42A2-8C00-55C78DD3017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D23A099F-C2B1-46FE-9805-AC03CCFCE6FC}" type="datetimeFigureOut">
              <a:rPr lang="ru-RU" smtClean="0"/>
              <a:t>16.03.2020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4B815D3-3E15-42A2-8C00-55C78DD3017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D23A099F-C2B1-46FE-9805-AC03CCFCE6FC}" type="datetimeFigureOut">
              <a:rPr lang="ru-RU" smtClean="0"/>
              <a:t>16.03.2020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4B815D3-3E15-42A2-8C00-55C78DD3017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D23A099F-C2B1-46FE-9805-AC03CCFCE6FC}" type="datetimeFigureOut">
              <a:rPr lang="ru-RU" smtClean="0"/>
              <a:t>16.03.2020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4B815D3-3E15-42A2-8C00-55C78DD3017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</a:rPr>
              <a:t>Мы – помним,</a:t>
            </a:r>
            <a:br>
              <a:rPr lang="ru-RU" sz="6600" b="1" dirty="0" smtClean="0">
                <a:solidFill>
                  <a:srgbClr val="FF0000"/>
                </a:solidFill>
              </a:rPr>
            </a:br>
            <a:r>
              <a:rPr lang="ru-RU" sz="6600" b="1" dirty="0" smtClean="0">
                <a:solidFill>
                  <a:srgbClr val="FF0000"/>
                </a:solidFill>
              </a:rPr>
              <a:t> Мы - гордимся!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871296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14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317430" cy="64683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Лара Михеенко</a:t>
            </a:r>
          </a:p>
          <a:p>
            <a:pPr marL="0" indent="0">
              <a:buNone/>
            </a:pPr>
            <a:r>
              <a:rPr lang="ru-RU" sz="1800" dirty="0" smtClean="0"/>
              <a:t> </a:t>
            </a:r>
            <a:r>
              <a:rPr lang="ru-RU" sz="1800" dirty="0"/>
              <a:t>Как многие ее сверстницы, юная Лара начала вести опасную партизанскую </a:t>
            </a:r>
            <a:r>
              <a:rPr lang="ru-RU" sz="1800" dirty="0" smtClean="0"/>
              <a:t>жизнь. С </a:t>
            </a:r>
            <a:r>
              <a:rPr lang="ru-RU" sz="1800" dirty="0"/>
              <a:t>августа 1943 г. отряд, в котором находилась Лара, активно участвовал в «рельсовой войне». Уже опытная разведчица, Лариса собирала сведения об охране мостов и возможностях их </a:t>
            </a:r>
            <a:r>
              <a:rPr lang="ru-RU" sz="1800" dirty="0" smtClean="0"/>
              <a:t>минирования. Благодаря </a:t>
            </a:r>
            <a:r>
              <a:rPr lang="ru-RU" sz="1800" dirty="0"/>
              <a:t>Ларе в одной из операций кроме моста был выведен из строя еще и проходивший по нему вражеский эшелон: девочка смогла подобраться к мосту, где зажгла огнепроводный шнур прямо перед приближающимся </a:t>
            </a:r>
            <a:r>
              <a:rPr lang="ru-RU" sz="1800" dirty="0" smtClean="0"/>
              <a:t>поездом. Глубокой </a:t>
            </a:r>
            <a:r>
              <a:rPr lang="ru-RU" sz="1800" dirty="0"/>
              <a:t>осенью 1943 г. Лариса с двумя партизанами пошла в деревню Игнатово на разведку</a:t>
            </a:r>
            <a:r>
              <a:rPr lang="ru-RU" sz="1800" dirty="0" smtClean="0"/>
              <a:t>. </a:t>
            </a:r>
            <a:r>
              <a:rPr lang="ru-RU" sz="1800" dirty="0"/>
              <a:t>Внезапно появились немцы, и Лара успела предупредить об этом </a:t>
            </a:r>
            <a:r>
              <a:rPr lang="ru-RU" sz="1800" dirty="0" smtClean="0"/>
              <a:t>друзей. Но </a:t>
            </a:r>
            <a:r>
              <a:rPr lang="ru-RU" sz="1800" dirty="0"/>
              <a:t>силы были не равны – в бою были убиты оба партизана, а Ларису схватили, чтобы повести на допрос</a:t>
            </a:r>
            <a:r>
              <a:rPr lang="ru-RU" sz="1800" dirty="0" smtClean="0"/>
              <a:t>. 4 </a:t>
            </a:r>
            <a:r>
              <a:rPr lang="ru-RU" sz="1800" dirty="0"/>
              <a:t>ноября 1943 г. Лариса </a:t>
            </a:r>
            <a:r>
              <a:rPr lang="ru-RU" sz="1800" dirty="0" smtClean="0"/>
              <a:t> </a:t>
            </a:r>
            <a:r>
              <a:rPr lang="ru-RU" sz="1800" dirty="0"/>
              <a:t>Михеенко после жестокого допроса, сопровождавшегося пытками </a:t>
            </a:r>
            <a:r>
              <a:rPr lang="ru-RU" sz="1800" dirty="0" smtClean="0"/>
              <a:t>была </a:t>
            </a:r>
            <a:r>
              <a:rPr lang="ru-RU" sz="1800" dirty="0"/>
              <a:t>расстреляна.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240360" cy="547260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13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317430" cy="62522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+mj-lt"/>
              </a:rPr>
              <a:t>Вилор Чекмак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Вилор Чекмак встретил войну в Севастополе в 1941 г., окончив всего 8 классов. Он хорошо учился, имел художественные и музыкальные способности, мечтал стать </a:t>
            </a:r>
            <a:r>
              <a:rPr lang="ru-RU" sz="1800" dirty="0" smtClean="0">
                <a:latin typeface="+mj-lt"/>
              </a:rPr>
              <a:t>художником. Вместе </a:t>
            </a:r>
            <a:r>
              <a:rPr lang="ru-RU" sz="1800" dirty="0">
                <a:latin typeface="+mj-lt"/>
              </a:rPr>
              <a:t>со своим другом Володей Снежинским он активно участвовал в разных творческих конкурсах. Также известно, что Вилор очень любил книгу «Три мушкетера</a:t>
            </a:r>
            <a:r>
              <a:rPr lang="ru-RU" sz="1800" dirty="0" smtClean="0">
                <a:latin typeface="+mj-lt"/>
              </a:rPr>
              <a:t>».  Когда </a:t>
            </a:r>
            <a:r>
              <a:rPr lang="ru-RU" sz="1800" dirty="0">
                <a:latin typeface="+mj-lt"/>
              </a:rPr>
              <a:t>началась война, старший товарищ Вилора, уходивший на фронт, оставил ему овчарку по кличке Ральф. В августе 1941 г. с этой овчаркой Вилор, несмотря на врожденное заболевание сердца, ушел в партизанский отряд и стал </a:t>
            </a:r>
            <a:r>
              <a:rPr lang="ru-RU" sz="1800" dirty="0" smtClean="0">
                <a:latin typeface="+mj-lt"/>
              </a:rPr>
              <a:t>разведчиком. Погиб </a:t>
            </a:r>
            <a:r>
              <a:rPr lang="ru-RU" sz="1800" dirty="0">
                <a:latin typeface="+mj-lt"/>
              </a:rPr>
              <a:t>Вилор Чекмак в районе деревни Алсу под Севастополем. 10 ноября 1941 г. он был в </a:t>
            </a:r>
            <a:r>
              <a:rPr lang="ru-RU" sz="1800" dirty="0" smtClean="0">
                <a:latin typeface="+mj-lt"/>
              </a:rPr>
              <a:t>дозоре. Заметив </a:t>
            </a:r>
            <a:r>
              <a:rPr lang="ru-RU" sz="1800" dirty="0">
                <a:latin typeface="+mj-lt"/>
              </a:rPr>
              <a:t>приближающихся к партизанскому отряду фашистов, подросток выстрелом из ракетницы предупредил свой отряд об опасности, а сам в одиночку принял бой с наступавшими </a:t>
            </a:r>
            <a:r>
              <a:rPr lang="ru-RU" sz="1800" dirty="0" smtClean="0">
                <a:latin typeface="+mj-lt"/>
              </a:rPr>
              <a:t>немцами. </a:t>
            </a:r>
            <a:r>
              <a:rPr lang="ru-RU" sz="1800" dirty="0">
                <a:latin typeface="+mj-lt"/>
              </a:rPr>
              <a:t>Когда стрелять было уже нечем, он максимально близко подпустил солдат к себе и подорвался </a:t>
            </a:r>
            <a:r>
              <a:rPr lang="ru-RU" sz="1800" dirty="0" smtClean="0">
                <a:latin typeface="+mj-lt"/>
              </a:rPr>
              <a:t>гранатой. </a:t>
            </a:r>
            <a:endParaRPr lang="ru-RU" sz="18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72" y="332656"/>
            <a:ext cx="3189792" cy="508197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23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779912" y="260648"/>
            <a:ext cx="5040560" cy="7848872"/>
          </a:xfrm>
        </p:spPr>
        <p:txBody>
          <a:bodyPr>
            <a:noAutofit/>
          </a:bodyPr>
          <a:lstStyle/>
          <a:p>
            <a:pPr marL="508" indent="0">
              <a:buNone/>
            </a:pPr>
            <a:r>
              <a:rPr lang="ru-RU" sz="1800" dirty="0"/>
              <a:t>Надя Богданова</a:t>
            </a:r>
          </a:p>
          <a:p>
            <a:pPr marL="508" indent="0">
              <a:buNone/>
            </a:pPr>
            <a:r>
              <a:rPr lang="ru-RU" sz="1800" dirty="0"/>
              <a:t>Гитлеровцы её дважды </a:t>
            </a:r>
            <a:r>
              <a:rPr lang="ru-RU" sz="1800" dirty="0" smtClean="0"/>
              <a:t>казнили</a:t>
            </a:r>
            <a:r>
              <a:rPr lang="ru-RU" sz="1800" dirty="0"/>
              <a:t>.</a:t>
            </a:r>
            <a:r>
              <a:rPr lang="ru-RU" sz="1800" dirty="0" smtClean="0"/>
              <a:t> В </a:t>
            </a:r>
            <a:r>
              <a:rPr lang="ru-RU" sz="1800" dirty="0"/>
              <a:t>это трудно поверить, но когда Надя стала разведчицей в партизанском отряде «дяди Вани» Дьячкова, ей не было ещё и десяти лет. </a:t>
            </a:r>
            <a:r>
              <a:rPr lang="ru-RU" sz="1800" dirty="0" smtClean="0"/>
              <a:t>В </a:t>
            </a:r>
            <a:r>
              <a:rPr lang="ru-RU" sz="1800" dirty="0"/>
              <a:t>первый раз её схватили в 1941 г., когда </a:t>
            </a:r>
            <a:r>
              <a:rPr lang="ru-RU" sz="1800" dirty="0" smtClean="0"/>
              <a:t> </a:t>
            </a:r>
            <a:r>
              <a:rPr lang="ru-RU" sz="1800" dirty="0"/>
              <a:t>она вывесила красный флаг в оккупированном врагом </a:t>
            </a:r>
            <a:r>
              <a:rPr lang="ru-RU" sz="1800" dirty="0" smtClean="0"/>
              <a:t>Витебске. Когда </a:t>
            </a:r>
            <a:r>
              <a:rPr lang="ru-RU" sz="1800" dirty="0"/>
              <a:t>Богданову схватили, ее били шомполами, пытали, а когда привели ко рву расстреливать, сил у неё уже не оставалось – она, опередив на мгновение пулю, упала в </a:t>
            </a:r>
            <a:r>
              <a:rPr lang="ru-RU" sz="1800" dirty="0" smtClean="0"/>
              <a:t>ров. Надю </a:t>
            </a:r>
            <a:r>
              <a:rPr lang="ru-RU" sz="1800" dirty="0"/>
              <a:t>партизаны нашли во рву живой. Второй раз её схватили в конце 43-го. </a:t>
            </a:r>
            <a:r>
              <a:rPr lang="ru-RU" sz="1800" dirty="0" smtClean="0"/>
              <a:t>Считая </a:t>
            </a:r>
            <a:r>
              <a:rPr lang="ru-RU" sz="1800" dirty="0"/>
              <a:t>разведчицу мёртвой, фашисты, когда партизаны атаковали Карасево, бросили её в снегу. Умирающую девочку подобрали и выходили местные жители. Но воевать ей было уже нельзя, она практически потеряла способность </a:t>
            </a:r>
            <a:r>
              <a:rPr lang="ru-RU" sz="1800" dirty="0" smtClean="0"/>
              <a:t>видеть. По </a:t>
            </a:r>
            <a:r>
              <a:rPr lang="ru-RU" sz="1800" dirty="0"/>
              <a:t>окончании войны Надя несколько лет пролежала в Одесском госпитале, где академик В.П. Филатов возвращал ей зрение.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3690"/>
            <a:ext cx="3022014" cy="49685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52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73414" cy="82685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Зина </a:t>
            </a:r>
            <a:r>
              <a:rPr lang="ru-RU" sz="1800" dirty="0" smtClean="0"/>
              <a:t>Портнова. 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Она родилась </a:t>
            </a:r>
            <a:r>
              <a:rPr lang="ru-RU" sz="1800" dirty="0"/>
              <a:t>в Ленинграде</a:t>
            </a:r>
            <a:r>
              <a:rPr lang="ru-RU" sz="1800" dirty="0" smtClean="0"/>
              <a:t>. В белорусской деревне Зуя ее </a:t>
            </a:r>
            <a:r>
              <a:rPr lang="ru-RU" sz="1800" dirty="0"/>
              <a:t>и </a:t>
            </a:r>
            <a:r>
              <a:rPr lang="ru-RU" sz="1800" dirty="0" smtClean="0"/>
              <a:t>застала </a:t>
            </a:r>
            <a:r>
              <a:rPr lang="ru-RU" sz="1800" dirty="0"/>
              <a:t>война</a:t>
            </a:r>
            <a:r>
              <a:rPr lang="ru-RU" sz="1800" dirty="0" smtClean="0"/>
              <a:t>. В </a:t>
            </a:r>
            <a:r>
              <a:rPr lang="ru-RU" sz="1800" dirty="0"/>
              <a:t>Оболи была создана подпольная комсомольско-молодежная организация «Юные мстители», а Зину избрали членом ее </a:t>
            </a:r>
            <a:r>
              <a:rPr lang="ru-RU" sz="1800" dirty="0" smtClean="0"/>
              <a:t>комитета. Но </a:t>
            </a:r>
            <a:r>
              <a:rPr lang="ru-RU" sz="1800" dirty="0"/>
              <a:t>однажды во время исполнения задания Зину опознали и задержали, как участницу подполья. При попытке бегства Зине прострелили ноги. Началась череда зверских </a:t>
            </a:r>
            <a:r>
              <a:rPr lang="ru-RU" sz="1800" dirty="0" smtClean="0"/>
              <a:t>пыток. Несмотря </a:t>
            </a:r>
            <a:r>
              <a:rPr lang="ru-RU" sz="1800" dirty="0"/>
              <a:t>на ужасные страдания, девочка не предавала своих, и эта стойкость бесила палачей ещё больше. На последнем допросе в тюрьме гестапо в городе Полоцке гитлеровцы выкололи ей глаза и отрезали </a:t>
            </a:r>
            <a:r>
              <a:rPr lang="ru-RU" sz="1800" dirty="0" smtClean="0"/>
              <a:t>уши. Ранним </a:t>
            </a:r>
            <a:r>
              <a:rPr lang="ru-RU" sz="1800" dirty="0"/>
              <a:t>утром в январе 1944 г. искалеченную, но не сломленную Зину расстреляли</a:t>
            </a:r>
            <a:r>
              <a:rPr lang="ru-RU" sz="1800" dirty="0" smtClean="0"/>
              <a:t>. Подвиг </a:t>
            </a:r>
            <a:r>
              <a:rPr lang="ru-RU" sz="1800" dirty="0"/>
              <a:t>Зины Портновой стал символом стойкости советских детей перед лицом немецко-фашистских захватчиков.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25" y="620688"/>
            <a:ext cx="3171318" cy="51845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77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245422" cy="75484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Шура Кобер и Витя Хоменко</a:t>
            </a:r>
          </a:p>
          <a:p>
            <a:pPr marL="0" indent="0">
              <a:buNone/>
            </a:pPr>
            <a:r>
              <a:rPr lang="ru-RU" sz="1800" dirty="0" smtClean="0"/>
              <a:t>Когда </a:t>
            </a:r>
            <a:r>
              <a:rPr lang="ru-RU" sz="1800" dirty="0"/>
              <a:t>их город, Николаев, что на юге Украины, заняли оккупанты, Витя устроился в гестаповскую столовую. Он усердно мыл посуду и любезно обслуживал офицеров, а потом доносил до партизан услышанные им ценные </a:t>
            </a:r>
            <a:r>
              <a:rPr lang="ru-RU" sz="1800" dirty="0" smtClean="0"/>
              <a:t>сведения. Вместе </a:t>
            </a:r>
            <a:r>
              <a:rPr lang="ru-RU" sz="1800" dirty="0"/>
              <a:t>с Шурой Кобером Витя получил задание перейти линию фронта, чтобы передать в Москву секретные документы. Добирались пешком, тайком в немецких эшелонах, на лодках и вплавь</a:t>
            </a:r>
            <a:r>
              <a:rPr lang="ru-RU" sz="1800" dirty="0" smtClean="0"/>
              <a:t>… Их </a:t>
            </a:r>
            <a:r>
              <a:rPr lang="ru-RU" sz="1800" dirty="0"/>
              <a:t>парашюты опустились в ночь на 9 октября 1942 г. в десятках километров от Николаева. Одновременно были сброшены парашюты с взрывчаткой, оружием и </a:t>
            </a:r>
            <a:r>
              <a:rPr lang="ru-RU" sz="1800" dirty="0" smtClean="0"/>
              <a:t>радиопередатчиком. </a:t>
            </a:r>
            <a:r>
              <a:rPr lang="ru-RU" sz="1800" dirty="0"/>
              <a:t>Но один из парашютов отнесло далеко в сторону, и наутро его обнаружили </a:t>
            </a:r>
            <a:r>
              <a:rPr lang="ru-RU" sz="1800" dirty="0" smtClean="0"/>
              <a:t>гитлеровцы. Началось </a:t>
            </a:r>
            <a:r>
              <a:rPr lang="ru-RU" sz="1800" dirty="0"/>
              <a:t>расследование, а в штаб партизан был внедрен провокатор-предатель. Холодной ноябрьской ночью мальчиков </a:t>
            </a:r>
            <a:r>
              <a:rPr lang="ru-RU" sz="1800" dirty="0" smtClean="0"/>
              <a:t>арестовали. После </a:t>
            </a:r>
            <a:r>
              <a:rPr lang="ru-RU" sz="1800" dirty="0"/>
              <a:t>десяти дней безуспешных допросов и пыток они были повешены на Базарной площади.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2952328" cy="475252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55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3045">
            <a:off x="5671769" y="2435743"/>
            <a:ext cx="1429190" cy="187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1850">
            <a:off x="2133119" y="3080328"/>
            <a:ext cx="1542952" cy="232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0600">
            <a:off x="7201493" y="4016457"/>
            <a:ext cx="1491909" cy="230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8506">
            <a:off x="7160603" y="529304"/>
            <a:ext cx="139780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0014">
            <a:off x="5464220" y="220134"/>
            <a:ext cx="1403304" cy="216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0763">
            <a:off x="365278" y="4407332"/>
            <a:ext cx="1686352" cy="206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7412">
            <a:off x="5600367" y="3999391"/>
            <a:ext cx="1374272" cy="237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464" y="3650080"/>
            <a:ext cx="1673912" cy="262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612576" y="764704"/>
            <a:ext cx="847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71646" y="636712"/>
            <a:ext cx="61024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+mj-lt"/>
              </a:rPr>
              <a:t>В девятый день ликующего мая,</a:t>
            </a:r>
          </a:p>
          <a:p>
            <a:endParaRPr lang="ru-RU" sz="2000" b="1" dirty="0">
              <a:solidFill>
                <a:srgbClr val="C00000"/>
              </a:solidFill>
              <a:latin typeface="+mj-lt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+mj-lt"/>
              </a:rPr>
              <a:t> Когда </a:t>
            </a:r>
            <a:r>
              <a:rPr lang="ru-RU" sz="2000" b="1" dirty="0">
                <a:solidFill>
                  <a:srgbClr val="C00000"/>
                </a:solidFill>
                <a:latin typeface="+mj-lt"/>
              </a:rPr>
              <a:t>легла на землю тишина,</a:t>
            </a:r>
          </a:p>
          <a:p>
            <a:endParaRPr lang="ru-RU" sz="2000" b="1" dirty="0">
              <a:solidFill>
                <a:srgbClr val="C00000"/>
              </a:solidFill>
              <a:latin typeface="+mj-lt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+mj-lt"/>
              </a:rPr>
              <a:t> Промчалась </a:t>
            </a:r>
            <a:r>
              <a:rPr lang="ru-RU" sz="2000" b="1" dirty="0">
                <a:solidFill>
                  <a:srgbClr val="C00000"/>
                </a:solidFill>
                <a:latin typeface="+mj-lt"/>
              </a:rPr>
              <a:t>весть от края и до края:</a:t>
            </a:r>
          </a:p>
          <a:p>
            <a:endParaRPr lang="ru-RU" sz="2000" b="1" dirty="0">
              <a:solidFill>
                <a:srgbClr val="C00000"/>
              </a:solidFill>
              <a:latin typeface="+mj-lt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+mj-lt"/>
              </a:rPr>
              <a:t> Мир </a:t>
            </a:r>
            <a:r>
              <a:rPr lang="ru-RU" sz="2000" b="1" dirty="0">
                <a:solidFill>
                  <a:srgbClr val="C00000"/>
                </a:solidFill>
                <a:latin typeface="+mj-lt"/>
              </a:rPr>
              <a:t>победил! Окончена война!</a:t>
            </a:r>
          </a:p>
        </p:txBody>
      </p:sp>
    </p:spTree>
    <p:extLst>
      <p:ext uri="{BB962C8B-B14F-4D97-AF65-F5344CB8AC3E}">
        <p14:creationId xmlns:p14="http://schemas.microsoft.com/office/powerpoint/2010/main" val="228937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8952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45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04664"/>
            <a:ext cx="770485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endParaRPr lang="ru-RU" sz="2400" dirty="0" smtClean="0">
              <a:latin typeface="+mj-lt"/>
            </a:endParaRPr>
          </a:p>
          <a:p>
            <a:r>
              <a:rPr lang="ru-RU" sz="2800" dirty="0" smtClean="0">
                <a:latin typeface="+mj-lt"/>
              </a:rPr>
              <a:t>У войны не детское лицо</a:t>
            </a:r>
          </a:p>
          <a:p>
            <a:r>
              <a:rPr lang="ru-RU" sz="2800" dirty="0" smtClean="0">
                <a:latin typeface="+mj-lt"/>
              </a:rPr>
              <a:t>Но в глаза детей смотрела смерть…</a:t>
            </a:r>
          </a:p>
          <a:p>
            <a:r>
              <a:rPr lang="ru-RU" sz="2800" dirty="0" smtClean="0">
                <a:latin typeface="+mj-lt"/>
              </a:rPr>
              <a:t>Не щадила маленьких бойцов,</a:t>
            </a:r>
          </a:p>
          <a:p>
            <a:r>
              <a:rPr lang="ru-RU" sz="2800" dirty="0" smtClean="0">
                <a:latin typeface="+mj-lt"/>
              </a:rPr>
              <a:t>Им пришлось до срока повзрослеть </a:t>
            </a:r>
          </a:p>
          <a:p>
            <a:r>
              <a:rPr lang="ru-RU" sz="2400" dirty="0">
                <a:latin typeface="+mj-lt"/>
              </a:rPr>
              <a:t> </a:t>
            </a:r>
            <a:r>
              <a:rPr lang="ru-RU" sz="2400" dirty="0" smtClean="0">
                <a:latin typeface="+mj-lt"/>
              </a:rPr>
              <a:t>                                                                                   И. Савельева</a:t>
            </a:r>
            <a:endParaRPr lang="ru-RU" sz="24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39"/>
            <a:ext cx="4237476" cy="332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64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51920" y="188640"/>
            <a:ext cx="5040560" cy="7704856"/>
          </a:xfrm>
        </p:spPr>
        <p:txBody>
          <a:bodyPr>
            <a:noAutofit/>
          </a:bodyPr>
          <a:lstStyle/>
          <a:p>
            <a:pPr marL="508" indent="0">
              <a:buNone/>
            </a:pPr>
            <a:r>
              <a:rPr lang="ru-RU" sz="1800" dirty="0"/>
              <a:t>Володя Дубинин</a:t>
            </a:r>
          </a:p>
          <a:p>
            <a:pPr marL="508" indent="0">
              <a:buNone/>
            </a:pPr>
            <a:r>
              <a:rPr lang="ru-RU" sz="1800" dirty="0"/>
              <a:t>Мальчику было 14 лет, когда грянула Отечественная </a:t>
            </a:r>
            <a:r>
              <a:rPr lang="ru-RU" sz="1800" dirty="0" smtClean="0"/>
              <a:t>война. Когда Керчь </a:t>
            </a:r>
            <a:r>
              <a:rPr lang="ru-RU" sz="1800" dirty="0"/>
              <a:t>захватили фашистские войска, </a:t>
            </a:r>
            <a:r>
              <a:rPr lang="ru-RU" sz="1800" dirty="0" smtClean="0"/>
              <a:t>он </a:t>
            </a:r>
            <a:r>
              <a:rPr lang="ru-RU" sz="1800" dirty="0"/>
              <a:t>с партизанами </a:t>
            </a:r>
            <a:r>
              <a:rPr lang="ru-RU" sz="1800" dirty="0" err="1" smtClean="0"/>
              <a:t>ушл</a:t>
            </a:r>
            <a:r>
              <a:rPr lang="ru-RU" sz="1800" dirty="0" smtClean="0"/>
              <a:t> </a:t>
            </a:r>
            <a:r>
              <a:rPr lang="ru-RU" sz="1800" dirty="0"/>
              <a:t>в Старокарантинские подземные каменоломни, а фашисты стали блокировать все найденные входы из катакомб, заливая </a:t>
            </a:r>
            <a:r>
              <a:rPr lang="ru-RU" sz="1800" dirty="0" smtClean="0"/>
              <a:t>их цементом. Володя </a:t>
            </a:r>
            <a:r>
              <a:rPr lang="ru-RU" sz="1800" dirty="0"/>
              <a:t>был самым маленьким по физическим параметрам, и вскоре настало время, когда выходить из каменоломен мог только он </a:t>
            </a:r>
            <a:r>
              <a:rPr lang="ru-RU" sz="1800" dirty="0" smtClean="0"/>
              <a:t>один. В </a:t>
            </a:r>
            <a:r>
              <a:rPr lang="ru-RU" sz="1800" dirty="0"/>
              <a:t>декабре 1941 г. немцы решили затопить каменоломни вместе с находящимися внутри </a:t>
            </a:r>
            <a:r>
              <a:rPr lang="ru-RU" sz="1800" dirty="0" smtClean="0"/>
              <a:t>людьми. Володя </a:t>
            </a:r>
            <a:r>
              <a:rPr lang="ru-RU" sz="1800" dirty="0"/>
              <a:t>Дубинин сумел раздобыть эту информацию и вовремя предупредить товарищей о грозящей им опасности. Случилось это буквально за несколько часов до начала карательной </a:t>
            </a:r>
            <a:r>
              <a:rPr lang="ru-RU" sz="1800" dirty="0" smtClean="0"/>
              <a:t>операции. Спешно </a:t>
            </a:r>
            <a:r>
              <a:rPr lang="ru-RU" sz="1800" dirty="0"/>
              <a:t>соорудив плотины, бойцы перекрыли вход воде, находясь в ней уже по </a:t>
            </a:r>
            <a:r>
              <a:rPr lang="ru-RU" sz="1800" dirty="0" smtClean="0"/>
              <a:t>пояс. Погиб </a:t>
            </a:r>
            <a:r>
              <a:rPr lang="ru-RU" sz="1800" dirty="0"/>
              <a:t>Володя Дубинин, подорвавшись на сети минных полей, которыми немцы окружили каменоломни.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253373" cy="54006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87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23928" y="332656"/>
            <a:ext cx="4971128" cy="58547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Петя Клыпа</a:t>
            </a:r>
          </a:p>
          <a:p>
            <a:pPr marL="0" indent="0">
              <a:buNone/>
            </a:pPr>
            <a:r>
              <a:rPr lang="ru-RU" sz="1800" dirty="0" smtClean="0"/>
              <a:t>Когда </a:t>
            </a:r>
            <a:r>
              <a:rPr lang="ru-RU" sz="1800" dirty="0"/>
              <a:t>началась война, Пете Клыпе шел пятнадцатый год. </a:t>
            </a:r>
            <a:r>
              <a:rPr lang="ru-RU" sz="1800" dirty="0" smtClean="0"/>
              <a:t> Штурм Брестской </a:t>
            </a:r>
            <a:r>
              <a:rPr lang="ru-RU" sz="1800" dirty="0"/>
              <a:t>крепости начался 22 июня в третьем часу ночи. Вскочившего с постели Петю взрывом отбросило на стену. Придя в себя, мальчик тут же схватился за винтовку и стал помогать </a:t>
            </a:r>
            <a:r>
              <a:rPr lang="ru-RU" sz="1800" dirty="0" smtClean="0"/>
              <a:t>старшим. В </a:t>
            </a:r>
            <a:r>
              <a:rPr lang="ru-RU" sz="1800" dirty="0"/>
              <a:t>последующие дни обороны Петя, рискуя жизнью, ходил в разведку, таскал боеприпасы и медицинские препараты для </a:t>
            </a:r>
            <a:r>
              <a:rPr lang="ru-RU" sz="1800" dirty="0" smtClean="0"/>
              <a:t>раненых. Позже </a:t>
            </a:r>
            <a:r>
              <a:rPr lang="ru-RU" sz="1800" dirty="0"/>
              <a:t>Пете с товарищами удалось переплыть реку под перекрестным огнем немцев, но их взяли в плен. Его загнали в колонну военнопленных, которую уводили за </a:t>
            </a:r>
            <a:r>
              <a:rPr lang="ru-RU" sz="1800" dirty="0" smtClean="0"/>
              <a:t>Буг. Позже </a:t>
            </a:r>
            <a:r>
              <a:rPr lang="ru-RU" sz="1800" dirty="0"/>
              <a:t>молодежь погрузили в вагоны и отправили на принудительные работы в Германию. Так Петя Клыпа стал батраком у немецкого крестьянина в Эльзасе. Из неволи его освободили в 1945 г.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3385348" cy="52391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41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707904" y="332656"/>
            <a:ext cx="5187152" cy="58547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+mj-lt"/>
              </a:rPr>
              <a:t>Марат Казей.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Он был в 13-летнем возрасте, когда умерла его мать, а они с сестрой пошли в партизанский отряд. </a:t>
            </a:r>
            <a:r>
              <a:rPr lang="ru-RU" sz="1800" dirty="0" smtClean="0">
                <a:latin typeface="+mj-lt"/>
              </a:rPr>
              <a:t>  </a:t>
            </a:r>
            <a:r>
              <a:rPr lang="ru-RU" sz="1800" dirty="0">
                <a:latin typeface="+mj-lt"/>
              </a:rPr>
              <a:t>М</a:t>
            </a:r>
            <a:r>
              <a:rPr lang="ru-RU" sz="1800" dirty="0" smtClean="0">
                <a:latin typeface="+mj-lt"/>
              </a:rPr>
              <a:t>альчик </a:t>
            </a:r>
            <a:r>
              <a:rPr lang="ru-RU" sz="1800" dirty="0">
                <a:latin typeface="+mj-lt"/>
              </a:rPr>
              <a:t>отказался от эвакуации и остался в строю, чтобы мстить за убитую мать, за искалеченную сестру, за поруганную </a:t>
            </a:r>
            <a:r>
              <a:rPr lang="ru-RU" sz="1800" dirty="0" smtClean="0">
                <a:latin typeface="+mj-lt"/>
              </a:rPr>
              <a:t>Родину. В </a:t>
            </a:r>
            <a:r>
              <a:rPr lang="ru-RU" sz="1800" dirty="0">
                <a:latin typeface="+mj-lt"/>
              </a:rPr>
              <a:t>мае 1944 г. уже вовсю готовилась операция «Багратион», которая принесла Белоруссии свободу от гитлеровского ига. Но Марату не суждено было этого увидеть.</a:t>
            </a:r>
          </a:p>
          <a:p>
            <a:pPr marL="0" indent="0">
              <a:buNone/>
            </a:pPr>
            <a:r>
              <a:rPr lang="ru-RU" sz="1800" dirty="0" smtClean="0">
                <a:latin typeface="+mj-lt"/>
              </a:rPr>
              <a:t>11 </a:t>
            </a:r>
            <a:r>
              <a:rPr lang="ru-RU" sz="1800" dirty="0">
                <a:latin typeface="+mj-lt"/>
              </a:rPr>
              <a:t>мая у деревни Хоромицкие разведгруппу партизан обнаружили фашисты. Напарник Марата погиб сразу, а сам он вступил в бой. Немцы взяли его в «кольцо», рассчитывая захватить юного партизана </a:t>
            </a:r>
            <a:r>
              <a:rPr lang="ru-RU" sz="1800" dirty="0" smtClean="0">
                <a:latin typeface="+mj-lt"/>
              </a:rPr>
              <a:t>живым. Когда </a:t>
            </a:r>
            <a:r>
              <a:rPr lang="ru-RU" sz="1800" dirty="0">
                <a:latin typeface="+mj-lt"/>
              </a:rPr>
              <a:t>кончились патроны, мальчик подорвал себя гранатой, чтобы не сдаваться в плен и не навлечь беду на жителей близлежащей деревни.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3012492" cy="561662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84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779912" y="273050"/>
            <a:ext cx="4896544" cy="63963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Аркадий Каманин</a:t>
            </a:r>
          </a:p>
          <a:p>
            <a:pPr marL="0" indent="0">
              <a:buNone/>
            </a:pPr>
            <a:r>
              <a:rPr lang="ru-RU" sz="1800" dirty="0" smtClean="0"/>
              <a:t>Он </a:t>
            </a:r>
            <a:r>
              <a:rPr lang="ru-RU" sz="1800" dirty="0"/>
              <a:t>был самым молодым лётчиком Второй мировой войны. Начав путь с механика на авиационном заводе, в 1941 г. (когда ему было всего 14 лет) он начал летать, наотрез отказавшись отправляться в </a:t>
            </a:r>
            <a:r>
              <a:rPr lang="ru-RU" sz="1800" dirty="0" smtClean="0"/>
              <a:t>тыл. Мальчик </a:t>
            </a:r>
            <a:r>
              <a:rPr lang="ru-RU" sz="1800" dirty="0"/>
              <a:t>летал в штабы дивизий, на командные пункты полков, передавал питание </a:t>
            </a:r>
            <a:r>
              <a:rPr lang="ru-RU" sz="1800" dirty="0" smtClean="0"/>
              <a:t>партизанам.</a:t>
            </a:r>
          </a:p>
          <a:p>
            <a:pPr marL="0" indent="0">
              <a:buNone/>
            </a:pPr>
            <a:r>
              <a:rPr lang="ru-RU" sz="1800" dirty="0" smtClean="0"/>
              <a:t> Первую </a:t>
            </a:r>
            <a:r>
              <a:rPr lang="ru-RU" sz="1800" dirty="0"/>
              <a:t>награду подростку вручили в 15 лет – это был орден Красной Звезды. Аркадий спас пилота штурмовика Ил-2, разбившегося на нейтральной </a:t>
            </a:r>
            <a:r>
              <a:rPr lang="ru-RU" sz="1800" dirty="0" smtClean="0"/>
              <a:t>полосе. Немцы </a:t>
            </a:r>
            <a:r>
              <a:rPr lang="ru-RU" sz="1800" dirty="0"/>
              <a:t>готовили вылазку, намереваясь взять в плен лётчиков, однако советские пехотинцы прикрыли Аркадия огнём. Позднее его наградили также орденом Красного </a:t>
            </a:r>
            <a:r>
              <a:rPr lang="ru-RU" sz="1800" dirty="0" smtClean="0"/>
              <a:t>Знамени. Мальчик </a:t>
            </a:r>
            <a:r>
              <a:rPr lang="ru-RU" sz="1800" dirty="0"/>
              <a:t>умер в 18 лет от менингита.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За </a:t>
            </a:r>
            <a:r>
              <a:rPr lang="ru-RU" sz="1800" dirty="0"/>
              <a:t>свою короткую жизнь он совершил более 650 вылетов и налетал 283 часа.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127"/>
            <a:ext cx="3384376" cy="557662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12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389438" cy="63963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Иван Герасимов-Фёдоров</a:t>
            </a:r>
          </a:p>
          <a:p>
            <a:pPr marL="0" indent="0">
              <a:buNone/>
            </a:pPr>
            <a:r>
              <a:rPr lang="ru-RU" sz="1800" dirty="0"/>
              <a:t>Н</a:t>
            </a:r>
            <a:r>
              <a:rPr lang="ru-RU" sz="1800" dirty="0" smtClean="0"/>
              <a:t>а </a:t>
            </a:r>
            <a:r>
              <a:rPr lang="ru-RU" sz="1800" dirty="0"/>
              <a:t>станции Повадино обнаружился 14-летний Иван Герасимов</a:t>
            </a:r>
            <a:r>
              <a:rPr lang="ru-RU" sz="1800" dirty="0" smtClean="0"/>
              <a:t>. В </a:t>
            </a:r>
            <a:r>
              <a:rPr lang="ru-RU" sz="1800" dirty="0"/>
              <a:t>октябре в очередной раз пришло распоряжение во исполнение приказа Сталина всех подростков отправить в тыл для определения в </a:t>
            </a:r>
            <a:r>
              <a:rPr lang="ru-RU" sz="1800" dirty="0" smtClean="0"/>
              <a:t>училища. В </a:t>
            </a:r>
            <a:r>
              <a:rPr lang="ru-RU" sz="1800" dirty="0"/>
              <a:t>5:30 утра 14 октября немцы начали артподготовку, и вопрос эвакуации Ивана на восток отложился. Первую атаку отбили, затем – авианалёт, потом двинулись вперёд немецкие танки. Орудия оказались отрезаны друг от </a:t>
            </a:r>
            <a:r>
              <a:rPr lang="ru-RU" sz="1800" dirty="0" smtClean="0"/>
              <a:t>друга. Ваня </a:t>
            </a:r>
            <a:r>
              <a:rPr lang="ru-RU" sz="1800" dirty="0"/>
              <a:t>в одиночку выпустил по танкам два последних снаряда. На глазах комиссара дивизиона Филимонова ему раздробило локоть левой руки. И тогда в сторону немцев полетели </a:t>
            </a:r>
            <a:r>
              <a:rPr lang="ru-RU" sz="1800" dirty="0" smtClean="0"/>
              <a:t>гранаты. Осколком </a:t>
            </a:r>
            <a:r>
              <a:rPr lang="ru-RU" sz="1800" dirty="0"/>
              <a:t>очередного снаряда Ивану оторвало кисть правой руки. </a:t>
            </a:r>
            <a:r>
              <a:rPr lang="ru-RU" sz="1800" dirty="0" smtClean="0"/>
              <a:t>Однако </a:t>
            </a:r>
            <a:r>
              <a:rPr lang="ru-RU" sz="1800" dirty="0"/>
              <a:t>когда немецкие танки пошли в обход позиции артиллеристов, Иван Герасимов встал, выбрался из ровика, прижимая культей правой руки к груди противотанковую гранату, выдернул зубами чеку и лёг под гусеницу головного танка, погибнув героической смертью.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1"/>
            <a:ext cx="3312368" cy="571632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84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63888" y="273050"/>
            <a:ext cx="5472608" cy="63963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Валя Котик</a:t>
            </a:r>
          </a:p>
          <a:p>
            <a:pPr marL="0" indent="0">
              <a:buNone/>
            </a:pPr>
            <a:r>
              <a:rPr lang="ru-RU" sz="1800" dirty="0" smtClean="0"/>
              <a:t>Стремительный </a:t>
            </a:r>
            <a:r>
              <a:rPr lang="ru-RU" sz="1800" dirty="0"/>
              <a:t>гитлеровский блицкриг лета 1941 г. – и вот Валя с семьей, жившие в городе Шепетовка, уже на оккупированной </a:t>
            </a:r>
            <a:r>
              <a:rPr lang="ru-RU" sz="1800" dirty="0" smtClean="0"/>
              <a:t>территории. Осенью </a:t>
            </a:r>
            <a:r>
              <a:rPr lang="ru-RU" sz="1800" dirty="0"/>
              <a:t>отчаянный мальчишка, устроив засаду у дороги, гранатой подорвал машину с гитлеровцами, уничтожив нескольких солдат и командира отряда полевой </a:t>
            </a:r>
            <a:r>
              <a:rPr lang="ru-RU" sz="1800" dirty="0" smtClean="0"/>
              <a:t>жандармерии. Когда </a:t>
            </a:r>
            <a:r>
              <a:rPr lang="ru-RU" sz="1800" dirty="0"/>
              <a:t>над семьей Вали нависла угроза ареста, он с матерью и братом убежал в лес, став бойцом партизанского отряда имени </a:t>
            </a:r>
            <a:r>
              <a:rPr lang="ru-RU" sz="1800" dirty="0" smtClean="0"/>
              <a:t>Кармелюка. В </a:t>
            </a:r>
            <a:r>
              <a:rPr lang="ru-RU" sz="1800" dirty="0"/>
              <a:t>октябре 1943 г. Валя, находившийся в дозоре, напоролся на карателей, готовившихся атаковать партизанскую </a:t>
            </a:r>
            <a:r>
              <a:rPr lang="ru-RU" sz="1800" dirty="0" smtClean="0"/>
              <a:t>базу. Мальчика </a:t>
            </a:r>
            <a:r>
              <a:rPr lang="ru-RU" sz="1800" dirty="0"/>
              <a:t>скрутили, но решив, что тринадцатилетний ребенок не представляет угрозы, оставили под охраной здесь же на опушке </a:t>
            </a:r>
            <a:r>
              <a:rPr lang="ru-RU" sz="1800" dirty="0" smtClean="0"/>
              <a:t>леса. Каратели </a:t>
            </a:r>
            <a:r>
              <a:rPr lang="ru-RU" sz="1800" dirty="0"/>
              <a:t>двинулись дальше, но Вале удалось вырваться, сорвать с пояса конвоира гранату и бросить ее в сторону врагов. Взрыв убил на месте двоих карателей, а поднятый шум не дал застать партизан </a:t>
            </a:r>
            <a:r>
              <a:rPr lang="ru-RU" sz="1800" dirty="0" smtClean="0"/>
              <a:t>врасплох.  Валя </a:t>
            </a:r>
            <a:r>
              <a:rPr lang="ru-RU" sz="1800" dirty="0"/>
              <a:t>Котик погиб в возрасте 14 лет от немецкой пули.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343"/>
            <a:ext cx="3079095" cy="573325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31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157</TotalTime>
  <Words>1648</Words>
  <Application>Microsoft Office PowerPoint</Application>
  <PresentationFormat>Экран (4:3)</PresentationFormat>
  <Paragraphs>48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Литейная</vt:lpstr>
      <vt:lpstr>Мы – помним,  Мы - гордимся!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– помним, Мы - гордимся</dc:title>
  <dc:creator>Mikhail</dc:creator>
  <cp:lastModifiedBy>Mikhail</cp:lastModifiedBy>
  <cp:revision>20</cp:revision>
  <dcterms:created xsi:type="dcterms:W3CDTF">2020-03-14T17:05:14Z</dcterms:created>
  <dcterms:modified xsi:type="dcterms:W3CDTF">2020-03-16T01:37:40Z</dcterms:modified>
</cp:coreProperties>
</file>