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5" r:id="rId10"/>
    <p:sldId id="267" r:id="rId11"/>
    <p:sldId id="266" r:id="rId12"/>
    <p:sldId id="268" r:id="rId13"/>
    <p:sldId id="269" r:id="rId14"/>
    <p:sldId id="270" r:id="rId15"/>
    <p:sldId id="277" r:id="rId16"/>
    <p:sldId id="271" r:id="rId17"/>
    <p:sldId id="276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16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95537" y="1052736"/>
            <a:ext cx="8352927" cy="2664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man Old Style" pitchFamily="18" charset="0"/>
              </a:rPr>
              <a:t>Проект: «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man Old Style" pitchFamily="18" charset="0"/>
              </a:rPr>
              <a:t>Адвент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man Old Style" pitchFamily="18" charset="0"/>
              </a:rPr>
              <a:t> -календарь, 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man Old Style" pitchFamily="18" charset="0"/>
              </a:rPr>
              <a:t>как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man Old Style" pitchFamily="18" charset="0"/>
              </a:rPr>
              <a:t>инновационная форма взаимодействия ДОУ и семьи в приобщении детей к здоровому образу жизни».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879304" y="5517232"/>
            <a:ext cx="6264696" cy="1096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olidFill>
                  <a:schemeClr val="tx1"/>
                </a:solidFill>
              </a:rPr>
              <a:t>Воспитатель МАДОУ №112 г. Мурманска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Руденко Лариса Владимировна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06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742129" y="1069511"/>
            <a:ext cx="7272808" cy="1026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300" b="1" i="1" dirty="0" smtClean="0">
                <a:solidFill>
                  <a:srgbClr val="0070C0"/>
                </a:solidFill>
              </a:rPr>
              <a:t>Свойства </a:t>
            </a:r>
            <a:r>
              <a:rPr lang="ru-RU" sz="5300" b="1" i="1" dirty="0" err="1" smtClean="0">
                <a:solidFill>
                  <a:srgbClr val="002060"/>
                </a:solidFill>
              </a:rPr>
              <a:t>Адвент</a:t>
            </a:r>
            <a:r>
              <a:rPr lang="ru-RU" sz="5300" b="1" i="1" dirty="0" smtClean="0">
                <a:solidFill>
                  <a:srgbClr val="002060"/>
                </a:solidFill>
              </a:rPr>
              <a:t>-календаря</a:t>
            </a:r>
            <a:r>
              <a:rPr lang="ru-RU" sz="5300" b="1" i="1" dirty="0" smtClean="0">
                <a:solidFill>
                  <a:srgbClr val="0070C0"/>
                </a:solidFill>
              </a:rPr>
              <a:t>:</a:t>
            </a:r>
            <a:r>
              <a:rPr lang="ru-RU" altLang="ru-RU" sz="5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ru-RU" altLang="ru-RU" sz="5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alt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alt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020890" y="1848979"/>
            <a:ext cx="148590" cy="10287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012768" y="2421009"/>
            <a:ext cx="148590" cy="10287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033144" y="2977749"/>
            <a:ext cx="148590" cy="10287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1087063" y="3605464"/>
            <a:ext cx="148590" cy="10287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2639" y="1628683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300" b="1" i="1" dirty="0" smtClean="0">
                <a:solidFill>
                  <a:srgbClr val="C00000"/>
                </a:solidFill>
              </a:rPr>
              <a:t>Наглядность </a:t>
            </a:r>
            <a:r>
              <a:rPr lang="ru-RU" sz="2300" b="1" dirty="0">
                <a:solidFill>
                  <a:srgbClr val="C00000"/>
                </a:solidFill>
              </a:rPr>
              <a:t/>
            </a:r>
            <a:br>
              <a:rPr lang="ru-RU" sz="2300" b="1" dirty="0">
                <a:solidFill>
                  <a:srgbClr val="C00000"/>
                </a:solidFill>
              </a:rPr>
            </a:br>
            <a:endParaRPr lang="ru-RU" sz="2300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506133" y="2274368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300" b="1" i="1" dirty="0" smtClean="0">
                <a:solidFill>
                  <a:srgbClr val="C00000"/>
                </a:solidFill>
              </a:rPr>
              <a:t>Привлекательность </a:t>
            </a:r>
            <a:r>
              <a:rPr lang="ru-RU" sz="2300" b="1" dirty="0">
                <a:solidFill>
                  <a:srgbClr val="C00000"/>
                </a:solidFill>
              </a:rPr>
              <a:t/>
            </a:r>
            <a:br>
              <a:rPr lang="ru-RU" sz="2300" b="1" dirty="0">
                <a:solidFill>
                  <a:srgbClr val="C00000"/>
                </a:solidFill>
              </a:rPr>
            </a:br>
            <a:endParaRPr lang="ru-RU" sz="2300" b="1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40967" y="2834340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300" b="1" i="1" dirty="0" smtClean="0">
                <a:solidFill>
                  <a:srgbClr val="C00000"/>
                </a:solidFill>
              </a:rPr>
              <a:t>Запоминаемость </a:t>
            </a:r>
            <a:r>
              <a:rPr lang="ru-RU" sz="2300" b="1" dirty="0">
                <a:solidFill>
                  <a:srgbClr val="C00000"/>
                </a:solidFill>
              </a:rPr>
              <a:t/>
            </a:r>
            <a:br>
              <a:rPr lang="ru-RU" sz="2300" b="1" dirty="0">
                <a:solidFill>
                  <a:srgbClr val="C00000"/>
                </a:solidFill>
              </a:rPr>
            </a:br>
            <a:endParaRPr lang="ru-RU" sz="2300" b="1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06133" y="3429000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300" b="1" i="1" dirty="0" smtClean="0">
                <a:solidFill>
                  <a:srgbClr val="C00000"/>
                </a:solidFill>
              </a:rPr>
              <a:t>Творчество </a:t>
            </a:r>
            <a:r>
              <a:rPr lang="ru-RU" sz="2300" b="1" dirty="0">
                <a:solidFill>
                  <a:srgbClr val="C00000"/>
                </a:solidFill>
              </a:rPr>
              <a:t/>
            </a:r>
            <a:br>
              <a:rPr lang="ru-RU" sz="2300" b="1" dirty="0">
                <a:solidFill>
                  <a:srgbClr val="C00000"/>
                </a:solidFill>
              </a:rPr>
            </a:br>
            <a:endParaRPr lang="ru-RU" sz="23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38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515108"/>
            <a:ext cx="8974665" cy="613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70C0"/>
                </a:solidFill>
              </a:rPr>
              <a:t>Принципы составления </a:t>
            </a:r>
            <a:r>
              <a:rPr lang="ru-RU" b="1" dirty="0" err="1" smtClean="0">
                <a:solidFill>
                  <a:srgbClr val="C00000"/>
                </a:solidFill>
              </a:rPr>
              <a:t>адвент</a:t>
            </a:r>
            <a:r>
              <a:rPr lang="ru-RU" b="1" dirty="0" smtClean="0">
                <a:solidFill>
                  <a:srgbClr val="C00000"/>
                </a:solidFill>
              </a:rPr>
              <a:t>-календаря: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55265" y="1340768"/>
            <a:ext cx="8229600" cy="438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algn="l">
              <a:buAutoNum type="arabicPeriod"/>
            </a:pPr>
            <a:r>
              <a:rPr lang="ru-RU" sz="4000" dirty="0" smtClean="0">
                <a:solidFill>
                  <a:schemeClr val="tx1"/>
                </a:solidFill>
                <a:latin typeface="+mj-lt"/>
              </a:rPr>
              <a:t>Стиль 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оформления должен соответствовать лексической </a:t>
            </a:r>
            <a:r>
              <a:rPr lang="ru-RU" sz="4000" dirty="0" smtClean="0">
                <a:solidFill>
                  <a:schemeClr val="tx1"/>
                </a:solidFill>
                <a:latin typeface="+mj-lt"/>
              </a:rPr>
              <a:t>теме</a:t>
            </a:r>
            <a:r>
              <a:rPr lang="ru-RU" sz="4000" dirty="0" smtClean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ru-RU" sz="4000" dirty="0">
                <a:solidFill>
                  <a:schemeClr val="tx1"/>
                </a:solidFill>
              </a:rPr>
              <a:t>2. Определённое место календаря. Календарь должен быть доступным и </a:t>
            </a:r>
            <a:r>
              <a:rPr lang="ru-RU" sz="4000" dirty="0" smtClean="0">
                <a:solidFill>
                  <a:schemeClr val="tx1"/>
                </a:solidFill>
              </a:rPr>
              <a:t>многофункциональным;</a:t>
            </a:r>
            <a:endParaRPr lang="ru-RU" sz="4000" dirty="0">
              <a:solidFill>
                <a:schemeClr val="tx1"/>
              </a:solidFill>
            </a:endParaRPr>
          </a:p>
          <a:p>
            <a:pPr algn="l"/>
            <a:endParaRPr lang="ru-RU" sz="40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90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55265" y="620688"/>
            <a:ext cx="8229600" cy="510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4000" dirty="0" smtClean="0">
                <a:solidFill>
                  <a:schemeClr val="tx1"/>
                </a:solidFill>
              </a:rPr>
              <a:t>3.Присутствие </a:t>
            </a:r>
            <a:r>
              <a:rPr lang="ru-RU" sz="4000" dirty="0">
                <a:solidFill>
                  <a:schemeClr val="tx1"/>
                </a:solidFill>
              </a:rPr>
              <a:t>тайны. Дети очень любопытны, а наличие кармашков создаёт интерес и предвкушение </a:t>
            </a:r>
            <a:r>
              <a:rPr lang="ru-RU" sz="4000" dirty="0" smtClean="0">
                <a:solidFill>
                  <a:schemeClr val="tx1"/>
                </a:solidFill>
              </a:rPr>
              <a:t>сюрприза;</a:t>
            </a:r>
            <a:endParaRPr lang="ru-RU" sz="4000" dirty="0">
              <a:solidFill>
                <a:schemeClr val="tx1"/>
              </a:solidFill>
            </a:endParaRPr>
          </a:p>
          <a:p>
            <a:pPr algn="l"/>
            <a:r>
              <a:rPr lang="ru-RU" sz="4000" dirty="0" smtClean="0">
                <a:solidFill>
                  <a:schemeClr val="tx1"/>
                </a:solidFill>
              </a:rPr>
              <a:t>4. </a:t>
            </a:r>
            <a:r>
              <a:rPr lang="ru-RU" sz="4000" b="1" dirty="0" err="1">
                <a:solidFill>
                  <a:schemeClr val="tx1"/>
                </a:solidFill>
              </a:rPr>
              <a:t>Адвент</a:t>
            </a:r>
            <a:r>
              <a:rPr lang="ru-RU" sz="4000" b="1" dirty="0">
                <a:solidFill>
                  <a:schemeClr val="tx1"/>
                </a:solidFill>
              </a:rPr>
              <a:t>-календарь</a:t>
            </a:r>
            <a:r>
              <a:rPr lang="ru-RU" sz="4000" dirty="0">
                <a:solidFill>
                  <a:schemeClr val="tx1"/>
                </a:solidFill>
              </a:rPr>
              <a:t> предполагает свои правила игры. Один день – одно задание. Любопытный ребёнок может захотеть увидеть сразу все задания и сюрпризы, поэтому задания добавляются </a:t>
            </a:r>
            <a:r>
              <a:rPr lang="ru-RU" sz="4000" dirty="0" smtClean="0">
                <a:solidFill>
                  <a:schemeClr val="tx1"/>
                </a:solidFill>
              </a:rPr>
              <a:t>ежедневно;</a:t>
            </a:r>
            <a:endParaRPr lang="ru-RU" sz="4000" dirty="0">
              <a:solidFill>
                <a:schemeClr val="tx1"/>
              </a:solidFill>
            </a:endParaRPr>
          </a:p>
          <a:p>
            <a:pPr algn="l"/>
            <a:endParaRPr lang="ru-RU" sz="40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8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57201" y="548680"/>
            <a:ext cx="8229600" cy="48211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4000" dirty="0" smtClean="0">
                <a:solidFill>
                  <a:schemeClr val="tx1"/>
                </a:solidFill>
                <a:latin typeface="+mj-lt"/>
              </a:rPr>
              <a:t>5.</a:t>
            </a:r>
            <a:r>
              <a:rPr lang="ru-RU" sz="4000" dirty="0" smtClean="0">
                <a:solidFill>
                  <a:schemeClr val="tx1"/>
                </a:solidFill>
              </a:rPr>
              <a:t>Задания </a:t>
            </a:r>
            <a:r>
              <a:rPr lang="ru-RU" sz="4000" dirty="0">
                <a:solidFill>
                  <a:schemeClr val="tx1"/>
                </a:solidFill>
              </a:rPr>
              <a:t>должны быть приятными, интересными и соответствовать возрасту и возможностям детей. Они могут быть разной </a:t>
            </a:r>
            <a:r>
              <a:rPr lang="ru-RU" sz="4000" dirty="0" smtClean="0">
                <a:solidFill>
                  <a:schemeClr val="tx1"/>
                </a:solidFill>
              </a:rPr>
              <a:t>направленности;</a:t>
            </a:r>
          </a:p>
          <a:p>
            <a:pPr algn="l"/>
            <a:r>
              <a:rPr lang="ru-RU" sz="4000" dirty="0" smtClean="0">
                <a:solidFill>
                  <a:schemeClr val="tx1"/>
                </a:solidFill>
              </a:rPr>
              <a:t>6. </a:t>
            </a:r>
            <a:r>
              <a:rPr lang="ru-RU" sz="4000" dirty="0">
                <a:solidFill>
                  <a:schemeClr val="tx1"/>
                </a:solidFill>
              </a:rPr>
              <a:t>Число дней календаря зависит от периода реализации темы, и составляют от недели до месяца.</a:t>
            </a:r>
          </a:p>
          <a:p>
            <a:pPr algn="l"/>
            <a:endParaRPr lang="ru-RU" sz="40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1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u="sng" dirty="0" smtClean="0">
                <a:solidFill>
                  <a:srgbClr val="C00000"/>
                </a:solidFill>
              </a:rPr>
              <a:t>Этапы </a:t>
            </a:r>
            <a:r>
              <a:rPr lang="ru-RU" b="1" u="sng" dirty="0">
                <a:solidFill>
                  <a:srgbClr val="C00000"/>
                </a:solidFill>
              </a:rPr>
              <a:t>реализации проекта: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i="1" kern="10" dirty="0" smtClean="0">
                <a:ln w="15875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5CBF">
                        <a:alpha val="50000"/>
                      </a:srgbClr>
                    </a:gs>
                    <a:gs pos="12500">
                      <a:srgbClr val="0087E6">
                        <a:alpha val="62500"/>
                      </a:srgbClr>
                    </a:gs>
                    <a:gs pos="37500">
                      <a:srgbClr val="21D6E0">
                        <a:alpha val="87500"/>
                      </a:srgbClr>
                    </a:gs>
                    <a:gs pos="50000">
                      <a:srgbClr val="03D4A8"/>
                    </a:gs>
                    <a:gs pos="62500">
                      <a:srgbClr val="21D6E0">
                        <a:alpha val="87500"/>
                      </a:srgbClr>
                    </a:gs>
                    <a:gs pos="87500">
                      <a:srgbClr val="0087E6">
                        <a:alpha val="62500"/>
                      </a:srgbClr>
                    </a:gs>
                    <a:gs pos="100000">
                      <a:srgbClr val="005CBF">
                        <a:alpha val="50000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  <a:t/>
            </a:r>
            <a:br>
              <a:rPr lang="ru-RU" i="1" kern="10" dirty="0" smtClean="0">
                <a:ln w="15875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5CBF">
                        <a:alpha val="50000"/>
                      </a:srgbClr>
                    </a:gs>
                    <a:gs pos="12500">
                      <a:srgbClr val="0087E6">
                        <a:alpha val="62500"/>
                      </a:srgbClr>
                    </a:gs>
                    <a:gs pos="37500">
                      <a:srgbClr val="21D6E0">
                        <a:alpha val="87500"/>
                      </a:srgbClr>
                    </a:gs>
                    <a:gs pos="50000">
                      <a:srgbClr val="03D4A8"/>
                    </a:gs>
                    <a:gs pos="62500">
                      <a:srgbClr val="21D6E0">
                        <a:alpha val="87500"/>
                      </a:srgbClr>
                    </a:gs>
                    <a:gs pos="87500">
                      <a:srgbClr val="0087E6">
                        <a:alpha val="62500"/>
                      </a:srgbClr>
                    </a:gs>
                    <a:gs pos="100000">
                      <a:srgbClr val="005CBF">
                        <a:alpha val="50000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</a:br>
            <a:endParaRPr lang="ru-RU" i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61956" y="1433772"/>
            <a:ext cx="8596668" cy="1131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>
                <a:solidFill>
                  <a:srgbClr val="0070C0"/>
                </a:solidFill>
              </a:rPr>
              <a:t>1-й этап. Подготовительный.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i="1" kern="10" dirty="0" smtClean="0">
                <a:ln w="15875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5CBF">
                        <a:alpha val="50000"/>
                      </a:srgbClr>
                    </a:gs>
                    <a:gs pos="12500">
                      <a:srgbClr val="0087E6">
                        <a:alpha val="62500"/>
                      </a:srgbClr>
                    </a:gs>
                    <a:gs pos="37500">
                      <a:srgbClr val="21D6E0">
                        <a:alpha val="87500"/>
                      </a:srgbClr>
                    </a:gs>
                    <a:gs pos="50000">
                      <a:srgbClr val="03D4A8"/>
                    </a:gs>
                    <a:gs pos="62500">
                      <a:srgbClr val="21D6E0">
                        <a:alpha val="87500"/>
                      </a:srgbClr>
                    </a:gs>
                    <a:gs pos="87500">
                      <a:srgbClr val="0087E6">
                        <a:alpha val="62500"/>
                      </a:srgbClr>
                    </a:gs>
                    <a:gs pos="100000">
                      <a:srgbClr val="005CBF">
                        <a:alpha val="50000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  <a:t/>
            </a:r>
            <a:br>
              <a:rPr lang="ru-RU" i="1" kern="10" dirty="0" smtClean="0">
                <a:ln w="15875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5CBF">
                        <a:alpha val="50000"/>
                      </a:srgbClr>
                    </a:gs>
                    <a:gs pos="12500">
                      <a:srgbClr val="0087E6">
                        <a:alpha val="62500"/>
                      </a:srgbClr>
                    </a:gs>
                    <a:gs pos="37500">
                      <a:srgbClr val="21D6E0">
                        <a:alpha val="87500"/>
                      </a:srgbClr>
                    </a:gs>
                    <a:gs pos="50000">
                      <a:srgbClr val="03D4A8"/>
                    </a:gs>
                    <a:gs pos="62500">
                      <a:srgbClr val="21D6E0">
                        <a:alpha val="87500"/>
                      </a:srgbClr>
                    </a:gs>
                    <a:gs pos="87500">
                      <a:srgbClr val="0087E6">
                        <a:alpha val="62500"/>
                      </a:srgbClr>
                    </a:gs>
                    <a:gs pos="100000">
                      <a:srgbClr val="005CBF">
                        <a:alpha val="50000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</a:br>
            <a:endParaRPr lang="ru-RU" i="1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50221" y="2132856"/>
            <a:ext cx="366274" cy="14401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50221" y="2924944"/>
            <a:ext cx="366274" cy="14401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541642" y="3717032"/>
            <a:ext cx="366274" cy="14401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1359926" y="1999338"/>
            <a:ext cx="6624736" cy="628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2000" b="1" dirty="0" smtClean="0">
                <a:solidFill>
                  <a:srgbClr val="0070C0"/>
                </a:solidFill>
                <a:latin typeface="Franklin Gothic Demi" pitchFamily="34" charset="0"/>
              </a:rPr>
              <a:t>Изготовление </a:t>
            </a:r>
            <a:r>
              <a:rPr lang="ru-RU" altLang="ru-RU" sz="2000" b="1" dirty="0" err="1" smtClean="0">
                <a:solidFill>
                  <a:srgbClr val="0070C0"/>
                </a:solidFill>
                <a:latin typeface="Franklin Gothic Demi" pitchFamily="34" charset="0"/>
              </a:rPr>
              <a:t>Адвент</a:t>
            </a:r>
            <a:r>
              <a:rPr lang="ru-RU" altLang="ru-RU" sz="2000" b="1" dirty="0" smtClean="0">
                <a:solidFill>
                  <a:srgbClr val="0070C0"/>
                </a:solidFill>
                <a:latin typeface="Franklin Gothic Demi" pitchFamily="34" charset="0"/>
              </a:rPr>
              <a:t>-календаря «Азбука здоровья».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1359926" y="2799465"/>
            <a:ext cx="6624736" cy="628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2000" b="1" dirty="0" smtClean="0">
                <a:solidFill>
                  <a:srgbClr val="0070C0"/>
                </a:solidFill>
                <a:latin typeface="Franklin Gothic Demi" pitchFamily="34" charset="0"/>
              </a:rPr>
              <a:t>Разработка заданий для </a:t>
            </a:r>
            <a:r>
              <a:rPr lang="ru-RU" altLang="ru-RU" sz="2000" b="1" dirty="0" err="1" smtClean="0">
                <a:solidFill>
                  <a:srgbClr val="0070C0"/>
                </a:solidFill>
                <a:latin typeface="Franklin Gothic Demi" pitchFamily="34" charset="0"/>
              </a:rPr>
              <a:t>Адвент</a:t>
            </a:r>
            <a:r>
              <a:rPr lang="ru-RU" altLang="ru-RU" sz="2000" b="1" dirty="0" smtClean="0">
                <a:solidFill>
                  <a:srgbClr val="0070C0"/>
                </a:solidFill>
                <a:latin typeface="Franklin Gothic Demi" pitchFamily="34" charset="0"/>
              </a:rPr>
              <a:t>-календаря .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1359926" y="3583965"/>
            <a:ext cx="6624736" cy="628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2000" b="1" dirty="0" smtClean="0">
                <a:solidFill>
                  <a:srgbClr val="0070C0"/>
                </a:solidFill>
                <a:latin typeface="Franklin Gothic Demi" pitchFamily="34" charset="0"/>
              </a:rPr>
              <a:t>Разработка папки консультаций для родителей.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76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D:\Методики\для работы в яслях\2 ясельная группа\фото\ясли март\IMG_20200316_121948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7" t="17377" r="19863" b="10918"/>
          <a:stretch/>
        </p:blipFill>
        <p:spPr bwMode="auto">
          <a:xfrm>
            <a:off x="395536" y="658577"/>
            <a:ext cx="2448272" cy="2664296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Lara\Desktop\Новая папка\IMG_20200326_093909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0" r="7647" b="5589"/>
          <a:stretch/>
        </p:blipFill>
        <p:spPr bwMode="auto">
          <a:xfrm>
            <a:off x="3131840" y="1884598"/>
            <a:ext cx="2197100" cy="2876550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Lara\Desktop\Новая папка\IMG_20200326_094107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4" b="7451"/>
          <a:stretch/>
        </p:blipFill>
        <p:spPr bwMode="auto">
          <a:xfrm rot="5400000">
            <a:off x="5978273" y="664633"/>
            <a:ext cx="2654238" cy="2874496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251520" y="3717032"/>
            <a:ext cx="23762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Адвент</a:t>
            </a:r>
            <a:r>
              <a:rPr lang="ru-RU" alt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- календарь «Азбука здоровья» </a:t>
            </a:r>
            <a:endParaRPr lang="ru-RU" altLang="ru-RU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or Richard" pitchFamily="18" charset="0"/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3131840" y="658577"/>
            <a:ext cx="23762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Папка консультаций </a:t>
            </a:r>
            <a:endParaRPr lang="ru-RU" altLang="ru-RU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or Richard" pitchFamily="18" charset="0"/>
            </a:endParaRP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7260" y="3712964"/>
            <a:ext cx="23762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Примеры заданий  </a:t>
            </a:r>
            <a:endParaRPr lang="ru-RU" altLang="ru-RU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or Richar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6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73667" y="302640"/>
            <a:ext cx="8596668" cy="1131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>
                <a:solidFill>
                  <a:srgbClr val="0070C0"/>
                </a:solidFill>
              </a:rPr>
              <a:t>2-й этап. Реализация проекта.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i="1" kern="10" dirty="0" smtClean="0">
                <a:ln w="15875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5CBF">
                        <a:alpha val="50000"/>
                      </a:srgbClr>
                    </a:gs>
                    <a:gs pos="12500">
                      <a:srgbClr val="0087E6">
                        <a:alpha val="62500"/>
                      </a:srgbClr>
                    </a:gs>
                    <a:gs pos="37500">
                      <a:srgbClr val="21D6E0">
                        <a:alpha val="87500"/>
                      </a:srgbClr>
                    </a:gs>
                    <a:gs pos="50000">
                      <a:srgbClr val="03D4A8"/>
                    </a:gs>
                    <a:gs pos="62500">
                      <a:srgbClr val="21D6E0">
                        <a:alpha val="87500"/>
                      </a:srgbClr>
                    </a:gs>
                    <a:gs pos="87500">
                      <a:srgbClr val="0087E6">
                        <a:alpha val="62500"/>
                      </a:srgbClr>
                    </a:gs>
                    <a:gs pos="100000">
                      <a:srgbClr val="005CBF">
                        <a:alpha val="50000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  <a:t/>
            </a:r>
            <a:br>
              <a:rPr lang="ru-RU" i="1" kern="10" dirty="0" smtClean="0">
                <a:ln w="15875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5CBF">
                        <a:alpha val="50000"/>
                      </a:srgbClr>
                    </a:gs>
                    <a:gs pos="12500">
                      <a:srgbClr val="0087E6">
                        <a:alpha val="62500"/>
                      </a:srgbClr>
                    </a:gs>
                    <a:gs pos="37500">
                      <a:srgbClr val="21D6E0">
                        <a:alpha val="87500"/>
                      </a:srgbClr>
                    </a:gs>
                    <a:gs pos="50000">
                      <a:srgbClr val="03D4A8"/>
                    </a:gs>
                    <a:gs pos="62500">
                      <a:srgbClr val="21D6E0">
                        <a:alpha val="87500"/>
                      </a:srgbClr>
                    </a:gs>
                    <a:gs pos="87500">
                      <a:srgbClr val="0087E6">
                        <a:alpha val="62500"/>
                      </a:srgbClr>
                    </a:gs>
                    <a:gs pos="100000">
                      <a:srgbClr val="005CBF">
                        <a:alpha val="50000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</a:br>
            <a:endParaRPr lang="ru-RU" i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73667" y="805113"/>
            <a:ext cx="6624736" cy="628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2000" b="1" u="sng" dirty="0" smtClean="0">
                <a:solidFill>
                  <a:srgbClr val="C00000"/>
                </a:solidFill>
                <a:latin typeface="Franklin Gothic Demi" pitchFamily="34" charset="0"/>
              </a:rPr>
              <a:t>Задания  </a:t>
            </a:r>
            <a:r>
              <a:rPr lang="ru-RU" altLang="ru-RU" sz="2000" b="1" u="sng" dirty="0" err="1" smtClean="0">
                <a:solidFill>
                  <a:srgbClr val="C00000"/>
                </a:solidFill>
                <a:latin typeface="Franklin Gothic Demi" pitchFamily="34" charset="0"/>
              </a:rPr>
              <a:t>Адвент</a:t>
            </a:r>
            <a:r>
              <a:rPr lang="ru-RU" altLang="ru-RU" sz="2000" b="1" u="sng" dirty="0" smtClean="0">
                <a:solidFill>
                  <a:srgbClr val="C00000"/>
                </a:solidFill>
                <a:latin typeface="Franklin Gothic Demi" pitchFamily="34" charset="0"/>
              </a:rPr>
              <a:t>-календаря  «Азбука здоровья».</a:t>
            </a:r>
            <a:endParaRPr lang="ru-RU" sz="2000" u="sng" dirty="0">
              <a:solidFill>
                <a:srgbClr val="C0000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67544" y="1844824"/>
            <a:ext cx="8280920" cy="43924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/>
              <a:t>Понедельник</a:t>
            </a:r>
            <a:r>
              <a:rPr lang="ru-RU" sz="2000" b="1" dirty="0"/>
              <a:t>: Рассказать ребенку о пользе чистки зубов утром и вечером .Почистить зубы утром и вечером. </a:t>
            </a:r>
          </a:p>
          <a:p>
            <a:pPr algn="l"/>
            <a:r>
              <a:rPr lang="ru-RU" sz="2000" b="1" dirty="0"/>
              <a:t>Вторник: Рассказать ребенку о пользе утренней гимнастики. Ежедневно делать утреннюю гимнастику.</a:t>
            </a:r>
          </a:p>
          <a:p>
            <a:pPr algn="l"/>
            <a:r>
              <a:rPr lang="ru-RU" sz="2000" b="1" dirty="0"/>
              <a:t>Среда: Рассказать ребенку о необходимости мытья рук. О правилах гигиены. Выполнить совместно в игре с куклой/ мишкой/ машинкой  </a:t>
            </a:r>
          </a:p>
          <a:p>
            <a:pPr algn="l"/>
            <a:r>
              <a:rPr lang="ru-RU" sz="2000" b="1" dirty="0"/>
              <a:t>Четверг: Выполнить пальчиковую гимнастику «Капуста».</a:t>
            </a:r>
          </a:p>
          <a:p>
            <a:pPr algn="l"/>
            <a:r>
              <a:rPr lang="ru-RU" sz="2000" b="1" dirty="0" smtClean="0"/>
              <a:t>Пятница</a:t>
            </a:r>
            <a:r>
              <a:rPr lang="ru-RU" sz="2000" b="1" dirty="0"/>
              <a:t>: Совместно слепить зайчика из пластилина.</a:t>
            </a:r>
          </a:p>
          <a:p>
            <a:pPr algn="l"/>
            <a:r>
              <a:rPr lang="ru-RU" sz="2000" b="1" dirty="0" smtClean="0"/>
              <a:t>Понедельник</a:t>
            </a:r>
            <a:r>
              <a:rPr lang="ru-RU" sz="2000" b="1" dirty="0"/>
              <a:t>: Провести с ребенком физкультминутку «</a:t>
            </a:r>
            <a:r>
              <a:rPr lang="ru-RU" sz="2000" b="1" dirty="0" err="1"/>
              <a:t>Хомка</a:t>
            </a:r>
            <a:r>
              <a:rPr lang="ru-RU" sz="2000" b="1" dirty="0" smtClean="0"/>
              <a:t>»</a:t>
            </a:r>
          </a:p>
          <a:p>
            <a:pPr algn="l"/>
            <a:r>
              <a:rPr lang="ru-RU" sz="2000" b="1" dirty="0" smtClean="0"/>
              <a:t>Вторник</a:t>
            </a:r>
            <a:r>
              <a:rPr lang="ru-RU" sz="2000" b="1" dirty="0"/>
              <a:t>: </a:t>
            </a:r>
            <a:r>
              <a:rPr lang="ru-RU" sz="2000" b="1" dirty="0" smtClean="0"/>
              <a:t>Совместно выполнить дыхательную гимнастику. «Паровозик».</a:t>
            </a:r>
          </a:p>
          <a:p>
            <a:pPr algn="l"/>
            <a:r>
              <a:rPr lang="ru-RU" sz="2000" b="1" dirty="0" smtClean="0"/>
              <a:t>Среда</a:t>
            </a:r>
            <a:r>
              <a:rPr lang="ru-RU" sz="2000" b="1" dirty="0"/>
              <a:t>: Провести совместно гимнастику для </a:t>
            </a:r>
            <a:r>
              <a:rPr lang="ru-RU" sz="2000" b="1" dirty="0" smtClean="0"/>
              <a:t>глаз.</a:t>
            </a:r>
          </a:p>
          <a:p>
            <a:pPr algn="l"/>
            <a:r>
              <a:rPr lang="ru-RU" sz="2000" b="1" dirty="0" smtClean="0"/>
              <a:t>Четверг</a:t>
            </a:r>
            <a:r>
              <a:rPr lang="ru-RU" sz="2000" b="1" dirty="0"/>
              <a:t>: Нарисовать совместно рисунок на свободную </a:t>
            </a:r>
            <a:r>
              <a:rPr lang="ru-RU" sz="2000" b="1" dirty="0" smtClean="0"/>
              <a:t>тему.</a:t>
            </a:r>
          </a:p>
          <a:p>
            <a:pPr algn="l"/>
            <a:r>
              <a:rPr lang="ru-RU" sz="2000" b="1" dirty="0" smtClean="0"/>
              <a:t>Пятница</a:t>
            </a:r>
            <a:r>
              <a:rPr lang="ru-RU" sz="2000" b="1" dirty="0"/>
              <a:t>: Совместно станцевать «Танец маленьких утят</a:t>
            </a:r>
            <a:r>
              <a:rPr lang="ru-RU" sz="2000" b="1" dirty="0" smtClean="0"/>
              <a:t>».</a:t>
            </a:r>
          </a:p>
          <a:p>
            <a:pPr algn="l"/>
            <a:r>
              <a:rPr lang="ru-RU" sz="2000" b="1" dirty="0" smtClean="0"/>
              <a:t>Понедельник</a:t>
            </a:r>
            <a:r>
              <a:rPr lang="ru-RU" sz="2000" b="1" dirty="0"/>
              <a:t>: Нарисовать совместно  рисунок манкой «Солнышко», «Море» и т.п.</a:t>
            </a:r>
            <a:endParaRPr lang="ru-RU" sz="2000" b="1" dirty="0" smtClean="0"/>
          </a:p>
          <a:p>
            <a:pPr algn="l"/>
            <a:r>
              <a:rPr lang="ru-RU" sz="2000" b="1" dirty="0" err="1" smtClean="0"/>
              <a:t>Вторник:</a:t>
            </a:r>
            <a:r>
              <a:rPr lang="ru-RU" sz="2000" b="1" dirty="0" err="1"/>
              <a:t>Совместно</a:t>
            </a:r>
            <a:r>
              <a:rPr lang="ru-RU" sz="2000" b="1" dirty="0"/>
              <a:t> сочинить сказку на тему правил гигиены.</a:t>
            </a:r>
            <a:r>
              <a:rPr lang="ru-RU" alt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alt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altLang="ru-RU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altLang="ru-RU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2000" b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73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73667" y="302640"/>
            <a:ext cx="8596668" cy="1131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>
                <a:solidFill>
                  <a:srgbClr val="0070C0"/>
                </a:solidFill>
              </a:rPr>
              <a:t>3</a:t>
            </a:r>
            <a:r>
              <a:rPr lang="ru-RU" b="1" dirty="0" smtClean="0">
                <a:solidFill>
                  <a:srgbClr val="0070C0"/>
                </a:solidFill>
              </a:rPr>
              <a:t>-й этап. Заключительный.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i="1" kern="10" dirty="0" smtClean="0">
                <a:ln w="15875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5CBF">
                        <a:alpha val="50000"/>
                      </a:srgbClr>
                    </a:gs>
                    <a:gs pos="12500">
                      <a:srgbClr val="0087E6">
                        <a:alpha val="62500"/>
                      </a:srgbClr>
                    </a:gs>
                    <a:gs pos="37500">
                      <a:srgbClr val="21D6E0">
                        <a:alpha val="87500"/>
                      </a:srgbClr>
                    </a:gs>
                    <a:gs pos="50000">
                      <a:srgbClr val="03D4A8"/>
                    </a:gs>
                    <a:gs pos="62500">
                      <a:srgbClr val="21D6E0">
                        <a:alpha val="87500"/>
                      </a:srgbClr>
                    </a:gs>
                    <a:gs pos="87500">
                      <a:srgbClr val="0087E6">
                        <a:alpha val="62500"/>
                      </a:srgbClr>
                    </a:gs>
                    <a:gs pos="100000">
                      <a:srgbClr val="005CBF">
                        <a:alpha val="50000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  <a:t/>
            </a:r>
            <a:br>
              <a:rPr lang="ru-RU" i="1" kern="10" dirty="0" smtClean="0">
                <a:ln w="15875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5CBF">
                        <a:alpha val="50000"/>
                      </a:srgbClr>
                    </a:gs>
                    <a:gs pos="12500">
                      <a:srgbClr val="0087E6">
                        <a:alpha val="62500"/>
                      </a:srgbClr>
                    </a:gs>
                    <a:gs pos="37500">
                      <a:srgbClr val="21D6E0">
                        <a:alpha val="87500"/>
                      </a:srgbClr>
                    </a:gs>
                    <a:gs pos="50000">
                      <a:srgbClr val="03D4A8"/>
                    </a:gs>
                    <a:gs pos="62500">
                      <a:srgbClr val="21D6E0">
                        <a:alpha val="87500"/>
                      </a:srgbClr>
                    </a:gs>
                    <a:gs pos="87500">
                      <a:srgbClr val="0087E6">
                        <a:alpha val="62500"/>
                      </a:srgbClr>
                    </a:gs>
                    <a:gs pos="100000">
                      <a:srgbClr val="005CBF">
                        <a:alpha val="50000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</a:br>
            <a:endParaRPr lang="ru-RU" i="1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71472" y="1428736"/>
            <a:ext cx="366274" cy="14401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71472" y="2786058"/>
            <a:ext cx="366274" cy="14401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285852" y="1285860"/>
            <a:ext cx="6624736" cy="628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2300" b="1" dirty="0" smtClean="0">
                <a:solidFill>
                  <a:srgbClr val="0070C0"/>
                </a:solidFill>
                <a:latin typeface="Franklin Gothic Demi" pitchFamily="34" charset="0"/>
              </a:rPr>
              <a:t>Подведение итогов.</a:t>
            </a:r>
            <a:endParaRPr lang="ru-RU" sz="2300" dirty="0">
              <a:solidFill>
                <a:srgbClr val="0070C0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357290" y="2571744"/>
            <a:ext cx="6624736" cy="628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2300" b="1" dirty="0" smtClean="0">
                <a:solidFill>
                  <a:srgbClr val="0070C0"/>
                </a:solidFill>
                <a:latin typeface="Franklin Gothic Demi" pitchFamily="34" charset="0"/>
              </a:rPr>
              <a:t>Презентация проекта.</a:t>
            </a:r>
            <a:endParaRPr lang="ru-RU" sz="23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33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273667" y="805113"/>
            <a:ext cx="6624736" cy="628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2300" b="1" dirty="0" smtClean="0">
                <a:solidFill>
                  <a:srgbClr val="C00000"/>
                </a:solidFill>
                <a:latin typeface="Franklin Gothic Demi" pitchFamily="34" charset="0"/>
              </a:rPr>
              <a:t>Ожидаемые результаты:</a:t>
            </a:r>
            <a:endParaRPr lang="ru-RU" sz="2300" dirty="0">
              <a:solidFill>
                <a:srgbClr val="C00000"/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00034" y="1214422"/>
            <a:ext cx="8229600" cy="4821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AutoNum type="arabicPeriod"/>
            </a:pPr>
            <a:r>
              <a:rPr lang="ru-RU" sz="2300" dirty="0" smtClean="0">
                <a:solidFill>
                  <a:schemeClr val="tx1"/>
                </a:solidFill>
              </a:rPr>
              <a:t>Родители воспитанников ознакомлены с основными факторами, способствующими укреплению и сохранению здоровья дошкольников в домашних условиях и условиях детского сада.</a:t>
            </a:r>
          </a:p>
          <a:p>
            <a:pPr marL="457200" indent="-457200" algn="l">
              <a:buAutoNum type="arabicPeriod" startAt="2"/>
            </a:pPr>
            <a:r>
              <a:rPr lang="ru-RU" sz="2300" dirty="0" smtClean="0">
                <a:solidFill>
                  <a:schemeClr val="tx1"/>
                </a:solidFill>
              </a:rPr>
              <a:t>У родителей сформировалась мотивация здорового образа жизни, ответственность за свое здоровье и здоровье своих детей.</a:t>
            </a:r>
          </a:p>
          <a:p>
            <a:pPr marL="457200" indent="-457200" algn="l"/>
            <a:r>
              <a:rPr lang="ru-RU" sz="2300" b="1" dirty="0" smtClean="0">
                <a:solidFill>
                  <a:schemeClr val="tx1"/>
                </a:solidFill>
              </a:rPr>
              <a:t>3.    </a:t>
            </a:r>
            <a:r>
              <a:rPr lang="ru-RU" sz="2300" dirty="0" smtClean="0">
                <a:solidFill>
                  <a:schemeClr val="tx1"/>
                </a:solidFill>
              </a:rPr>
              <a:t>Повысилось педагогическое мастерство родителей по использованию </a:t>
            </a:r>
            <a:r>
              <a:rPr lang="ru-RU" sz="2300" dirty="0" err="1" smtClean="0">
                <a:solidFill>
                  <a:schemeClr val="tx1"/>
                </a:solidFill>
              </a:rPr>
              <a:t>здоровьесберегающих</a:t>
            </a:r>
            <a:r>
              <a:rPr lang="ru-RU" sz="2300" dirty="0" smtClean="0">
                <a:solidFill>
                  <a:schemeClr val="tx1"/>
                </a:solidFill>
              </a:rPr>
              <a:t> технологий в домашних условиях.</a:t>
            </a:r>
          </a:p>
          <a:p>
            <a:pPr marL="457200" indent="-457200" algn="l"/>
            <a:endParaRPr lang="ru-RU" sz="2300" b="1" dirty="0">
              <a:solidFill>
                <a:schemeClr val="tx1"/>
              </a:solidFill>
            </a:endParaRPr>
          </a:p>
          <a:p>
            <a:pPr algn="l"/>
            <a:endParaRPr lang="ru-RU" sz="40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97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42910" y="1428736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Спасибо за внимание!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677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41992" y="548680"/>
            <a:ext cx="8460018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altLang="ru-RU" sz="4000" b="1" dirty="0" smtClean="0">
                <a:solidFill>
                  <a:srgbClr val="FF0000"/>
                </a:solidFill>
                <a:latin typeface="Times New Roman" pitchFamily="18" charset="0"/>
              </a:rPr>
              <a:t>«Здоровые дети – здоровая страна».</a:t>
            </a:r>
          </a:p>
        </p:txBody>
      </p:sp>
      <p:pic>
        <p:nvPicPr>
          <p:cNvPr id="2050" name="Picture 2" descr="C:\Users\Lara\Pictures\detia-17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33447"/>
            <a:ext cx="3928439" cy="2719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79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3" y="1635251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C00000"/>
                </a:solidFill>
              </a:rPr>
              <a:t>Целью </a:t>
            </a:r>
            <a:r>
              <a:rPr lang="ru-RU" sz="2800" b="1" i="1" dirty="0" smtClean="0">
                <a:solidFill>
                  <a:srgbClr val="0070C0"/>
                </a:solidFill>
              </a:rPr>
              <a:t>моего проекта является создание у родителей </a:t>
            </a:r>
            <a:r>
              <a:rPr lang="ru-RU" sz="2800" b="1" i="1" dirty="0">
                <a:solidFill>
                  <a:srgbClr val="0070C0"/>
                </a:solidFill>
              </a:rPr>
              <a:t>установки </a:t>
            </a:r>
            <a:r>
              <a:rPr lang="ru-RU" sz="2800" b="1" i="1" dirty="0" smtClean="0">
                <a:solidFill>
                  <a:srgbClr val="0070C0"/>
                </a:solidFill>
              </a:rPr>
              <a:t>на совместную работу по сохранению и укреплению здоровья детей.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>
                <a:solidFill>
                  <a:srgbClr val="0070C0"/>
                </a:solidFill>
              </a:rPr>
              <a:t/>
            </a:r>
            <a:br>
              <a:rPr lang="ru-RU" sz="2800" dirty="0">
                <a:solidFill>
                  <a:srgbClr val="0070C0"/>
                </a:solidFill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59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742129" y="1069511"/>
            <a:ext cx="7272808" cy="1026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i="1" dirty="0">
                <a:solidFill>
                  <a:srgbClr val="0070C0"/>
                </a:solidFill>
              </a:rPr>
              <a:t>На этой основе выделяются следующие задачи:</a:t>
            </a:r>
            <a:r>
              <a:rPr lang="ru-RU" alt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ru-RU" alt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alt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alt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0238" y="1449394"/>
            <a:ext cx="75942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Ознакомить родителей воспитанников с основными факторами, способствующими укреплению и сохранению здоровья дошкольников в домашних условиях и условиях ДОУ.</a:t>
            </a:r>
            <a:endParaRPr lang="ru-RU" dirty="0"/>
          </a:p>
          <a:p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70238" y="2426122"/>
            <a:ext cx="74418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Формировать у родителей мотивацию здорового образа жизни, ответственность за свое здоровье и здоровье своих детей.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43159" y="3308271"/>
            <a:ext cx="7368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Повысить педагогическое мастерство родителей по использованию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здоровьесберегающих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технологий в домашних условиях.</a:t>
            </a:r>
            <a:endParaRPr lang="ru-RU" dirty="0"/>
          </a:p>
          <a:p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043608" y="1601108"/>
            <a:ext cx="148590" cy="10287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1037498" y="2632746"/>
            <a:ext cx="148590" cy="10287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064793" y="3429000"/>
            <a:ext cx="148590" cy="10287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99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61737" y="908720"/>
            <a:ext cx="8496944" cy="18722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i="1" dirty="0" smtClean="0">
                <a:solidFill>
                  <a:srgbClr val="C00000"/>
                </a:solidFill>
              </a:rPr>
              <a:t>Ожидаемые результаты:  </a:t>
            </a:r>
            <a:r>
              <a:rPr lang="ru-RU" i="1" dirty="0" smtClean="0">
                <a:solidFill>
                  <a:srgbClr val="0070C0"/>
                </a:solidFill>
              </a:rPr>
              <a:t>Расширение представлений у родителей мотивации к здоровому образу жизни, формирование ответственности за здоровье детей, использование родителями </a:t>
            </a:r>
            <a:r>
              <a:rPr lang="ru-RU" i="1" dirty="0" err="1" smtClean="0">
                <a:solidFill>
                  <a:srgbClr val="0070C0"/>
                </a:solidFill>
              </a:rPr>
              <a:t>здоровьесберегающих</a:t>
            </a:r>
            <a:r>
              <a:rPr lang="ru-RU" i="1" dirty="0" smtClean="0">
                <a:solidFill>
                  <a:srgbClr val="0070C0"/>
                </a:solidFill>
              </a:rPr>
              <a:t> технологий в домашних условиях.</a:t>
            </a:r>
            <a:endParaRPr lang="ru-RU" dirty="0">
              <a:solidFill>
                <a:srgbClr val="0070C0"/>
              </a:solidFill>
            </a:endParaRPr>
          </a:p>
          <a:p>
            <a:pPr algn="l"/>
            <a:endParaRPr lang="ru-RU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61737" y="3212976"/>
            <a:ext cx="8496944" cy="1647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i="1" dirty="0" smtClean="0">
                <a:solidFill>
                  <a:srgbClr val="C00000"/>
                </a:solidFill>
              </a:rPr>
              <a:t>Оборудование:  </a:t>
            </a:r>
            <a:r>
              <a:rPr lang="ru-RU" i="1" dirty="0" err="1" smtClean="0">
                <a:solidFill>
                  <a:srgbClr val="0070C0"/>
                </a:solidFill>
              </a:rPr>
              <a:t>Адвент</a:t>
            </a:r>
            <a:r>
              <a:rPr lang="ru-RU" i="1" dirty="0" smtClean="0">
                <a:solidFill>
                  <a:srgbClr val="0070C0"/>
                </a:solidFill>
              </a:rPr>
              <a:t>-календарь, папка консультаций для родителей.</a:t>
            </a:r>
            <a:endParaRPr lang="ru-RU" dirty="0">
              <a:solidFill>
                <a:srgbClr val="0070C0"/>
              </a:solidFill>
            </a:endParaRPr>
          </a:p>
          <a:p>
            <a:pPr algn="l"/>
            <a:r>
              <a:rPr lang="ru-RU" alt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alt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alt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alt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6577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0399" y="1484784"/>
            <a:ext cx="8640959" cy="2520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5100" b="1" i="1" dirty="0" smtClean="0">
                <a:solidFill>
                  <a:srgbClr val="C00000"/>
                </a:solidFill>
              </a:rPr>
              <a:t>Актуальность:</a:t>
            </a:r>
            <a:r>
              <a:rPr lang="ru-RU" altLang="ru-RU" sz="5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5100" b="1" i="1" dirty="0" smtClean="0">
                <a:solidFill>
                  <a:srgbClr val="0070C0"/>
                </a:solidFill>
              </a:rPr>
              <a:t>Сегодня в дошкольных учреждениях уделяется большое внимание </a:t>
            </a:r>
            <a:r>
              <a:rPr lang="ru-RU" sz="5100" b="1" dirty="0" err="1" smtClean="0">
                <a:solidFill>
                  <a:srgbClr val="0070C0"/>
                </a:solidFill>
              </a:rPr>
              <a:t>здоровьесберегающим</a:t>
            </a:r>
            <a:r>
              <a:rPr lang="ru-RU" sz="5100" b="1" dirty="0" smtClean="0">
                <a:solidFill>
                  <a:srgbClr val="0070C0"/>
                </a:solidFill>
              </a:rPr>
              <a:t> </a:t>
            </a:r>
            <a:r>
              <a:rPr lang="ru-RU" sz="5100" b="1" dirty="0">
                <a:solidFill>
                  <a:srgbClr val="0070C0"/>
                </a:solidFill>
              </a:rPr>
              <a:t>технологиям, которые направлены на решение самой главной задачи дошкольного образования – сохранить, поддержать и обогатить здоровье детей.</a:t>
            </a:r>
            <a:r>
              <a:rPr lang="ru-RU" sz="5100" b="1" i="1" dirty="0" smtClean="0">
                <a:solidFill>
                  <a:srgbClr val="0070C0"/>
                </a:solidFill>
              </a:rPr>
              <a:t> </a:t>
            </a:r>
          </a:p>
          <a:p>
            <a:pPr algn="l"/>
            <a:endParaRPr lang="ru-RU" b="1" i="1" dirty="0" smtClean="0">
              <a:solidFill>
                <a:srgbClr val="0070C0"/>
              </a:solidFill>
            </a:endParaRPr>
          </a:p>
          <a:p>
            <a:pPr algn="l"/>
            <a:r>
              <a:rPr lang="ru-RU" sz="5100" b="1" dirty="0">
                <a:solidFill>
                  <a:srgbClr val="0070C0"/>
                </a:solidFill>
              </a:rPr>
              <a:t>В последнее </a:t>
            </a:r>
            <a:r>
              <a:rPr lang="ru-RU" sz="5100" b="1" dirty="0" smtClean="0">
                <a:solidFill>
                  <a:srgbClr val="0070C0"/>
                </a:solidFill>
              </a:rPr>
              <a:t>время </a:t>
            </a:r>
            <a:r>
              <a:rPr lang="ru-RU" sz="5100" b="1" dirty="0">
                <a:solidFill>
                  <a:srgbClr val="0070C0"/>
                </a:solidFill>
              </a:rPr>
              <a:t>в практику работы детских </a:t>
            </a:r>
            <a:r>
              <a:rPr lang="ru-RU" sz="5100" b="1" dirty="0" smtClean="0">
                <a:solidFill>
                  <a:srgbClr val="0070C0"/>
                </a:solidFill>
              </a:rPr>
              <a:t>садов </a:t>
            </a:r>
            <a:r>
              <a:rPr lang="ru-RU" sz="5100" b="1" dirty="0">
                <a:solidFill>
                  <a:srgbClr val="0070C0"/>
                </a:solidFill>
              </a:rPr>
              <a:t>стала входить технология </a:t>
            </a:r>
            <a:r>
              <a:rPr lang="ru-RU" sz="5100" b="1" dirty="0" err="1">
                <a:solidFill>
                  <a:srgbClr val="0070C0"/>
                </a:solidFill>
              </a:rPr>
              <a:t>адвент</a:t>
            </a:r>
            <a:r>
              <a:rPr lang="ru-RU" sz="5100" b="1" dirty="0">
                <a:solidFill>
                  <a:srgbClr val="0070C0"/>
                </a:solidFill>
              </a:rPr>
              <a:t>-календарей </a:t>
            </a:r>
            <a:r>
              <a:rPr lang="ru-RU" sz="5100" b="1" dirty="0" smtClean="0">
                <a:solidFill>
                  <a:srgbClr val="0070C0"/>
                </a:solidFill>
              </a:rPr>
              <a:t>.</a:t>
            </a:r>
            <a:endParaRPr lang="ru-RU" sz="5100" b="1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13720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251520" y="476672"/>
            <a:ext cx="8712968" cy="9318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 smtClean="0">
                <a:solidFill>
                  <a:srgbClr val="0070C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Адвент</a:t>
            </a:r>
            <a:r>
              <a:rPr lang="ru-RU" sz="3600" kern="10" dirty="0" smtClean="0">
                <a:solidFill>
                  <a:srgbClr val="0070C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-календарь</a:t>
            </a:r>
            <a:endParaRPr lang="ru-RU" sz="3600" kern="10" dirty="0">
              <a:solidFill>
                <a:srgbClr val="0070C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0" y="2204864"/>
            <a:ext cx="89644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«Календарь ожидания праздника» был изобретен в Германии в 1903  году Герхардом </a:t>
            </a:r>
            <a:r>
              <a:rPr lang="ru-RU" altLang="ru-RU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Лангом</a:t>
            </a:r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. Когда он был ребенком, его мама в преддверии Рождества пекла 24 безе и прикрепляла их к картону, чтобы сын знал, сколько осталось до сочельника.</a:t>
            </a:r>
            <a:endParaRPr lang="ru-RU" alt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or Richar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60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519431" y="352851"/>
            <a:ext cx="8105140" cy="1150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 smtClean="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Адвент</a:t>
            </a:r>
            <a:r>
              <a:rPr lang="ru-RU" sz="3600" kern="10" dirty="0" smtClean="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- календарь</a:t>
            </a:r>
            <a:endParaRPr lang="ru-RU" sz="3600" kern="10" dirty="0"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89757" y="1700808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Это календарь, состоящий из тематических дней, заканчивающихся итоговым мероприятием. </a:t>
            </a:r>
            <a:endParaRPr lang="ru-RU" alt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or Richard" pitchFamily="18" charset="0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179512" y="2708613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Число дней календаря зависит от периода реализации темы (от недели до месяца). </a:t>
            </a:r>
            <a:endParaRPr lang="ru-RU" alt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or Richard" pitchFamily="18" charset="0"/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89757" y="3717032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С наступившим числом родители находят задания для совместной деятельности с детьми.  </a:t>
            </a:r>
            <a:endParaRPr lang="ru-RU" alt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or Richar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00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1.liveinternet.ru/images/attach/c/3/83/266/83266171_large_sadoc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487693" y="908720"/>
            <a:ext cx="8168615" cy="9318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     </a:t>
            </a:r>
            <a:r>
              <a:rPr lang="ru-RU" sz="3600" kern="10" dirty="0" err="1" smtClean="0">
                <a:solidFill>
                  <a:srgbClr val="0070C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Адвент</a:t>
            </a:r>
            <a:r>
              <a:rPr lang="ru-RU" sz="3600" kern="10" dirty="0" smtClean="0">
                <a:solidFill>
                  <a:srgbClr val="0070C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-календарь </a:t>
            </a:r>
            <a:r>
              <a:rPr lang="ru-RU" sz="3600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 </a:t>
            </a:r>
            <a:endParaRPr lang="ru-RU" sz="3600" kern="10" dirty="0"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89756" y="2531805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Это отличный способ привлечь родителей в </a:t>
            </a:r>
            <a:r>
              <a:rPr lang="ru-RU" altLang="ru-RU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воспитательно</a:t>
            </a:r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or Richard" pitchFamily="18" charset="0"/>
              </a:rPr>
              <a:t> – образовательный процесс ДОУ. </a:t>
            </a:r>
            <a:endParaRPr lang="ru-RU" alt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or Richar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59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613</Words>
  <Application>Microsoft Office PowerPoint</Application>
  <PresentationFormat>Экран (4:3)</PresentationFormat>
  <Paragraphs>72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Lara</dc:creator>
  <cp:lastModifiedBy>Lara</cp:lastModifiedBy>
  <cp:revision>33</cp:revision>
  <dcterms:created xsi:type="dcterms:W3CDTF">2020-03-25T18:37:19Z</dcterms:created>
  <dcterms:modified xsi:type="dcterms:W3CDTF">2020-03-26T14:27:51Z</dcterms:modified>
</cp:coreProperties>
</file>