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257" r:id="rId4"/>
    <p:sldId id="259" r:id="rId5"/>
    <p:sldId id="258" r:id="rId6"/>
    <p:sldId id="260" r:id="rId7"/>
    <p:sldId id="261" r:id="rId8"/>
    <p:sldId id="292" r:id="rId9"/>
    <p:sldId id="294" r:id="rId10"/>
    <p:sldId id="301" r:id="rId11"/>
    <p:sldId id="287" r:id="rId12"/>
    <p:sldId id="265" r:id="rId13"/>
    <p:sldId id="274" r:id="rId14"/>
    <p:sldId id="273" r:id="rId15"/>
    <p:sldId id="275" r:id="rId16"/>
    <p:sldId id="288" r:id="rId17"/>
    <p:sldId id="289" r:id="rId18"/>
    <p:sldId id="290" r:id="rId19"/>
    <p:sldId id="293" r:id="rId20"/>
    <p:sldId id="296" r:id="rId21"/>
    <p:sldId id="277" r:id="rId22"/>
    <p:sldId id="278" r:id="rId23"/>
    <p:sldId id="279" r:id="rId24"/>
    <p:sldId id="280" r:id="rId25"/>
    <p:sldId id="281" r:id="rId26"/>
    <p:sldId id="298" r:id="rId27"/>
    <p:sldId id="302" r:id="rId28"/>
    <p:sldId id="299" r:id="rId29"/>
    <p:sldId id="282" r:id="rId30"/>
    <p:sldId id="295" r:id="rId31"/>
    <p:sldId id="284" r:id="rId32"/>
    <p:sldId id="300" r:id="rId33"/>
    <p:sldId id="286" r:id="rId34"/>
    <p:sldId id="30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12" autoAdjust="0"/>
    <p:restoredTop sz="94660"/>
  </p:normalViewPr>
  <p:slideViewPr>
    <p:cSldViewPr>
      <p:cViewPr varScale="1">
        <p:scale>
          <a:sx n="68" d="100"/>
          <a:sy n="68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55D0F-6A2C-4062-B5EF-F3D49E9A23E1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ECB82-8319-429D-A9B7-2F11993D96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8E0C-86E2-411F-89DA-596AA07C159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42853"/>
            <a:ext cx="8643998" cy="22775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Муниципальное казенное дошкольное образовательное учреждение города Новосибирска Детский сад №347          «Ладушки».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      Проект « </a:t>
            </a:r>
            <a:r>
              <a:rPr lang="ru-RU" sz="2800" b="1" dirty="0" err="1" smtClean="0">
                <a:solidFill>
                  <a:srgbClr val="FF0000"/>
                </a:solidFill>
              </a:rPr>
              <a:t>Бифилин</a:t>
            </a:r>
            <a:r>
              <a:rPr lang="ru-RU" sz="2800" b="1" dirty="0" smtClean="0">
                <a:solidFill>
                  <a:srgbClr val="FF0000"/>
                </a:solidFill>
              </a:rPr>
              <a:t> и я, вместе мы друзья»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                                    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6429396"/>
            <a:ext cx="842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                         Воспитатели: Иванова М.В. И Соколова Л.Е.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111\Desktop\images 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643998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900" y="152400"/>
            <a:ext cx="785818" cy="14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11\Desktop\slide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00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2938" y="214290"/>
            <a:ext cx="795342" cy="114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Какие блюда можно приготовить из молока и молочных продуктов? </a:t>
            </a:r>
            <a:endParaRPr lang="ru-RU" sz="2800" dirty="0"/>
          </a:p>
        </p:txBody>
      </p:sp>
      <p:pic>
        <p:nvPicPr>
          <p:cNvPr id="1027" name="Picture 3" descr="C:\Users\111\Desktop\Без назва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357298"/>
            <a:ext cx="8715435" cy="5286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905724" cy="127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4296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Механизмы реализации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285992"/>
            <a:ext cx="228601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214818"/>
            <a:ext cx="3500462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Опыты и эксперименты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9322" y="2285992"/>
            <a:ext cx="278608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Опыты и эксперименты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4214818"/>
            <a:ext cx="335758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Познавательно-речевая деятельность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7422" y="5715016"/>
            <a:ext cx="457203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86116" y="592933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>
            <a:endCxn id="3" idx="0"/>
          </p:cNvCxnSpPr>
          <p:nvPr/>
        </p:nvCxnSpPr>
        <p:spPr>
          <a:xfrm rot="5400000">
            <a:off x="1464447" y="1464455"/>
            <a:ext cx="928694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29454" y="135729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1643042" y="2285992"/>
            <a:ext cx="2857520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4107653" y="2107397"/>
            <a:ext cx="2786082" cy="1285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2214546" y="3429000"/>
            <a:ext cx="42862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Бифи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112000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14290"/>
            <a:ext cx="9001156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Медицинский блок. </a:t>
            </a:r>
          </a:p>
          <a:p>
            <a:r>
              <a:rPr lang="ru-RU" sz="2000" dirty="0" smtClean="0"/>
              <a:t>Посетили медицинский  блок. Познакомились с работой  медсестры,</a:t>
            </a:r>
          </a:p>
          <a:p>
            <a:r>
              <a:rPr lang="ru-RU" sz="2000" dirty="0" smtClean="0"/>
              <a:t> с процедурным кабинетом. Измеряли вес, рост. Прослушали беседу </a:t>
            </a:r>
          </a:p>
          <a:p>
            <a:r>
              <a:rPr lang="ru-RU" sz="2000" dirty="0" smtClean="0"/>
              <a:t> о том, что нужно для поддержания здоровья.  </a:t>
            </a:r>
            <a:endParaRPr lang="ru-RU" sz="2000" dirty="0"/>
          </a:p>
        </p:txBody>
      </p:sp>
      <p:pic>
        <p:nvPicPr>
          <p:cNvPr id="3074" name="Picture 2" descr="C:\Users\111\Desktop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3116"/>
            <a:ext cx="2857520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111\Desktop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071678"/>
            <a:ext cx="2286015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111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071678"/>
            <a:ext cx="3071834" cy="45720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112000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643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546" y="571480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14290"/>
            <a:ext cx="9001156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Пищевой блок. </a:t>
            </a:r>
          </a:p>
          <a:p>
            <a:r>
              <a:rPr lang="ru-RU" sz="2000" dirty="0" smtClean="0"/>
              <a:t>С ребятами посетили пищевой блок нашего сада. Посмотрели процесс приготовления пищи.  Обратили внимание на чистоту кухни и спецодежду повара. Сделали вывод: гигиена должна быть на первом месте , чтобы не заболеть.</a:t>
            </a:r>
            <a:endParaRPr lang="ru-RU" sz="2000" dirty="0"/>
          </a:p>
        </p:txBody>
      </p:sp>
      <p:pic>
        <p:nvPicPr>
          <p:cNvPr id="4098" name="Picture 2" descr="C:\Users\111\Desktop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628900"/>
            <a:ext cx="4714908" cy="4014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111\Desktop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628900"/>
            <a:ext cx="3786214" cy="4014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Бифи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214" y="152400"/>
            <a:ext cx="785786" cy="113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643998" cy="550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Опытно-экспериментальная деятельность:</a:t>
            </a:r>
          </a:p>
          <a:p>
            <a:pPr algn="ctr" eaLnBrk="0" hangingPunct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Опыт №1</a:t>
            </a:r>
          </a:p>
          <a:p>
            <a:pPr algn="ctr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Модификация молока в простоквашу</a:t>
            </a:r>
          </a:p>
          <a:p>
            <a:pPr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Налили в 2 стакана свежего цельного молока. </a:t>
            </a:r>
          </a:p>
          <a:p>
            <a:pPr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Один стакан поставили в холод, другой в тепло. </a:t>
            </a:r>
          </a:p>
          <a:p>
            <a:pPr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Наблюдали, как меняется молоко в холоде и в тепле?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холоде молоко не изменяется, хранится. В тепле молоко прокисает и превращается в новый продукт питания – простоквашу.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400" dirty="0"/>
          </a:p>
        </p:txBody>
      </p:sp>
      <p:pic>
        <p:nvPicPr>
          <p:cNvPr id="3074" name="Picture 2" descr="C:\Users\111\Desktop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256"/>
            <a:ext cx="5715040" cy="2286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111\Desktop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286256"/>
            <a:ext cx="3000396" cy="2286016"/>
          </a:xfrm>
          <a:prstGeom prst="rect">
            <a:avLst/>
          </a:prstGeom>
          <a:noFill/>
        </p:spPr>
      </p:pic>
      <p:pic>
        <p:nvPicPr>
          <p:cNvPr id="3076" name="Picture 4" descr="C:\Users\111\Desktop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286256"/>
            <a:ext cx="2857520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152400"/>
            <a:ext cx="107153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№2</a:t>
            </a:r>
          </a:p>
          <a:p>
            <a:pPr algn="ctr" eaLnBrk="0" hangingPunct="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Модификация молока в йогурт</a:t>
            </a:r>
          </a:p>
          <a:p>
            <a:pPr eaLnBrk="0" hangingPunct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простоквашу добавили ягоды, перемешали в миксере. </a:t>
            </a:r>
          </a:p>
          <a:p>
            <a:pPr algn="just" eaLnBrk="0" hangingPunct="0"/>
            <a:r>
              <a:rPr 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если в простоквашу (кефир) добавить ягоды или варенье, а потом сбить миксером, то получится йогурт.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11\Desktop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8988" y="3714752"/>
            <a:ext cx="2486025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111\Desktop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14752"/>
            <a:ext cx="2928958" cy="29289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111\Desktop\images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714752"/>
            <a:ext cx="3000395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152400"/>
            <a:ext cx="928662" cy="12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46474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№3 </a:t>
            </a:r>
          </a:p>
          <a:p>
            <a:pPr algn="just" eaLnBrk="0" hangingPunct="0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Модификация молока в творог</a:t>
            </a:r>
          </a:p>
          <a:p>
            <a:pPr algn="just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нас возник вопрос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: Что будет с простоквашей, если ее еще больше нагревать?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Поставила простоквашу на электроплиту, довели до кипения. В простокваше появились густые хлопья и отделилась желтая жидкость. Процедили через дуршлаг. Вода стекла и осталась густая масса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творог.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u="sng" dirty="0" smtClean="0"/>
          </a:p>
          <a:p>
            <a:pPr algn="just" eaLnBrk="0" hangingPunct="0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чтобы получить творог, нужно простоквашу нагреть до кипения и процедить.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111\Desktop\опыты с хлебом снег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929066"/>
            <a:ext cx="4214842" cy="2786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111\Desktop\опыты с хлебом снег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3929066"/>
            <a:ext cx="4000527" cy="2786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Бифи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900" y="152400"/>
            <a:ext cx="1000100" cy="1062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32316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              Опыт №4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           Выращивали плесень на хлебе.</a:t>
            </a:r>
          </a:p>
          <a:p>
            <a:r>
              <a:rPr lang="ru-RU" sz="3200" b="1" dirty="0" smtClean="0"/>
              <a:t>Вывод:</a:t>
            </a:r>
            <a:r>
              <a:rPr lang="ru-RU" sz="3200" dirty="0" smtClean="0"/>
              <a:t> такой хлеб кушать не станем, он «заболел».  Продукты с плесенью опасны для здоровья! </a:t>
            </a:r>
            <a:endParaRPr lang="ru-RU" sz="3200" dirty="0" smtClean="0">
              <a:solidFill>
                <a:srgbClr val="FF0000"/>
              </a:solidFill>
            </a:endParaRPr>
          </a:p>
          <a:p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857496"/>
            <a:ext cx="3000396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857496"/>
            <a:ext cx="2343159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857496"/>
            <a:ext cx="3143271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83428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Опыт №5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       Снег грязный. В нем есть микробы.</a:t>
            </a:r>
          </a:p>
          <a:p>
            <a:r>
              <a:rPr lang="ru-RU" sz="2800" b="1" dirty="0" smtClean="0"/>
              <a:t>Вывод: </a:t>
            </a:r>
            <a:r>
              <a:rPr lang="ru-RU" sz="2800" dirty="0" smtClean="0"/>
              <a:t>Снег хоть и белый цветом, но при таяние остается грязный осадок. В рот его брать нельзя.</a:t>
            </a:r>
            <a:endParaRPr lang="ru-RU" sz="2800" dirty="0"/>
          </a:p>
        </p:txBody>
      </p:sp>
      <p:pic>
        <p:nvPicPr>
          <p:cNvPr id="9218" name="Picture 2" descr="C:\Users\111\Desktop\опыты с хлебом снег\732669_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2857519" cy="4124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2500306"/>
            <a:ext cx="2786082" cy="4000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1" name="Picture 5" descr="C:\Users\111\Desktop\опыты с хлебом снег\images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500306"/>
            <a:ext cx="2786083" cy="4000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834286" cy="1776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6001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Актуальность:</a:t>
            </a:r>
          </a:p>
          <a:p>
            <a:r>
              <a:rPr lang="ru-RU" sz="2000" dirty="0" smtClean="0"/>
              <a:t>У каждого человека своя защитная микрофлора, и микробы других </a:t>
            </a:r>
          </a:p>
          <a:p>
            <a:r>
              <a:rPr lang="ru-RU" sz="2000" dirty="0" smtClean="0"/>
              <a:t>людей, даже безвредные, организм воспринимает как «чужаков». При посещении детского учреждения, ребенок из привычной домашней обстановки попадает в коллектив, наполненный разнообразной непривычной для него микрофлорой. В процессе тесного общения дети постоянно «обмениваются» своими бактериями. Эти условно- патогенные бактерии, попадающие извне в организм малыша, начинают подавлять его собственную защитную микрофлору. В результате нарушения микрофлоры кишечника возникает </a:t>
            </a:r>
            <a:r>
              <a:rPr lang="ru-RU" sz="2000" dirty="0" err="1" smtClean="0"/>
              <a:t>дисбактериоз</a:t>
            </a:r>
            <a:r>
              <a:rPr lang="ru-RU" sz="2000" dirty="0" smtClean="0"/>
              <a:t>, страдает пищеварение, аппетит ребенка, присоединяются </a:t>
            </a:r>
            <a:r>
              <a:rPr lang="ru-RU" sz="2000" dirty="0" err="1" smtClean="0"/>
              <a:t>бронхо</a:t>
            </a:r>
            <a:r>
              <a:rPr lang="ru-RU" sz="2000" dirty="0" smtClean="0"/>
              <a:t> - легочные, аллергические заболевания и кожные проблемы. Родителям важно знать, что иммунитет вырабатывается благодаря бактериям здоровой микрофлоры кишечника. Поэтому всегда при </a:t>
            </a:r>
            <a:r>
              <a:rPr lang="ru-RU" sz="2000" dirty="0" err="1" smtClean="0"/>
              <a:t>дисбактериозе</a:t>
            </a:r>
            <a:r>
              <a:rPr lang="ru-RU" sz="2000" dirty="0" smtClean="0"/>
              <a:t> кишечника у детей наблюдается пониженный иммунитет, они часто и подолгу болеют. 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Выход есть!  </a:t>
            </a:r>
          </a:p>
          <a:p>
            <a:r>
              <a:rPr lang="ru-RU" sz="2000" dirty="0" smtClean="0"/>
              <a:t>С помощью регулярного приема кисло- молочных и </a:t>
            </a:r>
            <a:r>
              <a:rPr lang="ru-RU" sz="2000" dirty="0" err="1" smtClean="0"/>
              <a:t>бифидосодержащих</a:t>
            </a:r>
            <a:r>
              <a:rPr lang="ru-RU" sz="2000" dirty="0" smtClean="0"/>
              <a:t> продуктов (</a:t>
            </a:r>
            <a:r>
              <a:rPr lang="ru-RU" sz="2000" dirty="0" err="1" smtClean="0"/>
              <a:t>пробиотиков</a:t>
            </a:r>
            <a:r>
              <a:rPr lang="ru-RU" sz="2000" dirty="0" smtClean="0"/>
              <a:t>), можно противостоять болезнетворным бактериям, защитить микрофлору и улучшить адаптацию ребенка к новой среде.</a:t>
            </a:r>
            <a:endParaRPr lang="ru-RU" sz="2000" dirty="0"/>
          </a:p>
        </p:txBody>
      </p:sp>
      <p:pic>
        <p:nvPicPr>
          <p:cNvPr id="3" name="Рисунок 2" descr="Бифи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900" y="214290"/>
            <a:ext cx="785818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710" y="152400"/>
            <a:ext cx="114300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8786874" cy="39900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Дидактические игры: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dirty="0" smtClean="0"/>
              <a:t>«</a:t>
            </a:r>
            <a:r>
              <a:rPr lang="ru-RU" sz="2000" dirty="0" err="1" smtClean="0"/>
              <a:t>Полезно-не</a:t>
            </a:r>
            <a:r>
              <a:rPr lang="ru-RU" sz="2000" dirty="0" smtClean="0"/>
              <a:t> полезно»,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«Витаминные семейки»,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«Собери корзину полезных продуктов»,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</a:t>
            </a:r>
            <a:r>
              <a:rPr lang="ru-RU" sz="2000" dirty="0" err="1" smtClean="0"/>
              <a:t>Аскорбинка</a:t>
            </a:r>
            <a:r>
              <a:rPr lang="ru-RU" sz="2000" dirty="0" smtClean="0"/>
              <a:t> и её друзья»,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«Найди лишнее».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«Вредные, полезные продукты»;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«Угадай загадку, покажи отгадку»,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«Наша мама варит суп»,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«Чистим зубы»;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«На какой орган/часть тела похож этот фрукт?»; Посредством этих игр, ребята закрепляли знания о здоровом образе жизни!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"/>
            <a:ext cx="878687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Социально- личностное развитие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43" name="Picture 3" descr="C:\Users\111\Desktop\игры\images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1" y="4429132"/>
            <a:ext cx="2786082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 descr="C:\Users\111\Desktop\игры\Без названи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928670"/>
            <a:ext cx="3286148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5" name="Picture 5" descr="C:\Users\111\Desktop\игры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1" y="4429132"/>
            <a:ext cx="2714643" cy="2214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6" name="Picture 6" descr="C:\Users\111\Desktop\игры\images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4429132"/>
            <a:ext cx="2928958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Бифи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0"/>
            <a:ext cx="905724" cy="92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116632"/>
            <a:ext cx="9001156" cy="52014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Беседы.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000" dirty="0" smtClean="0"/>
              <a:t>Провели беседы на темы: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«Наш организм»,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«Полезные продукты»,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«Еда для здоровья»,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«Витамины и здоровый организм»,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«Микробы и бактерии»;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«Из чего состоит человек?»;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«Кто со спортом дружит, никогда не тужит»;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«Для чего мы чистим зубы»,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«Знакомство с </a:t>
            </a:r>
            <a:r>
              <a:rPr lang="ru-RU" sz="2000" dirty="0" err="1" smtClean="0"/>
              <a:t>Биффи</a:t>
            </a:r>
            <a:r>
              <a:rPr lang="ru-RU" sz="2000" dirty="0" smtClean="0"/>
              <a:t>»; 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357158" y="6000768"/>
            <a:ext cx="828680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00FF"/>
                </a:solidFill>
              </a:rPr>
              <a:t>  </a:t>
            </a:r>
          </a:p>
        </p:txBody>
      </p:sp>
      <p:pic>
        <p:nvPicPr>
          <p:cNvPr id="11266" name="Picture 2" descr="C:\Users\111\Desktop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3929066"/>
            <a:ext cx="4143404" cy="2714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7" name="Picture 3" descr="C:\Users\111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857628"/>
            <a:ext cx="4214842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4" descr="C:\Users\111\Desktop\images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42853"/>
            <a:ext cx="3286147" cy="29289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Бифи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152400"/>
            <a:ext cx="1357322" cy="127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3724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Чтение.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000" dirty="0" smtClean="0"/>
              <a:t>К.Чуковский «</a:t>
            </a:r>
            <a:r>
              <a:rPr lang="ru-RU" sz="2000" dirty="0" err="1" smtClean="0"/>
              <a:t>Мойдодыр</a:t>
            </a:r>
            <a:r>
              <a:rPr lang="ru-RU" sz="2000" dirty="0" smtClean="0"/>
              <a:t>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«Доктор Айболит»,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И.Воронцов «Азбука чистоты»,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М.Безруких «Разговор о правильном питании»,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Г.Зайцев «Азбука Айболита»,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В.Маяковский «Что такое хорошо и что такое плохо».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Загадки о гигиене</a:t>
            </a:r>
          </a:p>
          <a:p>
            <a:r>
              <a:rPr lang="ru-RU" sz="2000" dirty="0" smtClean="0"/>
              <a:t>Дети с интересом слушали стихи и сказки, поддерживали беседу по содержанию.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endParaRPr lang="ru-RU" sz="2400" dirty="0"/>
          </a:p>
        </p:txBody>
      </p:sp>
      <p:pic>
        <p:nvPicPr>
          <p:cNvPr id="12290" name="Picture 2" descr="C:\Users\111\Desktop\книги\1014159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3857628"/>
            <a:ext cx="2571767" cy="2666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1" name="Picture 3" descr="C:\Users\111\Desktop\книги\images (1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857628"/>
            <a:ext cx="2571768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4" name="Picture 6" descr="C:\Users\111\Desktop\книги\Без названия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786190"/>
            <a:ext cx="3143272" cy="2714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152400"/>
            <a:ext cx="1857388" cy="184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0562" y="188640"/>
            <a:ext cx="4356578" cy="631219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Детские песенки о продуктах питания 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</a:t>
            </a:r>
            <a:endParaRPr lang="ru-RU" dirty="0"/>
          </a:p>
        </p:txBody>
      </p:sp>
      <p:pic>
        <p:nvPicPr>
          <p:cNvPr id="3" name="Picture 1" descr="C:\Users\Для работы\Desktop\jhYnszHQcr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557" r="22017"/>
          <a:stretch>
            <a:fillRect/>
          </a:stretch>
        </p:blipFill>
        <p:spPr bwMode="auto">
          <a:xfrm>
            <a:off x="4499992" y="2420888"/>
            <a:ext cx="4214842" cy="27146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60032" y="836712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Детские песенки о продуктах питания </a:t>
            </a:r>
            <a:b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188640"/>
            <a:ext cx="435771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 ребятами составили подборку песен о здоровом питании, также частушки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1571612"/>
            <a:ext cx="2857520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Тёма знает хорошо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Жить без </a:t>
            </a:r>
            <a:r>
              <a:rPr lang="ru-RU" sz="2000" b="1" dirty="0" err="1" smtClean="0">
                <a:solidFill>
                  <a:srgbClr val="7030A0"/>
                </a:solidFill>
              </a:rPr>
              <a:t>бифи</a:t>
            </a:r>
            <a:r>
              <a:rPr lang="ru-RU" sz="2000" b="1" dirty="0" smtClean="0">
                <a:solidFill>
                  <a:srgbClr val="7030A0"/>
                </a:solidFill>
              </a:rPr>
              <a:t> нелегко!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На него он налегает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И здоровье укрепляет!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3286124"/>
            <a:ext cx="267502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У меня коса большая,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Ленточка коротенька.</a:t>
            </a:r>
          </a:p>
          <a:p>
            <a:r>
              <a:rPr lang="ru-RU" sz="2000" b="1" dirty="0" err="1" smtClean="0">
                <a:solidFill>
                  <a:srgbClr val="7030A0"/>
                </a:solidFill>
              </a:rPr>
              <a:t>Бифилин</a:t>
            </a:r>
            <a:r>
              <a:rPr lang="ru-RU" sz="2000" b="1" dirty="0" smtClean="0">
                <a:solidFill>
                  <a:srgbClr val="7030A0"/>
                </a:solidFill>
              </a:rPr>
              <a:t> употребляю,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Потому молоденька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5013176"/>
            <a:ext cx="2765501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А румянец на щеках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Вовсе не от колы.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Пью, ребята, </a:t>
            </a:r>
            <a:r>
              <a:rPr lang="ru-RU" sz="2000" b="1" dirty="0" err="1" smtClean="0">
                <a:solidFill>
                  <a:srgbClr val="7030A0"/>
                </a:solidFill>
              </a:rPr>
              <a:t>бифилин</a:t>
            </a:r>
            <a:r>
              <a:rPr lang="ru-RU" sz="2000" b="1" dirty="0" smtClean="0">
                <a:solidFill>
                  <a:srgbClr val="7030A0"/>
                </a:solidFill>
              </a:rPr>
              <a:t>!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Будьте все  здоровы! </a:t>
            </a:r>
          </a:p>
          <a:p>
            <a:endParaRPr lang="ru-RU" dirty="0"/>
          </a:p>
        </p:txBody>
      </p:sp>
      <p:pic>
        <p:nvPicPr>
          <p:cNvPr id="11" name="Рисунок 10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76" y="152400"/>
            <a:ext cx="857224" cy="77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58312" cy="48013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Сюжетно- ролевые игры: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«В гостях у </a:t>
            </a:r>
            <a:r>
              <a:rPr lang="ru-RU" sz="2000" dirty="0" err="1" smtClean="0"/>
              <a:t>Бифи</a:t>
            </a:r>
            <a:r>
              <a:rPr lang="ru-RU" sz="2000" dirty="0" smtClean="0"/>
              <a:t>»: дети закрепляли знания о пользе кисломолочных продуктах;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«Магазин молочных продуктов»: Закрепляли представление о работе продавца;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«Мы технологи» ребята выступали в роли технолога, придумывали свои полезные продукты;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«Повара»: Закрепляли технику работы повара, его действия; 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«Поездка в </a:t>
            </a:r>
            <a:r>
              <a:rPr lang="ru-RU" sz="2000" dirty="0" err="1" smtClean="0"/>
              <a:t>Прстоквашино</a:t>
            </a:r>
            <a:r>
              <a:rPr lang="ru-RU" sz="2000" dirty="0" smtClean="0"/>
              <a:t>»: уточняли трудовые процессы, связанные с производством молока.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«Продуктовый магазин»;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«Овощной магазин»-Овощи полезные тоже нам нужны, для организма детского овощи важны!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«Больница»- Мы играем во врачей, приходи к нам поскорей!</a:t>
            </a:r>
          </a:p>
          <a:p>
            <a:endParaRPr lang="ru-RU" dirty="0" smtClean="0"/>
          </a:p>
        </p:txBody>
      </p:sp>
      <p:pic>
        <p:nvPicPr>
          <p:cNvPr id="13314" name="Picture 2" descr="C:\Users\111\Desktop\images 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714884"/>
            <a:ext cx="2500330" cy="192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Picture 3" descr="C:\Users\111\Desktop\Без наз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4714884"/>
            <a:ext cx="3000396" cy="1928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6" name="Picture 4" descr="C:\Users\111\Desktop\images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643446"/>
            <a:ext cx="3000396" cy="2000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152400"/>
            <a:ext cx="785818" cy="1276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97346"/>
            <a:ext cx="850112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Исследовательская деятельность: Огород на окне (посадка лука, выращивание зелени); 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Бифи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214" y="152400"/>
            <a:ext cx="785786" cy="990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80508_183057.jpg"/>
          <p:cNvPicPr>
            <a:picLocks noChangeAspect="1"/>
          </p:cNvPicPr>
          <p:nvPr/>
        </p:nvPicPr>
        <p:blipFill>
          <a:blip r:embed="rId3" cstate="print">
            <a:lum/>
          </a:blip>
          <a:srcRect l="3538" t="43700" r="5113" b="2751"/>
          <a:stretch>
            <a:fillRect/>
          </a:stretch>
        </p:blipFill>
        <p:spPr>
          <a:xfrm>
            <a:off x="272480" y="1142984"/>
            <a:ext cx="8657238" cy="5454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286280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64399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Перед посадкой огорода, рассматривали семена 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4143404" cy="4929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Бифи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152400"/>
            <a:ext cx="127240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1"/>
            <a:ext cx="85725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              Изготовление плаката «За здоровьем в детский сад»</a:t>
            </a:r>
          </a:p>
        </p:txBody>
      </p:sp>
      <p:pic>
        <p:nvPicPr>
          <p:cNvPr id="20482" name="Picture 2" descr="C:\Users\111\Desktop\наработки\проект каша\Новая папка\IMG-20191129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572560" cy="2928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3" name="Picture 3" descr="C:\Users\111\Desktop\наработки\проект каша\Новая папка\IMG-20191129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643314"/>
            <a:ext cx="4071966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4" name="Picture 4" descr="C:\Users\111\Desktop\наработки\проект каша\Новая папка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357718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5725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Художественно-эстетическое развитие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924944"/>
            <a:ext cx="24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42918"/>
            <a:ext cx="8572560" cy="10525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  <a:latin typeface="Constantia" pitchFamily="18" charset="0"/>
              </a:rPr>
              <a:t>                             Рисование, лепка из соленого теста и пластилина.</a:t>
            </a:r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Arial" charset="0"/>
              </a:rPr>
              <a:t> </a:t>
            </a:r>
            <a:r>
              <a:rPr lang="ru-RU" dirty="0" smtClean="0"/>
              <a:t> </a:t>
            </a:r>
          </a:p>
          <a:p>
            <a:pPr>
              <a:lnSpc>
                <a:spcPct val="80000"/>
              </a:lnSpc>
            </a:pPr>
            <a:endParaRPr lang="ru-RU" dirty="0" smtClean="0"/>
          </a:p>
          <a:p>
            <a:pPr>
              <a:lnSpc>
                <a:spcPct val="80000"/>
              </a:lnSpc>
            </a:pPr>
            <a:endParaRPr lang="ru-RU" sz="2400" dirty="0" smtClean="0"/>
          </a:p>
        </p:txBody>
      </p:sp>
      <p:pic>
        <p:nvPicPr>
          <p:cNvPr id="14338" name="Picture 2" descr="C:\Users\111\Desktop\микробы\images 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5" y="3643314"/>
            <a:ext cx="2428892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9" name="Picture 3" descr="C:\Users\111\Desktop\микробы\images (1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43315"/>
            <a:ext cx="2571767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071546"/>
            <a:ext cx="3214710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14282" y="6143644"/>
            <a:ext cx="8572560" cy="5410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/>
              <a:t>      Дети с интересом отображали свои познания, о здоровом образе жизни, в художественном творчестве!</a:t>
            </a:r>
          </a:p>
        </p:txBody>
      </p:sp>
      <p:pic>
        <p:nvPicPr>
          <p:cNvPr id="14341" name="Picture 5" descr="C:\Users\111\Desktop\наработки\проект каша\Новая папка\IMG-20191129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071546"/>
            <a:ext cx="5286412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Бифи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152400"/>
            <a:ext cx="928662" cy="113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8858312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Цель проекта: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Формирование осознанного отношения к своему здоровью, потребности к здоровому образу жизни;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понимать причины нарушения здоровья;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узнать методы профилактики заболеваний;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показать детям различия в полезных и вредных продуктах;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подвести к пониманию значения бережного отношения к своему здоровью;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закрепление в сознании детей необходимости заботиться о своем здоровье не с помощью лекарств, а </a:t>
            </a:r>
            <a:r>
              <a:rPr lang="ru-RU" sz="2800" dirty="0" err="1" smtClean="0"/>
              <a:t>общеоздоровительными</a:t>
            </a:r>
            <a:r>
              <a:rPr lang="ru-RU" sz="2800" dirty="0" smtClean="0"/>
              <a:t> методами,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Участники: </a:t>
            </a:r>
            <a:r>
              <a:rPr lang="ru-RU" sz="2800" dirty="0" smtClean="0"/>
              <a:t>дети, воспитатели, родители. Сроки реализации: 3 месяца. </a:t>
            </a:r>
            <a:endParaRPr lang="ru-RU" sz="2800" dirty="0"/>
          </a:p>
        </p:txBody>
      </p:sp>
      <p:pic>
        <p:nvPicPr>
          <p:cNvPr id="3" name="Рисунок 2" descr="Бифи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900" y="214290"/>
            <a:ext cx="857256" cy="1450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11\Desktop\images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1"/>
            <a:ext cx="8643997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1" name="Picture 3" descr="C:\Users\111\Desktop\IMG_20180416_152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643182"/>
            <a:ext cx="3786214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14282" y="2714620"/>
            <a:ext cx="4929222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Утренняя гимнастика; Физкультурные занятия (3 раза в неделю); Пальчиковая гимнастика (ежедневно во время режимных моментов); Оздоровительная гимнастика после дневного сна (ежедневно); Физкультминутки и паузы (на малоподвижных занятиях); Эмоциональные разрядки, релаксация;  </a:t>
            </a:r>
            <a:endParaRPr lang="ru-RU" sz="2400" dirty="0"/>
          </a:p>
        </p:txBody>
      </p:sp>
      <p:pic>
        <p:nvPicPr>
          <p:cNvPr id="5" name="Рисунок 4" descr="Бифи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152400"/>
            <a:ext cx="1071538" cy="990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71543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Работа с родителями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071546"/>
            <a:ext cx="8429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 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15362" name="Picture 2" descr="C:\Users\111\Desktop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00109"/>
            <a:ext cx="3143271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C:\Users\111\Desktop\IMG_20180428_111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357694"/>
            <a:ext cx="2571768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C:\Users\111\Desktop\IMG_20180428_111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2786050" cy="2500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C:\Users\111\Desktop\IMG_20180809_153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57694"/>
            <a:ext cx="3214710" cy="2500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6" name="Picture 6" descr="C:\Users\111\Desktop\IMG-20180310-WA0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000108"/>
            <a:ext cx="2643206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7" name="Picture 7" descr="C:\Users\111\Desktop\IMG-20180310-WA0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000108"/>
            <a:ext cx="2714644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214282" y="3357562"/>
            <a:ext cx="850112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Создали картотеку о здоровье, альбомы « Как я дружу со спортом», совместно с родительницей провели беседу о пользе лекарственных трав, дома рассматривали микробы под микроскопом.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Бифи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900" y="0"/>
            <a:ext cx="1000100" cy="1142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IMG_20180428_11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643998" cy="535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42844" y="214290"/>
            <a:ext cx="87868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Пили с детьми приготовленный лекарственный чай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76" y="152400"/>
            <a:ext cx="857224" cy="113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714355"/>
            <a:ext cx="7929618" cy="5170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>
              <a:buClr>
                <a:schemeClr val="accent3"/>
              </a:buClr>
              <a:defRPr/>
            </a:pPr>
            <a:r>
              <a:rPr lang="ru-RU" b="1" dirty="0" smtClean="0">
                <a:solidFill>
                  <a:srgbClr val="7030A0"/>
                </a:solidFill>
              </a:rPr>
              <a:t> </a:t>
            </a:r>
          </a:p>
          <a:p>
            <a:pPr marL="274320" indent="-274320">
              <a:buClr>
                <a:schemeClr val="accent3"/>
              </a:buCl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У детей сформированы представления о здоровом образе жизни: здоровое питание +движение + гигиенические навыки + положительные эмоции</a:t>
            </a:r>
          </a:p>
          <a:p>
            <a:pPr marL="274320" indent="-274320">
              <a:buClr>
                <a:schemeClr val="accent3"/>
              </a:buCl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 Дети знают элементарные способы борьбы с микробами (мыть перед едой руки, пить свежие кисломолочные продукты, есть чистые овощи и фрукты).</a:t>
            </a:r>
          </a:p>
          <a:p>
            <a:pPr marL="274320" indent="-274320">
              <a:buClr>
                <a:schemeClr val="accent3"/>
              </a:buCl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Имеют представление о строении своего тела, внутренних органах, о полезных и вредных микробах, о лекарственных растениях нашего региона.</a:t>
            </a:r>
          </a:p>
          <a:p>
            <a:pPr marL="274320" indent="-274320">
              <a:buClr>
                <a:schemeClr val="accent3"/>
              </a:buCl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 Заинтересовавшись проектом и видя результаты детской деятельности, их отношение к здоровью, многие родители решили принимать продукцию  ЗАО «</a:t>
            </a:r>
            <a:r>
              <a:rPr lang="ru-RU" sz="2400" b="1" dirty="0" err="1" smtClean="0">
                <a:solidFill>
                  <a:srgbClr val="7030A0"/>
                </a:solidFill>
              </a:rPr>
              <a:t>Био-Весты</a:t>
            </a:r>
            <a:r>
              <a:rPr lang="ru-RU" sz="2400" b="1" dirty="0" smtClean="0">
                <a:solidFill>
                  <a:srgbClr val="7030A0"/>
                </a:solidFill>
              </a:rPr>
              <a:t> М» – </a:t>
            </a:r>
            <a:r>
              <a:rPr lang="ru-RU" sz="2400" b="1" dirty="0" err="1" smtClean="0">
                <a:solidFill>
                  <a:srgbClr val="7030A0"/>
                </a:solidFill>
              </a:rPr>
              <a:t>Бифилин</a:t>
            </a:r>
            <a:r>
              <a:rPr lang="ru-RU" sz="2400" b="1" dirty="0" smtClean="0">
                <a:solidFill>
                  <a:srgbClr val="7030A0"/>
                </a:solidFill>
              </a:rPr>
              <a:t> –М.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20" y="214290"/>
            <a:ext cx="80010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                   Результаты проекта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594" y="0"/>
            <a:ext cx="127240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928670"/>
            <a:ext cx="8501122" cy="52014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48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Биффи</a:t>
            </a:r>
            <a:r>
              <a:rPr kumimoji="0" lang="ru-RU" sz="4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советует: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4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Хочешь быть умен, здоров? Покупай-ка «</a:t>
            </a:r>
            <a:r>
              <a:rPr kumimoji="0" lang="ru-RU" sz="40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Бифидок</a:t>
            </a: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»! И исчезнет боль и лень, только пейте каждый день! Крепкого здоровья залог- Ваш любимый «</a:t>
            </a:r>
            <a:r>
              <a:rPr kumimoji="0" lang="ru-RU" sz="4000" b="1" i="0" u="none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Бифидок</a:t>
            </a:r>
            <a:r>
              <a:rPr kumimoji="0" lang="ru-RU" sz="40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»!</a:t>
            </a:r>
            <a:endParaRPr kumimoji="0" lang="ru-RU" sz="4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Я - Бактерия Биффи!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1857388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I этап </a:t>
            </a:r>
            <a:r>
              <a:rPr lang="ru-RU" sz="2000" dirty="0" smtClean="0"/>
              <a:t>– выбор темы: Работа всех участников над проектом началась с создания проблемной ситуации. Проблема возникла во время проведения гигиенических процедур, когда дети мыли руки, возник вопрос: « Зачем мыть руки перед едой, руки и так чистые?»  Дети стали рассказывать, что о ни знают о микробах. Так возникла проблема. Стали выдвигать различные предположения и рассуждать, а кто такие микробы? ,</a:t>
            </a:r>
            <a:r>
              <a:rPr lang="ru-RU" sz="2000" u="sng" dirty="0" smtClean="0"/>
              <a:t>ч</a:t>
            </a:r>
            <a:r>
              <a:rPr lang="ru-RU" sz="2000" dirty="0" smtClean="0"/>
              <a:t>то мы знаем о них ?, что хотим узнать? ,где взять информацию? ,можно ли увидеть микробы? ,где живут микробы? ,как микробы передвигаются? ,что едят микробы? ,так ли опасны микробы для человека? ,как микробы появляются? , как нужно себя вести, чтобы микробы не попали в наш организм?.</a:t>
            </a:r>
          </a:p>
          <a:p>
            <a:pPr lvl="0"/>
            <a:r>
              <a:rPr lang="ru-RU" sz="2000" dirty="0" smtClean="0"/>
              <a:t>Решили, что  узнать можно из книг,  интернета, телевизора, </a:t>
            </a:r>
          </a:p>
          <a:p>
            <a:pPr lvl="0"/>
            <a:r>
              <a:rPr lang="ru-RU" sz="2000" dirty="0" smtClean="0"/>
              <a:t>спросить у врача, у родителей.</a:t>
            </a:r>
            <a:endParaRPr lang="ru-RU" sz="2000" dirty="0"/>
          </a:p>
        </p:txBody>
      </p:sp>
      <p:pic>
        <p:nvPicPr>
          <p:cNvPr id="1026" name="Picture 2" descr="C:\Users\111\Desktop\15893_74863fe145ed3a3acb474f9bf504b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143380"/>
            <a:ext cx="2928958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111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143380"/>
            <a:ext cx="271464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111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071942"/>
            <a:ext cx="2857520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ифи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2928934"/>
            <a:ext cx="714380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26161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FF0000"/>
                </a:solidFill>
              </a:rPr>
              <a:t>II этап</a:t>
            </a:r>
            <a:r>
              <a:rPr lang="ru-RU" sz="2800" dirty="0" smtClean="0"/>
              <a:t> - сбор информации: </a:t>
            </a:r>
          </a:p>
          <a:p>
            <a:pPr lvl="0"/>
            <a:r>
              <a:rPr lang="ru-RU" sz="2800" dirty="0" smtClean="0"/>
              <a:t>Беседа с родителями; беседы с детьми; чтение литературы;  беседа с медсестрой; </a:t>
            </a:r>
            <a:r>
              <a:rPr lang="ru-RU" sz="2800" dirty="0" err="1" smtClean="0"/>
              <a:t>исследовательс</a:t>
            </a:r>
            <a:endParaRPr lang="ru-RU" sz="2800" dirty="0" smtClean="0"/>
          </a:p>
          <a:p>
            <a:pPr lvl="0"/>
            <a:r>
              <a:rPr lang="ru-RU" sz="2800" dirty="0" err="1" smtClean="0"/>
              <a:t>кая</a:t>
            </a:r>
            <a:r>
              <a:rPr lang="ru-RU" sz="2800" dirty="0" smtClean="0"/>
              <a:t> деятельность; дидактические игры; сюжетно – ролевые игры.</a:t>
            </a:r>
          </a:p>
          <a:p>
            <a:pPr lvl="0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111\Desktop\био\607762_39969-670x4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8858312" cy="3643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152400"/>
            <a:ext cx="714380" cy="1347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FF0000"/>
                </a:solidFill>
              </a:rPr>
              <a:t>III этап - исследовательский </a:t>
            </a:r>
            <a:r>
              <a:rPr lang="ru-RU" sz="2800" dirty="0" smtClean="0"/>
              <a:t>.</a:t>
            </a:r>
          </a:p>
          <a:p>
            <a:pPr lvl="0"/>
            <a:r>
              <a:rPr lang="ru-RU" sz="2400" dirty="0" smtClean="0"/>
              <a:t> Дети, совместно с взрослыми (родителями и педагогом) рассматривали иллюстрации, книги, энциклопедии, читали художественную и научную литературу по теме проекта, просматривали мультипликационные фильмы.   С детьми проводились беседы, рассуждения, наблюдения, эксперименты. </a:t>
            </a:r>
            <a:endParaRPr lang="ru-RU" sz="2400" dirty="0"/>
          </a:p>
        </p:txBody>
      </p:sp>
      <p:pic>
        <p:nvPicPr>
          <p:cNvPr id="2051" name="Picture 3" descr="C:\Users\111\Desktop\био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786058"/>
            <a:ext cx="8786873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285728"/>
            <a:ext cx="71438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 ТАКОЕ  МОЛОКО?</a:t>
            </a:r>
          </a:p>
          <a:p>
            <a:pPr algn="ctr">
              <a:defRPr/>
            </a:pPr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Зачем людям необходимо употреблять молочные продукты?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 eaLnBrk="0" hangingPunct="0"/>
            <a:r>
              <a:rPr lang="ru-RU" b="1" dirty="0" smtClean="0"/>
              <a:t>Молоко — один из самых полезных продуктов. Оно содержит все питательные вещества, необходимые для человеческого организма и по своей ценности превосходит многие другие продукты. В состав молока входят жиры, белки, минеральные соли и витамины. В современных магазинах огромное разнообразие молочных продуктов. Это — йогурты, творог и творожки, мороженое..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Многие люди считают молоко едва ли не самым лучшим продуктом из тех, которые мы употребляем в пищу. Узнав, сколько полезных для вашего организма веществ содержится в нем, вы поймете, почему это так. Одной из главных составляющих молока является белок, необходимый для укрепления мышц и восстановления их после тяжелой работы. Другой — жир, вместе с которым в ваше тело поступает энергия. 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жир, как легко догадаться, 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называется молочным. В молоке также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содержится сахар, являющийся другим 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источником энергии. Молоко снабжает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организм и важными минеральными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солями. Они требуются человеку 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укрепления костей и производства</a:t>
            </a:r>
          </a:p>
          <a:p>
            <a:pPr algn="just" eaLnBrk="0" hangingPunct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свежей крови.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111\Desktop\images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214686"/>
            <a:ext cx="4643470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86454"/>
            <a:ext cx="1285852" cy="1071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Бифи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994" y="428604"/>
            <a:ext cx="834286" cy="1235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Бифи 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29520" y="4357694"/>
            <a:ext cx="1492241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14282" y="357167"/>
            <a:ext cx="864399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Бифилюкс</a:t>
            </a:r>
            <a:r>
              <a:rPr lang="ru-RU" dirty="0" smtClean="0"/>
              <a:t>  – кисломолочный продукт, предназначенный для нормализации</a:t>
            </a:r>
          </a:p>
          <a:p>
            <a:r>
              <a:rPr lang="ru-RU" dirty="0" smtClean="0"/>
              <a:t> состава и повышения биологической активности микрофлоры </a:t>
            </a:r>
            <a:r>
              <a:rPr lang="ru-RU" dirty="0" err="1" smtClean="0"/>
              <a:t>пищеварительно</a:t>
            </a:r>
            <a:endParaRPr lang="ru-RU" dirty="0" smtClean="0"/>
          </a:p>
          <a:p>
            <a:r>
              <a:rPr lang="ru-RU" dirty="0" smtClean="0"/>
              <a:t>го тракта, применяется для профилактики и лечения </a:t>
            </a:r>
            <a:r>
              <a:rPr lang="ru-RU" dirty="0" err="1" smtClean="0"/>
              <a:t>дисбактериозов</a:t>
            </a:r>
            <a:r>
              <a:rPr lang="ru-RU" dirty="0" smtClean="0"/>
              <a:t> и пищевой аллергии.  "</a:t>
            </a:r>
            <a:r>
              <a:rPr lang="ru-RU" dirty="0" err="1" smtClean="0"/>
              <a:t>Бифилюкс</a:t>
            </a:r>
            <a:r>
              <a:rPr lang="ru-RU" dirty="0" smtClean="0"/>
              <a:t>" очень эффективен в качестве средства восстановления нарушенной микрофлоры кишечника  и при проблемах с пищеварением.</a:t>
            </a:r>
          </a:p>
          <a:p>
            <a:r>
              <a:rPr lang="ru-RU" dirty="0" smtClean="0"/>
              <a:t> Устраняет диарею за один прием.</a:t>
            </a:r>
            <a:endParaRPr lang="ru-RU" dirty="0"/>
          </a:p>
        </p:txBody>
      </p:sp>
      <p:pic>
        <p:nvPicPr>
          <p:cNvPr id="2050" name="Picture 2" descr="C:\Users\111\Desktop\images (1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857496"/>
            <a:ext cx="1500198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111\Desktop\images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643182"/>
            <a:ext cx="1928826" cy="4000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111\Desktop\images (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428868"/>
            <a:ext cx="1857388" cy="4214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111\Desktop\images (1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4500570"/>
            <a:ext cx="2143140" cy="2071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5" name="Picture 7" descr="C:\Users\111\Desktop\images (1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2214554"/>
            <a:ext cx="3786214" cy="2057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Бифи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76" y="0"/>
            <a:ext cx="857224" cy="1664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1523</Words>
  <PresentationFormat>Экран (4:3)</PresentationFormat>
  <Paragraphs>170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63</cp:revision>
  <dcterms:created xsi:type="dcterms:W3CDTF">2020-03-27T12:48:26Z</dcterms:created>
  <dcterms:modified xsi:type="dcterms:W3CDTF">2020-03-31T12:47:45Z</dcterms:modified>
</cp:coreProperties>
</file>