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6"/>
  </p:notesMasterIdLst>
  <p:sldIdLst>
    <p:sldId id="256" r:id="rId2"/>
    <p:sldId id="257" r:id="rId3"/>
    <p:sldId id="267" r:id="rId4"/>
    <p:sldId id="258" r:id="rId5"/>
    <p:sldId id="259" r:id="rId6"/>
    <p:sldId id="278" r:id="rId7"/>
    <p:sldId id="260" r:id="rId8"/>
    <p:sldId id="271" r:id="rId9"/>
    <p:sldId id="261" r:id="rId10"/>
    <p:sldId id="280" r:id="rId11"/>
    <p:sldId id="268" r:id="rId12"/>
    <p:sldId id="262" r:id="rId13"/>
    <p:sldId id="270" r:id="rId14"/>
    <p:sldId id="263" r:id="rId15"/>
    <p:sldId id="279" r:id="rId16"/>
    <p:sldId id="277" r:id="rId17"/>
    <p:sldId id="272" r:id="rId18"/>
    <p:sldId id="264" r:id="rId19"/>
    <p:sldId id="281" r:id="rId20"/>
    <p:sldId id="265" r:id="rId21"/>
    <p:sldId id="266" r:id="rId22"/>
    <p:sldId id="274" r:id="rId23"/>
    <p:sldId id="273" r:id="rId24"/>
    <p:sldId id="275"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473E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385" autoAdjust="0"/>
    <p:restoredTop sz="75661" autoAdjust="0"/>
  </p:normalViewPr>
  <p:slideViewPr>
    <p:cSldViewPr>
      <p:cViewPr varScale="1">
        <p:scale>
          <a:sx n="79" d="100"/>
          <a:sy n="79" d="100"/>
        </p:scale>
        <p:origin x="-906" y="-90"/>
      </p:cViewPr>
      <p:guideLst>
        <p:guide orient="horz" pos="2160"/>
        <p:guide pos="2880"/>
      </p:guideLst>
    </p:cSldViewPr>
  </p:slideViewPr>
  <p:outlineViewPr>
    <p:cViewPr>
      <p:scale>
        <a:sx n="33" d="100"/>
        <a:sy n="33" d="100"/>
      </p:scale>
      <p:origin x="0" y="1059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61BEE-C184-44BB-A6FC-BD423C431AB5}" type="datetimeFigureOut">
              <a:rPr lang="ru-RU" smtClean="0"/>
              <a:pPr/>
              <a:t>29.03.2020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17594-FF46-40FE-8C83-97E32B12E1B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0217594-FF46-40FE-8C83-97E32B12E1B2}"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0217594-FF46-40FE-8C83-97E32B12E1B2}"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fld id="{76C0141B-396F-430D-A0CC-665D70D71588}" type="datetimeFigureOut">
              <a:rPr lang="ru-RU" smtClean="0"/>
              <a:pPr>
                <a:defRPr/>
              </a:pPr>
              <a:t>29.03.2020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4CABEFBE-18F6-4761-8161-28C251F61353}"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6B92C571-8483-482B-9405-A3C4344D98DD}" type="datetimeFigureOut">
              <a:rPr lang="ru-RU" smtClean="0"/>
              <a:pPr>
                <a:defRPr/>
              </a:pPr>
              <a:t>29.03.2020</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31D8766E-0FEB-44D7-A1EE-5F52ABD0859B}"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pPr>
              <a:defRPr/>
            </a:pPr>
            <a:fld id="{02B342D4-BD88-4E1C-B926-46971CB95372}" type="datetimeFigureOut">
              <a:rPr lang="ru-RU" smtClean="0"/>
              <a:pPr>
                <a:defRPr/>
              </a:pPr>
              <a:t>29.03.2020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pPr>
              <a:defRPr/>
            </a:pPr>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409BF8E9-652E-4F06-85BD-62C11C361C01}"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CCFEFAAD-1D8C-41E3-8ABC-2939B247C744}" type="datetimeFigureOut">
              <a:rPr lang="ru-RU" smtClean="0"/>
              <a:pPr>
                <a:defRPr/>
              </a:pPr>
              <a:t>29.03.2020</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E1406D32-5971-4117-BE72-D83103CD383D}"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9D8CECF9-2453-4BA2-A946-5B4D85602281}" type="datetimeFigureOut">
              <a:rPr lang="ru-RU" smtClean="0"/>
              <a:pPr>
                <a:defRPr/>
              </a:pPr>
              <a:t>29.03.2020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pPr>
              <a:defRPr/>
            </a:pPr>
            <a:fld id="{C9044279-F163-4546-83F1-CB8D7F410099}"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0BB1DE16-6A53-4A16-AACF-DA73F0C385A0}" type="datetimeFigureOut">
              <a:rPr lang="ru-RU" smtClean="0"/>
              <a:pPr>
                <a:defRPr/>
              </a:pPr>
              <a:t>29.03.2020</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226911C6-CB25-4467-9560-EF944EB0EBDD}"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A4EBC6A5-EF88-402A-B5D2-80280F0B7D05}" type="datetimeFigureOut">
              <a:rPr lang="ru-RU" smtClean="0"/>
              <a:pPr>
                <a:defRPr/>
              </a:pPr>
              <a:t>29.03.2020</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91665F03-8DE8-4AEB-9094-0B31F7A9DAB4}"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611DF47B-3DEC-4BCC-A8D7-8CEA9CCC02CE}" type="datetimeFigureOut">
              <a:rPr lang="ru-RU" smtClean="0"/>
              <a:pPr>
                <a:defRPr/>
              </a:pPr>
              <a:t>29.03.2020</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10584990-6493-410D-825C-44F701E3FC14}"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pPr>
              <a:defRPr/>
            </a:pPr>
            <a:fld id="{B9532623-DF44-470E-9C5F-0EB952B95BC0}" type="datetimeFigureOut">
              <a:rPr lang="ru-RU" smtClean="0"/>
              <a:pPr>
                <a:defRPr/>
              </a:pPr>
              <a:t>29.03.2020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E0A3A905-6EDD-4DD6-8A30-97BBAA4E9DB5}"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79847365-C2D5-4A22-BF8D-0E1874909190}" type="datetimeFigureOut">
              <a:rPr lang="ru-RU" smtClean="0"/>
              <a:pPr>
                <a:defRPr/>
              </a:pPr>
              <a:t>29.03.2020</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C9BB6689-BDC2-4FD8-84DD-4C9AE2D19515}"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pPr>
              <a:defRPr/>
            </a:pPr>
            <a:fld id="{CC51D668-2B4F-4558-9765-A5015564BA0B}" type="datetimeFigureOut">
              <a:rPr lang="ru-RU" smtClean="0"/>
              <a:pPr>
                <a:defRPr/>
              </a:pPr>
              <a:t>29.03.2020</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8CA276A7-CFFB-4822-9C12-69C2F11C6139}" type="slidenum">
              <a:rPr lang="ru-RU" smtClean="0"/>
              <a:pPr>
                <a:defRPr/>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3CFB1142-E974-4047-9F7C-F14C88F2F392}" type="datetimeFigureOut">
              <a:rPr lang="ru-RU" smtClean="0"/>
              <a:pPr>
                <a:defRPr/>
              </a:pPr>
              <a:t>29.03.2020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45534895-68B6-48B0-B4EC-54E3CAF2CE3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43174" y="1500174"/>
            <a:ext cx="6072230" cy="3143272"/>
          </a:xfrm>
        </p:spPr>
        <p:txBody>
          <a:bodyPr>
            <a:normAutofit fontScale="90000"/>
          </a:bodyPr>
          <a:lstStyle/>
          <a:p>
            <a:pPr eaLnBrk="1" fontAlgn="auto" hangingPunct="1">
              <a:spcAft>
                <a:spcPts val="0"/>
              </a:spcAft>
              <a:defRPr/>
            </a:pPr>
            <a:r>
              <a:rPr lang="ru-RU" dirty="0" smtClean="0"/>
              <a:t>«Актуальность</a:t>
            </a:r>
            <a:br>
              <a:rPr lang="ru-RU" dirty="0" smtClean="0"/>
            </a:br>
            <a:r>
              <a:rPr lang="ru-RU" dirty="0" smtClean="0"/>
              <a:t>русской классической</a:t>
            </a:r>
            <a:br>
              <a:rPr lang="ru-RU" dirty="0" smtClean="0"/>
            </a:br>
            <a:r>
              <a:rPr lang="ru-RU" dirty="0" smtClean="0"/>
              <a:t>музыки</a:t>
            </a:r>
            <a:br>
              <a:rPr lang="ru-RU" dirty="0" smtClean="0"/>
            </a:br>
            <a:r>
              <a:rPr lang="ru-RU" dirty="0" smtClean="0"/>
              <a:t>в современном мире»</a:t>
            </a:r>
            <a:endParaRPr lang="ru-RU" dirty="0"/>
          </a:p>
        </p:txBody>
      </p:sp>
      <p:sp>
        <p:nvSpPr>
          <p:cNvPr id="4" name="Прямоугольник 3"/>
          <p:cNvSpPr/>
          <p:nvPr/>
        </p:nvSpPr>
        <p:spPr>
          <a:xfrm>
            <a:off x="214282" y="285728"/>
            <a:ext cx="4572000" cy="1200329"/>
          </a:xfrm>
          <a:prstGeom prst="rect">
            <a:avLst/>
          </a:prstGeom>
        </p:spPr>
        <p:txBody>
          <a:bodyPr>
            <a:spAutoFit/>
          </a:bodyPr>
          <a:lstStyle/>
          <a:p>
            <a:r>
              <a:rPr lang="ru-RU" dirty="0" smtClean="0">
                <a:solidFill>
                  <a:schemeClr val="accent4">
                    <a:lumMod val="60000"/>
                    <a:lumOff val="40000"/>
                  </a:schemeClr>
                </a:solidFill>
              </a:rPr>
              <a:t>«</a:t>
            </a:r>
            <a:r>
              <a:rPr lang="ru-RU" dirty="0" smtClean="0"/>
              <a:t> </a:t>
            </a:r>
            <a:r>
              <a:rPr lang="ru-RU" dirty="0" smtClean="0">
                <a:solidFill>
                  <a:schemeClr val="accent4">
                    <a:lumMod val="60000"/>
                    <a:lumOff val="40000"/>
                  </a:schemeClr>
                </a:solidFill>
              </a:rPr>
              <a:t>Музыка - единственный всемирный язык, его не надо переводить, на нем душа говорит с душою.»(Бертольд Ауэрбах)</a:t>
            </a:r>
            <a:endParaRPr lang="ru-RU" dirty="0">
              <a:solidFill>
                <a:schemeClr val="accent4">
                  <a:lumMod val="60000"/>
                  <a:lumOff val="40000"/>
                </a:schemeClr>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2714620"/>
            <a:ext cx="8286776" cy="4429156"/>
          </a:xfrm>
        </p:spPr>
        <p:txBody>
          <a:bodyPr>
            <a:noAutofit/>
          </a:bodyPr>
          <a:lstStyle/>
          <a:p>
            <a:pPr lvl="0"/>
            <a:r>
              <a:rPr lang="ru-RU" sz="1400" dirty="0" smtClean="0"/>
              <a:t>От виртуоза-пианиста Чайковский требовал высокого уровня техники, умения сочетать  </a:t>
            </a:r>
            <a:r>
              <a:rPr lang="ru-RU" sz="1400" dirty="0" err="1" smtClean="0"/>
              <a:t>отшлифованность</a:t>
            </a:r>
            <a:r>
              <a:rPr lang="ru-RU" sz="1400" dirty="0" smtClean="0"/>
              <a:t>  всех деталей с  ясностью и логикой общего плана исполнения. При все этом он иногда отмечал такой дефект, как недостаток, того внутреннего огонька,   который   составляет   главнейшую силу виртуоза.</a:t>
            </a:r>
            <a:br>
              <a:rPr lang="ru-RU" sz="1400" dirty="0" smtClean="0"/>
            </a:br>
            <a:r>
              <a:rPr lang="ru-RU" sz="1400" dirty="0" smtClean="0"/>
              <a:t>Важно подчеркнуть, что эту «силу виртуоза» Чайковский понимал не как стихийное, необузданное начало, а как умение подчинить своей воле темперамент и чувства. Второе требование,  предъявляемое Чайковским к исполнителям,—то, что он называет «драгоценным качеством», присущим С. И. Танееву,—способность до тонкости проникнуть в мельчайшие подробности авторских намерений и передать  их именно  так,  в  том  духе  и  при  тех  условиях, какие  </a:t>
            </a:r>
            <a:r>
              <a:rPr lang="ru-RU" sz="1400" dirty="0" err="1" smtClean="0"/>
              <a:t>мечтались</a:t>
            </a:r>
            <a:r>
              <a:rPr lang="ru-RU" sz="1400" dirty="0" smtClean="0"/>
              <a:t>  автору».</a:t>
            </a:r>
            <a:r>
              <a:rPr lang="ru-RU" sz="1600" dirty="0" smtClean="0"/>
              <a:t>	</a:t>
            </a:r>
            <a:br>
              <a:rPr lang="ru-RU" sz="1600" dirty="0" smtClean="0"/>
            </a:br>
            <a:r>
              <a:rPr lang="ru-RU" sz="1400" dirty="0" smtClean="0"/>
              <a:t> </a:t>
            </a:r>
            <a:br>
              <a:rPr lang="ru-RU" sz="1400" dirty="0" smtClean="0"/>
            </a:br>
            <a:r>
              <a:rPr lang="ru-RU" sz="1400" dirty="0" smtClean="0"/>
              <a:t/>
            </a:r>
            <a:br>
              <a:rPr lang="ru-RU" sz="1400" dirty="0" smtClean="0"/>
            </a:br>
            <a:r>
              <a:rPr lang="ru-RU" sz="1600" cap="none" dirty="0" smtClean="0">
                <a:ln>
                  <a:noFill/>
                </a:ln>
                <a:solidFill>
                  <a:srgbClr val="000000"/>
                </a:solidFill>
                <a:latin typeface="Arial" pitchFamily="34" charset="0"/>
                <a:ea typeface="Times New Roman" pitchFamily="18" charset="0"/>
              </a:rPr>
              <a:t>Пианистам, работающим над произведениями Чайковского, полезно призадуматься над высказываниями композитора об игре на фортепиано, так как, создавая те или иные фортепианные сочинения, он представлял себе, очевидно, их звучание в свете тех исполнительских принципов, которые отвечали его музыкальным вкусам.</a:t>
            </a:r>
            <a:r>
              <a:rPr lang="ru-RU" sz="1600" cap="none" dirty="0" smtClean="0">
                <a:ln>
                  <a:noFill/>
                </a:ln>
                <a:solidFill>
                  <a:schemeClr val="tx1"/>
                </a:solidFill>
                <a:latin typeface="Arial" pitchFamily="34" charset="0"/>
              </a:rPr>
              <a:t/>
            </a:r>
            <a:br>
              <a:rPr lang="ru-RU" sz="1600" cap="none" dirty="0" smtClean="0">
                <a:ln>
                  <a:noFill/>
                </a:ln>
                <a:solidFill>
                  <a:schemeClr val="tx1"/>
                </a:solidFill>
                <a:latin typeface="Arial" pitchFamily="34" charset="0"/>
              </a:rPr>
            </a:br>
            <a:endParaRPr lang="ru-RU" sz="1600" dirty="0"/>
          </a:p>
        </p:txBody>
      </p:sp>
      <p:sp>
        <p:nvSpPr>
          <p:cNvPr id="3" name="Текст 2"/>
          <p:cNvSpPr>
            <a:spLocks noGrp="1"/>
          </p:cNvSpPr>
          <p:nvPr>
            <p:ph type="body" idx="1"/>
          </p:nvPr>
        </p:nvSpPr>
        <p:spPr>
          <a:xfrm>
            <a:off x="0" y="0"/>
            <a:ext cx="8143900" cy="2648507"/>
          </a:xfrm>
        </p:spPr>
        <p:txBody>
          <a:bodyPr>
            <a:normAutofit/>
          </a:bodyPr>
          <a:lstStyle/>
          <a:p>
            <a:r>
              <a:rPr lang="ru-RU" sz="1600" b="1" dirty="0" smtClean="0"/>
              <a:t> Характерные черты, определяющие художественный облик фортепианных произведений Чайковского, сформировались под влиянием молодой русской школы, в них сказалась близость композитора к народной музыкальной речи, его любовь к крестьянской и городской песне и танцу, к поэзии природы и быта родной страны. В фортепианном творчестве Чайковского нашло отражение и широкое знакомство его с западноевропейской   музыкой.   Все  это   явилось  той  почвой, на  которой  возник и  приобрел свои индивидуальные черты фортепианный стиль Чайковского, представляющий собой одно из  наиболее значительных  явлений русской музыкальной культуры </a:t>
            </a:r>
            <a:r>
              <a:rPr lang="en-US" sz="1600" b="1" dirty="0" smtClean="0"/>
              <a:t>XIX</a:t>
            </a:r>
            <a:r>
              <a:rPr lang="ru-RU" sz="1600" b="1" dirty="0" smtClean="0"/>
              <a:t> века.</a:t>
            </a:r>
            <a:endParaRPr lang="ru-RU" sz="1600" b="1"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8143900" cy="3786190"/>
          </a:xfrm>
        </p:spPr>
        <p:txBody>
          <a:bodyPr>
            <a:noAutofit/>
          </a:bodyPr>
          <a:lstStyle/>
          <a:p>
            <a:r>
              <a:rPr lang="ru-RU" sz="2000" dirty="0" smtClean="0"/>
              <a:t>Цитата композитора:</a:t>
            </a:r>
            <a:br>
              <a:rPr lang="ru-RU" sz="2000" dirty="0" smtClean="0"/>
            </a:br>
            <a:r>
              <a:rPr lang="ru-RU" sz="2000" dirty="0" smtClean="0"/>
              <a:t> "Я артист, который может и должен принести честь своей Родине. Я чувствую в себе большую художественную силу, я еще не сделал и десятой доли того, что могу сделать. И я хочу всеми силами души это сделать."</a:t>
            </a:r>
            <a:br>
              <a:rPr lang="ru-RU" sz="2000" dirty="0" smtClean="0"/>
            </a:br>
            <a:r>
              <a:rPr lang="ru-RU" sz="2000" dirty="0" smtClean="0"/>
              <a:t> "Жизнь имеет только тогда прелесть, когда состоит из чередования радостей и горя, из борьбы добра со злом, из света и тени, словом - из разнообразия в единстве."</a:t>
            </a:r>
            <a:br>
              <a:rPr lang="ru-RU" sz="2000" dirty="0" smtClean="0"/>
            </a:br>
            <a:r>
              <a:rPr lang="ru-RU" sz="2000" dirty="0" smtClean="0"/>
              <a:t> "Большой талант требует большого трудолюбия."</a:t>
            </a:r>
            <a:br>
              <a:rPr lang="ru-RU" sz="2000" dirty="0" smtClean="0"/>
            </a:br>
            <a:r>
              <a:rPr lang="ru-RU" sz="2000" dirty="0" smtClean="0"/>
              <a:t> </a:t>
            </a:r>
            <a:br>
              <a:rPr lang="ru-RU" sz="2000" dirty="0" smtClean="0"/>
            </a:br>
            <a:endParaRPr lang="ru-RU" sz="2000" dirty="0"/>
          </a:p>
        </p:txBody>
      </p:sp>
      <p:sp>
        <p:nvSpPr>
          <p:cNvPr id="4" name="Прямоугольник 3"/>
          <p:cNvSpPr/>
          <p:nvPr/>
        </p:nvSpPr>
        <p:spPr>
          <a:xfrm rot="10800000" flipV="1">
            <a:off x="142844" y="3301018"/>
            <a:ext cx="6858048" cy="646331"/>
          </a:xfrm>
          <a:prstGeom prst="rect">
            <a:avLst/>
          </a:prstGeom>
        </p:spPr>
        <p:txBody>
          <a:bodyPr wrap="square">
            <a:spAutoFit/>
          </a:bodyPr>
          <a:lstStyle/>
          <a:p>
            <a:r>
              <a:rPr lang="ru-RU" dirty="0" smtClean="0"/>
              <a:t>П.И.Чайковский- самый исполняемый русский композитор в</a:t>
            </a:r>
          </a:p>
          <a:p>
            <a:r>
              <a:rPr lang="ru-RU" dirty="0" smtClean="0"/>
              <a:t>современном мире.</a:t>
            </a:r>
            <a:endParaRPr lang="ru-RU" dirty="0"/>
          </a:p>
        </p:txBody>
      </p:sp>
      <p:sp>
        <p:nvSpPr>
          <p:cNvPr id="6" name="Прямоугольник 5"/>
          <p:cNvSpPr/>
          <p:nvPr/>
        </p:nvSpPr>
        <p:spPr>
          <a:xfrm>
            <a:off x="0" y="4071942"/>
            <a:ext cx="8001024" cy="2308324"/>
          </a:xfrm>
          <a:prstGeom prst="rect">
            <a:avLst/>
          </a:prstGeom>
        </p:spPr>
        <p:txBody>
          <a:bodyPr wrap="square">
            <a:spAutoFit/>
          </a:bodyPr>
          <a:lstStyle/>
          <a:p>
            <a:pPr lvl="0"/>
            <a:r>
              <a:rPr lang="ru-RU" dirty="0" smtClean="0">
                <a:latin typeface="Arial" pitchFamily="34" charset="0"/>
                <a:ea typeface="Times New Roman" pitchFamily="18" charset="0"/>
              </a:rPr>
              <a:t>Музыка П.И. Чайковского отличается особой теплотой и задушевностью, она понятна миллионам людей разных стран, и остаётся популярной </a:t>
            </a:r>
          </a:p>
          <a:p>
            <a:pPr lvl="0"/>
            <a:r>
              <a:rPr lang="ru-RU" dirty="0" smtClean="0">
                <a:latin typeface="Arial" pitchFamily="34" charset="0"/>
                <a:ea typeface="Times New Roman" pitchFamily="18" charset="0"/>
              </a:rPr>
              <a:t>по сей день.</a:t>
            </a:r>
            <a:endParaRPr lang="ru-RU" sz="1100" dirty="0" smtClean="0">
              <a:latin typeface="Arial" pitchFamily="34" charset="0"/>
            </a:endParaRPr>
          </a:p>
          <a:p>
            <a:pPr lvl="0" eaLnBrk="0" hangingPunct="0"/>
            <a:r>
              <a:rPr lang="ru-RU" dirty="0" smtClean="0">
                <a:latin typeface="Arial" pitchFamily="34" charset="0"/>
                <a:ea typeface="Times New Roman" pitchFamily="18" charset="0"/>
              </a:rPr>
              <a:t>В наши дни сбывается мечта Чайковского о том, чтобы увеличивалось число людей, любящих его музыку.</a:t>
            </a:r>
            <a:endParaRPr lang="ru-RU" sz="1100" dirty="0" smtClean="0">
              <a:latin typeface="Arial" pitchFamily="34" charset="0"/>
            </a:endParaRPr>
          </a:p>
          <a:p>
            <a:pPr lvl="0" eaLnBrk="0" hangingPunct="0"/>
            <a:r>
              <a:rPr lang="ru-RU" dirty="0" smtClean="0">
                <a:latin typeface="Arial" pitchFamily="34" charset="0"/>
                <a:ea typeface="Times New Roman" pitchFamily="18" charset="0"/>
              </a:rPr>
              <a:t>Д. Шостаковича: «Из века в век, из поколения в поколение переходит наша любовь к Чайковскому, к его прекрасной музыке, и в этом ее бессмертие»</a:t>
            </a:r>
            <a:endParaRPr lang="ru-RU"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Рисунок 3" descr="0016-016-Pesenka-bez-slov.jpg"/>
          <p:cNvPicPr>
            <a:picLocks noChangeAspect="1"/>
          </p:cNvPicPr>
          <p:nvPr/>
        </p:nvPicPr>
        <p:blipFill>
          <a:blip r:embed="rId2"/>
          <a:srcRect/>
          <a:stretch>
            <a:fillRect/>
          </a:stretch>
        </p:blipFill>
        <p:spPr bwMode="auto">
          <a:xfrm>
            <a:off x="2000250" y="0"/>
            <a:ext cx="5143500" cy="6858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215338" cy="6858000"/>
          </a:xfrm>
          <a:prstGeom prst="rect">
            <a:avLst/>
          </a:prstGeom>
          <a:noFill/>
          <a:ln w="9525">
            <a:noFill/>
            <a:miter lim="800000"/>
            <a:headEnd/>
            <a:tailEnd/>
          </a:ln>
          <a:effectLst/>
        </p:spPr>
        <p:txBody>
          <a:bodyPr vert="horz" wrap="square" lIns="91440" tIns="45720" rIns="91440" bIns="45720" numCol="2" spcCol="180000" anchor="ctr" anchorCtr="0" compatLnSpc="1">
            <a:prstTxWarp prst="textNoShape">
              <a:avLst/>
            </a:prstTxWarp>
            <a:spAutoFit/>
          </a:bodyPr>
          <a:lstStyle/>
          <a:p>
            <a:pPr marL="0" marR="0" lvl="0" indent="365125"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Коротко</a:t>
            </a:r>
            <a:r>
              <a:rPr kumimoji="0" lang="ru-RU" b="1" i="0" u="none" strike="noStrike" cap="none" normalizeH="0" baseline="0" dirty="0" smtClean="0">
                <a:ln>
                  <a:noFill/>
                </a:ln>
                <a:solidFill>
                  <a:srgbClr val="000000"/>
                </a:solidFill>
                <a:effectLst/>
                <a:latin typeface="Arial" pitchFamily="34" charset="0"/>
                <a:ea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a:t>
            </a:r>
            <a:r>
              <a:rPr kumimoji="0" lang="ru-RU" b="1" i="0" u="none" strike="noStrike" cap="none" normalizeH="0" baseline="0" dirty="0" smtClean="0">
                <a:ln>
                  <a:noFill/>
                </a:ln>
                <a:solidFill>
                  <a:srgbClr val="000000"/>
                </a:solidFill>
                <a:effectLst/>
                <a:latin typeface="Arial" pitchFamily="34" charset="0"/>
                <a:ea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Чайковском</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1840: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родился</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Воткинске</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Вятской</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губернии </a:t>
            </a: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1850: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поступает</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Училище</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правоведения  </a:t>
            </a:r>
            <a:endParaRPr kumimoji="0" lang="ru-RU" b="0" i="0" u="none" strike="noStrike" cap="none" normalizeH="0" baseline="0" dirty="0" smtClean="0">
              <a:ln>
                <a:noFill/>
              </a:ln>
              <a:solidFill>
                <a:schemeClr val="tx1"/>
              </a:solidFill>
              <a:effectLst/>
              <a:latin typeface="Arial" pitchFamily="34" charset="0"/>
            </a:endParaRPr>
          </a:p>
          <a:p>
            <a:pPr marL="0" marR="0" lvl="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       1859: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приступает</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службе в</a:t>
            </a:r>
            <a:r>
              <a:rPr kumimoji="0" lang="ru-RU" b="0" i="0"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Министерстве</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юстиции</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1862: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становится</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студентом</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Петербургской</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консерватории </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1865: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отличием</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заканчивает</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консерваторию </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1866: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начинает</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преподавать</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Московской</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консерватории </a:t>
            </a: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1868: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занимается</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музыкальной</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критикой</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из</a:t>
            </a:r>
            <a:r>
              <a:rPr kumimoji="0" lang="ru-RU" b="0" i="0" u="none" strike="noStrike" cap="none" normalizeH="0" baseline="0" dirty="0" smtClean="0">
                <a:ln>
                  <a:noFill/>
                </a:ln>
                <a:solidFill>
                  <a:srgbClr val="000000"/>
                </a:solidFill>
                <a:effectLst/>
                <a:latin typeface="Arial" pitchFamily="34" charset="0"/>
                <a:ea typeface="Times New Roman" pitchFamily="18"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за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острой</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нехватки</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денег</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1869: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премьера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оперы</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«Воевода»</a:t>
            </a: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1877: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появление</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жизни</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композитора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a:t>
            </a:r>
            <a:r>
              <a:rPr kumimoji="0" lang="ru-RU" b="0" i="0" u="none" strike="noStrike" cap="none" normalizeH="0" baseline="0" dirty="0" smtClean="0">
                <a:ln>
                  <a:noFill/>
                </a:ln>
                <a:solidFill>
                  <a:srgbClr val="000000"/>
                </a:solidFill>
                <a:effectLst/>
                <a:latin typeface="Arial" pitchFamily="34" charset="0"/>
                <a:ea typeface="Times New Roman" pitchFamily="18"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Ф</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фон</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Мекк</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1877: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женится</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А</a:t>
            </a:r>
            <a:r>
              <a:rPr kumimoji="0" lang="ru-RU" b="0" i="0" u="none" strike="noStrike" cap="none" normalizeH="0" baseline="0" dirty="0" smtClean="0">
                <a:ln>
                  <a:noFill/>
                </a:ln>
                <a:solidFill>
                  <a:srgbClr val="000000"/>
                </a:solidFill>
                <a:effectLst/>
                <a:latin typeface="Arial" pitchFamily="34" charset="0"/>
                <a:ea typeface="Times New Roman" pitchFamily="18"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Милюковой </a:t>
            </a:r>
          </a:p>
          <a:p>
            <a:pPr marL="0" marR="0" lvl="0" indent="365125"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1878: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тяжелейший</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духовный</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кризис</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из</a:t>
            </a:r>
            <a:r>
              <a:rPr kumimoji="0" lang="ru-RU" b="0" i="0" u="none" strike="noStrike" cap="none" normalizeH="0" baseline="0" dirty="0" smtClean="0">
                <a:ln>
                  <a:noFill/>
                </a:ln>
                <a:solidFill>
                  <a:srgbClr val="000000"/>
                </a:solidFill>
                <a:effectLst/>
                <a:latin typeface="Arial" pitchFamily="34" charset="0"/>
                <a:ea typeface="Times New Roman" pitchFamily="18"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за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неудачного</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брака</a:t>
            </a:r>
            <a:r>
              <a:rPr kumimoji="0" lang="ru-RU" b="0" i="0" u="none" strike="noStrike" cap="none" normalizeH="0" baseline="0" dirty="0" smtClean="0">
                <a:ln>
                  <a:noFill/>
                </a:ln>
                <a:solidFill>
                  <a:srgbClr val="000000"/>
                </a:solidFill>
                <a:effectLst/>
                <a:latin typeface="Arial" pitchFamily="34" charset="0"/>
                <a:ea typeface="Times New Roman" pitchFamily="18" charset="0"/>
              </a:rPr>
              <a:t>;</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уезжает</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из</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Москвы </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1878</a:t>
            </a:r>
            <a:r>
              <a:rPr kumimoji="0" lang="ru-RU"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t>
            </a:r>
            <a:r>
              <a:rPr kumimoji="0" lang="ru-RU" b="1"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живет</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за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границей</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изредка</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1884: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приезжает</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Россию</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1885: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возвращается</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музыкальной</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общественной</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деятельности </a:t>
            </a: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1887: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премьера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«Чародейки»</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Петербурге</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1888: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триумфальные</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гастроли</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Париже</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1891: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турне</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Северной</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Америке </a:t>
            </a: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1892: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покупает</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дом</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Клину </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1893: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работает</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над</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Шестой</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Симфонией</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1893: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после</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премьеры</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Шестой</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симфонии</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Петербурге</a:t>
            </a:r>
            <a:endParaRPr kumimoji="0" lang="ru-RU" b="0" i="0" u="none" strike="noStrike" cap="none" normalizeH="0" baseline="0" dirty="0" smtClean="0">
              <a:ln>
                <a:noFill/>
              </a:ln>
              <a:solidFill>
                <a:schemeClr val="tx1"/>
              </a:solidFill>
              <a:effectLst/>
              <a:latin typeface="Arial" pitchFamily="34" charset="0"/>
            </a:endParaRP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заболевает</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холерой</a:t>
            </a:r>
          </a:p>
          <a:p>
            <a:pPr marL="0" marR="0" lvl="0" indent="365125"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умирает</a:t>
            </a:r>
            <a:r>
              <a:rPr kumimoji="0" lang="ru-RU" b="0" i="0" u="none" strike="noStrike" cap="none" normalizeH="0" baseline="0" dirty="0" smtClean="0">
                <a:ln>
                  <a:noFill/>
                </a:ln>
                <a:solidFill>
                  <a:schemeClr val="tx1"/>
                </a:solidFill>
                <a:effectLst/>
                <a:latin typeface="Arial" pitchFamily="34" charset="0"/>
              </a:rPr>
              <a:t> </a:t>
            </a:r>
          </a:p>
        </p:txBody>
      </p:sp>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sp>
        <p:nvSpPr>
          <p:cNvPr id="13315" name="Текст 2"/>
          <p:cNvSpPr>
            <a:spLocks noGrp="1"/>
          </p:cNvSpPr>
          <p:nvPr>
            <p:ph type="body" idx="1"/>
          </p:nvPr>
        </p:nvSpPr>
        <p:spPr/>
        <p:txBody>
          <a:bodyPr/>
          <a:lstStyle/>
          <a:p>
            <a:pPr eaLnBrk="1" hangingPunct="1"/>
            <a:endParaRPr lang="ru-RU" smtClean="0"/>
          </a:p>
        </p:txBody>
      </p:sp>
      <p:pic>
        <p:nvPicPr>
          <p:cNvPr id="13316" name="Рисунок 3" descr="3.jpg"/>
          <p:cNvPicPr>
            <a:picLocks noChangeAspect="1"/>
          </p:cNvPicPr>
          <p:nvPr/>
        </p:nvPicPr>
        <p:blipFill>
          <a:blip r:embed="rId2"/>
          <a:srcRect/>
          <a:stretch>
            <a:fillRect/>
          </a:stretch>
        </p:blipFill>
        <p:spPr bwMode="auto">
          <a:xfrm>
            <a:off x="668338" y="500063"/>
            <a:ext cx="7331075" cy="550068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43900" cy="4183912"/>
          </a:xfrm>
        </p:spPr>
        <p:txBody>
          <a:bodyPr>
            <a:normAutofit fontScale="90000"/>
          </a:bodyPr>
          <a:lstStyle/>
          <a:p>
            <a:r>
              <a:rPr lang="ru-RU" dirty="0" smtClean="0">
                <a:latin typeface="Arial" pitchFamily="34" charset="0"/>
                <a:ea typeface="Times New Roman" pitchFamily="18" charset="0"/>
              </a:rPr>
              <a:t>…</a:t>
            </a:r>
            <a:r>
              <a:rPr lang="ru-RU" sz="1600" dirty="0" err="1" smtClean="0">
                <a:latin typeface="Arial" pitchFamily="34" charset="0"/>
                <a:ea typeface="Times New Roman" pitchFamily="18" charset="0"/>
              </a:rPr>
              <a:t>Лядов</a:t>
            </a:r>
            <a:r>
              <a:rPr lang="ru-RU" sz="1600" dirty="0" smtClean="0">
                <a:latin typeface="Arial" pitchFamily="34" charset="0"/>
                <a:ea typeface="Times New Roman" pitchFamily="18" charset="0"/>
              </a:rPr>
              <a:t> скромно отвёл себе область миниатюры- фортепианной и оркестровой работал над ней с большой любовью и тщательностью ремесленника и со вкусом первоклассного художника-ювелира и мастера стиля. В нём действительно жило прекрасное в национально-русском душевном облике. Б.Асафьев</a:t>
            </a: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Педагог-миниатюрист стремится выработать у учащихся безупречную чистоту и логику в голосоведении, сформировать тонкий художественный вкус и музыкальную интуицию. Тщательная работа с музыкальным </a:t>
            </a:r>
            <a:r>
              <a:rPr lang="ru-RU" sz="1600" dirty="0" err="1" smtClean="0"/>
              <a:t>материалом,четкая</a:t>
            </a:r>
            <a:r>
              <a:rPr lang="ru-RU" sz="1600" dirty="0" smtClean="0"/>
              <a:t/>
            </a:r>
            <a:br>
              <a:rPr lang="ru-RU" sz="1600" dirty="0" smtClean="0"/>
            </a:br>
            <a:r>
              <a:rPr lang="ru-RU" sz="1600" dirty="0" smtClean="0"/>
              <a:t>          рельефность деталей (интонационных ,динамических ,метроритмических , ладогармонических ,фактурных , тембровых ), умение лаконично, концентрированно, но при этом полно выразить глубину и содержательность мысли в рамках небольшого по масштабам произведения служат, согласно позиции  </a:t>
            </a:r>
            <a:r>
              <a:rPr lang="ru-RU" sz="1600" dirty="0" err="1" smtClean="0"/>
              <a:t>Лядова</a:t>
            </a:r>
            <a:r>
              <a:rPr lang="ru-RU" sz="1600" dirty="0" smtClean="0"/>
              <a:t>- педагога , необходимыми условиями подлинного профессионального мастерства. </a:t>
            </a:r>
            <a:br>
              <a:rPr lang="ru-RU" sz="1600" dirty="0" smtClean="0"/>
            </a:br>
            <a:endParaRPr lang="ru-RU" sz="1600" dirty="0"/>
          </a:p>
        </p:txBody>
      </p:sp>
      <p:sp>
        <p:nvSpPr>
          <p:cNvPr id="3" name="Текст 2"/>
          <p:cNvSpPr>
            <a:spLocks noGrp="1"/>
          </p:cNvSpPr>
          <p:nvPr>
            <p:ph type="body" idx="1"/>
          </p:nvPr>
        </p:nvSpPr>
        <p:spPr>
          <a:xfrm>
            <a:off x="0" y="142852"/>
            <a:ext cx="8143900" cy="1285884"/>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Прямоугольник 3"/>
          <p:cNvSpPr/>
          <p:nvPr/>
        </p:nvSpPr>
        <p:spPr>
          <a:xfrm>
            <a:off x="0" y="3857628"/>
            <a:ext cx="8358214" cy="2862322"/>
          </a:xfrm>
          <a:prstGeom prst="rect">
            <a:avLst/>
          </a:prstGeom>
        </p:spPr>
        <p:txBody>
          <a:bodyPr wrap="square">
            <a:spAutoFit/>
          </a:bodyPr>
          <a:lstStyle/>
          <a:p>
            <a:r>
              <a:rPr lang="ru-RU" dirty="0" smtClean="0"/>
              <a:t>Обращение </a:t>
            </a:r>
            <a:r>
              <a:rPr lang="ru-RU" dirty="0" err="1" smtClean="0"/>
              <a:t>Лядова</a:t>
            </a:r>
            <a:r>
              <a:rPr lang="ru-RU" dirty="0" smtClean="0"/>
              <a:t> к области миниатюры, ее культ и плодотворная разработка являются своеобразным опережением времени, предугадыванием особой повышенной роли воздействия на слушателя музыкального образа в сжатой и лаконичной форме. В современных условиях, при постоянно нарастающем ритме и темпе жизни, многообразии информационных потоков, необходимых для адаптации к реалиям бытия, существенно возрастает роль малых форм воздействия, актуализируется принцип  </a:t>
            </a:r>
            <a:r>
              <a:rPr lang="ru-RU" dirty="0" err="1" smtClean="0"/>
              <a:t>миниатюризма</a:t>
            </a:r>
            <a:r>
              <a:rPr lang="ru-RU" dirty="0" smtClean="0"/>
              <a:t> ,  как наиболее эффективного, действенного и продуктивного метода, способного плодотворно воспитывать, обучать, приобщать к художественно-культурным ценностям.</a:t>
            </a:r>
            <a:endParaRPr lang="ru-RU" dirty="0"/>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8286744" cy="2862322"/>
          </a:xfrm>
          <a:prstGeom prst="rect">
            <a:avLst/>
          </a:prstGeom>
        </p:spPr>
        <p:txBody>
          <a:bodyPr wrap="square">
            <a:spAutoFit/>
          </a:bodyPr>
          <a:lstStyle/>
          <a:p>
            <a:r>
              <a:rPr lang="ru-RU" b="1" u="sng" dirty="0" err="1" smtClean="0"/>
              <a:t>Лядову</a:t>
            </a:r>
            <a:r>
              <a:rPr lang="ru-RU" b="1" u="sng" dirty="0" smtClean="0"/>
              <a:t>  принадлежит приоритет в прочном утверждении на русской почве жанра </a:t>
            </a:r>
            <a:r>
              <a:rPr lang="ru-RU" b="1" u="sng" dirty="0" err="1" smtClean="0"/>
              <a:t>прелюдии</a:t>
            </a:r>
            <a:r>
              <a:rPr lang="ru-RU" dirty="0" err="1" smtClean="0"/>
              <a:t>,воплощающей</a:t>
            </a:r>
            <a:r>
              <a:rPr lang="ru-RU" dirty="0" smtClean="0"/>
              <a:t> множество тонких психологических оттенков, душевных состояний, раскрывающей мир хрупких, мечтательно-элегических образов, и жанра мазурки ,насыщенной народно-песенными интонациями, полифоническими приемами, генетически связанными с традициями народного многоголосия.. В качестве первого отечественного композитора, уделявшего этим жанрам столь пристальное внимание, он является предшественником русских, глубоко национальных фортепианных мазурок и прелюдий в творчестве Скрябина и Рахманинова.</a:t>
            </a:r>
          </a:p>
          <a:p>
            <a:r>
              <a:rPr lang="ru-RU" dirty="0" smtClean="0"/>
              <a:t> </a:t>
            </a:r>
          </a:p>
        </p:txBody>
      </p:sp>
      <p:sp>
        <p:nvSpPr>
          <p:cNvPr id="8" name="Прямоугольник 7"/>
          <p:cNvSpPr/>
          <p:nvPr/>
        </p:nvSpPr>
        <p:spPr>
          <a:xfrm>
            <a:off x="0" y="5357826"/>
            <a:ext cx="8143900" cy="1477328"/>
          </a:xfrm>
          <a:prstGeom prst="rect">
            <a:avLst/>
          </a:prstGeom>
        </p:spPr>
        <p:txBody>
          <a:bodyPr wrap="square">
            <a:spAutoFit/>
          </a:bodyPr>
          <a:lstStyle/>
          <a:p>
            <a:r>
              <a:rPr lang="ru-RU" b="1" dirty="0" smtClean="0"/>
              <a:t>Музыка   </a:t>
            </a:r>
            <a:r>
              <a:rPr lang="ru-RU" b="1" dirty="0" err="1" smtClean="0"/>
              <a:t>Лядова</a:t>
            </a:r>
            <a:r>
              <a:rPr lang="ru-RU" b="1" dirty="0" smtClean="0"/>
              <a:t> не утратила способности эстетического воздействия для современного  восприятия</a:t>
            </a:r>
            <a:r>
              <a:rPr lang="ru-RU" dirty="0" smtClean="0"/>
              <a:t>, столь изменившегося за эти годы. А это– основной, решающий  критерий оценки актуальности и жизнеспособности художественного наследия  прошлого.  Думается , что обаятельное искусство  </a:t>
            </a:r>
            <a:r>
              <a:rPr lang="ru-RU" dirty="0" err="1" smtClean="0"/>
              <a:t>Лядова</a:t>
            </a:r>
            <a:r>
              <a:rPr lang="ru-RU" dirty="0" smtClean="0"/>
              <a:t> выдерживает этот критерий.</a:t>
            </a:r>
            <a:endParaRPr lang="ru-RU" dirty="0"/>
          </a:p>
        </p:txBody>
      </p:sp>
      <p:sp>
        <p:nvSpPr>
          <p:cNvPr id="5" name="Прямоугольник 4"/>
          <p:cNvSpPr/>
          <p:nvPr/>
        </p:nvSpPr>
        <p:spPr>
          <a:xfrm>
            <a:off x="0" y="2500306"/>
            <a:ext cx="8143900" cy="2862322"/>
          </a:xfrm>
          <a:prstGeom prst="rect">
            <a:avLst/>
          </a:prstGeom>
        </p:spPr>
        <p:txBody>
          <a:bodyPr wrap="square">
            <a:spAutoFit/>
          </a:bodyPr>
          <a:lstStyle/>
          <a:p>
            <a:r>
              <a:rPr lang="ru-RU" b="1" dirty="0" smtClean="0"/>
              <a:t>Как правило, </a:t>
            </a:r>
            <a:r>
              <a:rPr lang="ru-RU" b="1" dirty="0" err="1" smtClean="0"/>
              <a:t>лядовское</a:t>
            </a:r>
            <a:r>
              <a:rPr lang="ru-RU" b="1" dirty="0" smtClean="0"/>
              <a:t> фортепианное письмо </a:t>
            </a:r>
            <a:r>
              <a:rPr lang="ru-RU" dirty="0" smtClean="0"/>
              <a:t>характеризует­ся господством мелодического начала, преобладанием горизонтали над вертикалью. Применению аккордовых комплексов композитор</a:t>
            </a:r>
          </a:p>
          <a:p>
            <a:r>
              <a:rPr lang="ru-RU" dirty="0" smtClean="0"/>
              <a:t>предпочитает  </a:t>
            </a:r>
            <a:r>
              <a:rPr lang="ru-RU" dirty="0" err="1" smtClean="0"/>
              <a:t>мелодизацию</a:t>
            </a:r>
            <a:r>
              <a:rPr lang="ru-RU" dirty="0" smtClean="0"/>
              <a:t>  всей музыкальной ткани. Полифонические элементы обогащают и гармоническую выразительность. Вся фактура обычно пронизана </a:t>
            </a:r>
            <a:r>
              <a:rPr lang="ru-RU" dirty="0" err="1" smtClean="0"/>
              <a:t>полифоничностью</a:t>
            </a:r>
            <a:r>
              <a:rPr lang="ru-RU" dirty="0" smtClean="0"/>
              <a:t> ,  в особенности так называемым скрытым многоголосием. На этом основан излюб­ленный </a:t>
            </a:r>
            <a:r>
              <a:rPr lang="ru-RU" dirty="0" err="1" smtClean="0"/>
              <a:t>Лядовым</a:t>
            </a:r>
            <a:r>
              <a:rPr lang="ru-RU" dirty="0" smtClean="0"/>
              <a:t> «двухголосный» тип фортепианной фактуры, на­сыщенной, однако, строго логичным «скрытым голосоведением»; наиболее часто он встречается в быстрых прелюдиях.</a:t>
            </a:r>
            <a:endParaRPr lang="ru-RU" dirty="0"/>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428604"/>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Коротко о </a:t>
            </a:r>
            <a:r>
              <a:rPr kumimoji="0" lang="ru-RU" b="1" i="0" u="none" strike="noStrike" cap="none" normalizeH="0" baseline="0" dirty="0" err="1" smtClean="0">
                <a:ln>
                  <a:noFill/>
                </a:ln>
                <a:solidFill>
                  <a:schemeClr val="tx1"/>
                </a:solidFill>
                <a:effectLst/>
                <a:latin typeface="Arial" pitchFamily="34" charset="0"/>
                <a:ea typeface="Times New Roman" pitchFamily="18" charset="0"/>
              </a:rPr>
              <a:t>Лядове</a:t>
            </a:r>
            <a:r>
              <a:rPr kumimoji="0" lang="ru-RU" b="1" i="0" u="none" strike="noStrike" cap="none" normalizeH="0" baseline="0" dirty="0" smtClean="0">
                <a:ln>
                  <a:noFill/>
                </a:ln>
                <a:solidFill>
                  <a:schemeClr val="tx1"/>
                </a:solidFill>
                <a:effectLst/>
                <a:latin typeface="Arial" pitchFamily="34" charset="0"/>
                <a:ea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1855</a:t>
            </a:r>
            <a:r>
              <a:rPr kumimoji="0" lang="ru-RU" b="0" i="0" u="none" strike="noStrike" cap="none" normalizeH="0" baseline="0" dirty="0" smtClean="0">
                <a:ln>
                  <a:noFill/>
                </a:ln>
                <a:solidFill>
                  <a:schemeClr val="tx1"/>
                </a:solidFill>
                <a:effectLst/>
                <a:latin typeface="Arial" pitchFamily="34" charset="0"/>
                <a:ea typeface="Times New Roman" pitchFamily="18" charset="0"/>
              </a:rPr>
              <a:t>:родился в г.Санкт-Петербурге</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1867</a:t>
            </a:r>
            <a:r>
              <a:rPr kumimoji="0" lang="ru-RU" b="0" i="0" u="none" strike="noStrike" cap="none" normalizeH="0" baseline="0" dirty="0" smtClean="0">
                <a:ln>
                  <a:noFill/>
                </a:ln>
                <a:solidFill>
                  <a:schemeClr val="tx1"/>
                </a:solidFill>
                <a:effectLst/>
                <a:latin typeface="Arial" pitchFamily="34" charset="0"/>
                <a:ea typeface="Times New Roman" pitchFamily="18" charset="0"/>
              </a:rPr>
              <a:t>:поступает в Петербургскую консерваторию</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1876</a:t>
            </a:r>
            <a:r>
              <a:rPr kumimoji="0" lang="ru-RU" b="0" i="0" u="none" strike="noStrike" cap="none" normalizeH="0" baseline="0" dirty="0" smtClean="0">
                <a:ln>
                  <a:noFill/>
                </a:ln>
                <a:solidFill>
                  <a:schemeClr val="tx1"/>
                </a:solidFill>
                <a:effectLst/>
                <a:latin typeface="Arial" pitchFamily="34" charset="0"/>
                <a:ea typeface="Times New Roman" pitchFamily="18" charset="0"/>
              </a:rPr>
              <a:t>:исключён из консерватории</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1878</a:t>
            </a:r>
            <a:r>
              <a:rPr kumimoji="0" lang="ru-RU" b="0" i="0" u="none" strike="noStrike" cap="none" normalizeH="0" baseline="0" dirty="0" smtClean="0">
                <a:ln>
                  <a:noFill/>
                </a:ln>
                <a:solidFill>
                  <a:schemeClr val="tx1"/>
                </a:solidFill>
                <a:effectLst/>
                <a:latin typeface="Arial" pitchFamily="34" charset="0"/>
                <a:ea typeface="Times New Roman" pitchFamily="18" charset="0"/>
              </a:rPr>
              <a:t>:вторично поступает и в этом же году сдаёт</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rPr>
              <a:t> выпускной экзамен</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1878</a:t>
            </a:r>
            <a:r>
              <a:rPr kumimoji="0" lang="ru-RU" b="0" i="0" u="none" strike="noStrike" cap="none" normalizeH="0" baseline="0" dirty="0" smtClean="0">
                <a:ln>
                  <a:noFill/>
                </a:ln>
                <a:solidFill>
                  <a:schemeClr val="tx1"/>
                </a:solidFill>
                <a:effectLst/>
                <a:latin typeface="Arial" pitchFamily="34" charset="0"/>
                <a:ea typeface="Times New Roman" pitchFamily="18" charset="0"/>
              </a:rPr>
              <a:t>:становится педагогом Петербургской консерватории</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70-80г.г.:</a:t>
            </a:r>
            <a:r>
              <a:rPr kumimoji="0" lang="ru-RU" b="0" i="0" u="none" strike="noStrike" cap="none" normalizeH="0" baseline="0" dirty="0" smtClean="0">
                <a:ln>
                  <a:noFill/>
                </a:ln>
                <a:solidFill>
                  <a:schemeClr val="tx1"/>
                </a:solidFill>
                <a:effectLst/>
                <a:latin typeface="Arial" pitchFamily="34" charset="0"/>
                <a:ea typeface="Times New Roman" pitchFamily="18" charset="0"/>
              </a:rPr>
              <a:t>начал дирижерскую деятельность, знакомится с </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rPr>
              <a:t>Чайковским, Глазуновым</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1874:</a:t>
            </a:r>
            <a:r>
              <a:rPr kumimoji="0" lang="ru-RU" b="0" i="0" u="none" strike="noStrike" cap="none" normalizeH="0" baseline="0" dirty="0" smtClean="0">
                <a:ln>
                  <a:noFill/>
                </a:ln>
                <a:solidFill>
                  <a:schemeClr val="tx1"/>
                </a:solidFill>
                <a:effectLst/>
                <a:latin typeface="Arial" pitchFamily="34" charset="0"/>
                <a:ea typeface="Times New Roman" pitchFamily="18" charset="0"/>
              </a:rPr>
              <a:t>выходят в свет первые произведения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Лядова</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1900:</a:t>
            </a:r>
            <a:r>
              <a:rPr kumimoji="0" lang="ru-RU" b="0" i="0" u="none" strike="noStrike" cap="none" normalizeH="0" baseline="0" dirty="0" smtClean="0">
                <a:ln>
                  <a:noFill/>
                </a:ln>
                <a:solidFill>
                  <a:schemeClr val="tx1"/>
                </a:solidFill>
                <a:effectLst/>
                <a:latin typeface="Arial" pitchFamily="34" charset="0"/>
                <a:ea typeface="Times New Roman" pitchFamily="18" charset="0"/>
              </a:rPr>
              <a:t>было написано и издано 50 опусов</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1905</a:t>
            </a:r>
            <a:r>
              <a:rPr kumimoji="0" lang="ru-RU" b="0" i="0" u="none" strike="noStrike" cap="none" normalizeH="0" baseline="0" dirty="0" smtClean="0">
                <a:ln>
                  <a:noFill/>
                </a:ln>
                <a:solidFill>
                  <a:schemeClr val="tx1"/>
                </a:solidFill>
                <a:effectLst/>
                <a:latin typeface="Arial" pitchFamily="34" charset="0"/>
                <a:ea typeface="Times New Roman" pitchFamily="18" charset="0"/>
              </a:rPr>
              <a:t>:уволен из консерватории, обращается </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rPr>
              <a:t>преимущественно к симфонической музыке</a:t>
            </a:r>
          </a:p>
          <a:p>
            <a:pPr marL="0" marR="0" lvl="0" indent="0" algn="l" defTabSz="914400" rtl="0" eaLnBrk="0" fontAlgn="base" latinLnBrk="0" hangingPunct="0">
              <a:lnSpc>
                <a:spcPct val="100000"/>
              </a:lnSpc>
              <a:spcBef>
                <a:spcPct val="0"/>
              </a:spcBef>
              <a:spcAft>
                <a:spcPct val="0"/>
              </a:spcAft>
              <a:buClrTx/>
              <a:buSzTx/>
              <a:buFontTx/>
              <a:buNone/>
              <a:tabLst/>
            </a:pPr>
            <a:r>
              <a:rPr lang="ru-RU" dirty="0" smtClean="0">
                <a:latin typeface="Arial" pitchFamily="34" charset="0"/>
              </a:rPr>
              <a:t>В эти годы тяжело переживает потерю друзей и соратников: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rPr>
              <a:t>Стасова, Беляева, Римского-Корсакова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1911:</a:t>
            </a:r>
            <a:r>
              <a:rPr kumimoji="0" lang="ru-RU" b="0" i="0" u="none" strike="noStrike" cap="none" normalizeH="0" baseline="0" dirty="0" smtClean="0">
                <a:ln>
                  <a:noFill/>
                </a:ln>
                <a:solidFill>
                  <a:schemeClr val="tx1"/>
                </a:solidFill>
                <a:effectLst/>
                <a:latin typeface="Arial" pitchFamily="34" charset="0"/>
                <a:ea typeface="Times New Roman" pitchFamily="18" charset="0"/>
              </a:rPr>
              <a:t>перенес тяжелую болезнь и умирает</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Рисунок 6" descr="art_00037.gif"/>
          <p:cNvPicPr>
            <a:picLocks noChangeAspect="1"/>
          </p:cNvPicPr>
          <p:nvPr/>
        </p:nvPicPr>
        <p:blipFill>
          <a:blip r:embed="rId2"/>
          <a:srcRect/>
          <a:stretch>
            <a:fillRect/>
          </a:stretch>
        </p:blipFill>
        <p:spPr bwMode="auto">
          <a:xfrm>
            <a:off x="0" y="357166"/>
            <a:ext cx="5429224" cy="6215106"/>
          </a:xfrm>
          <a:prstGeom prst="rect">
            <a:avLst/>
          </a:prstGeom>
          <a:noFill/>
          <a:ln w="9525">
            <a:noFill/>
            <a:miter lim="800000"/>
            <a:headEnd/>
            <a:tailEnd/>
          </a:ln>
        </p:spPr>
      </p:pic>
      <p:sp>
        <p:nvSpPr>
          <p:cNvPr id="3" name="Прямоугольник 2"/>
          <p:cNvSpPr/>
          <p:nvPr/>
        </p:nvSpPr>
        <p:spPr>
          <a:xfrm>
            <a:off x="4429124" y="1214422"/>
            <a:ext cx="3571900" cy="1754326"/>
          </a:xfrm>
          <a:prstGeom prst="rect">
            <a:avLst/>
          </a:prstGeom>
        </p:spPr>
        <p:txBody>
          <a:bodyPr wrap="square">
            <a:spAutoFit/>
          </a:bodyPr>
          <a:lstStyle/>
          <a:p>
            <a:pPr algn="just">
              <a:buNone/>
            </a:pPr>
            <a:r>
              <a:rPr lang="ru-RU" dirty="0" smtClean="0"/>
              <a:t>С годами я все более и более укреплялся в сознании истинного своего призвания и в призвании этом видел свой жизненный долг... </a:t>
            </a:r>
          </a:p>
          <a:p>
            <a:pPr algn="just">
              <a:buNone/>
            </a:pPr>
            <a:r>
              <a:rPr lang="ru-RU" dirty="0" smtClean="0"/>
              <a:t>   А. Гречанинов</a:t>
            </a:r>
          </a:p>
        </p:txBody>
      </p:sp>
    </p:spTree>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143900" cy="4524315"/>
          </a:xfrm>
          <a:prstGeom prst="rect">
            <a:avLst/>
          </a:prstGeom>
        </p:spPr>
        <p:txBody>
          <a:bodyPr wrap="square">
            <a:spAutoFit/>
          </a:bodyPr>
          <a:lstStyle/>
          <a:p>
            <a:r>
              <a:rPr lang="ru-RU" b="1" dirty="0" smtClean="0"/>
              <a:t>Музыка для детей — важная часть художественного наследия композитора. Поражает не только обилие детской музыки, но и жанровое разнообразие — сонатины и этюды, отдельные миниатюры и циклы пьес, произведения вокальные и инструментальные, детские оперы. Пьесы композитора органично и естественно вошли в школьный пианистический репертуар. Хрестоматийными образцами фортепианных циклов для детей являются «Детский альбом» </a:t>
            </a:r>
            <a:r>
              <a:rPr lang="ru-RU" b="1" dirty="0" err="1" smtClean="0"/>
              <a:t>Op</a:t>
            </a:r>
            <a:r>
              <a:rPr lang="ru-RU" b="1" dirty="0" smtClean="0"/>
              <a:t>. 98., «Бусинки» </a:t>
            </a:r>
            <a:r>
              <a:rPr lang="ru-RU" b="1" dirty="0" err="1" smtClean="0"/>
              <a:t>Op</a:t>
            </a:r>
            <a:r>
              <a:rPr lang="ru-RU" b="1" dirty="0" smtClean="0"/>
              <a:t>. 123, "На зеленом лугу".</a:t>
            </a:r>
          </a:p>
          <a:p>
            <a:r>
              <a:rPr lang="ru-RU" b="1" dirty="0" smtClean="0"/>
              <a:t>То используя народные мелодии, то сочиняя сам в народном духе, Гречанинов создал замечательные образцы детской музыки, следуя примеру Чайковского, </a:t>
            </a:r>
            <a:r>
              <a:rPr lang="ru-RU" b="1" dirty="0" err="1" smtClean="0"/>
              <a:t>Лядова</a:t>
            </a:r>
            <a:r>
              <a:rPr lang="ru-RU" b="1" dirty="0" smtClean="0"/>
              <a:t>, Аренского, </a:t>
            </a:r>
            <a:r>
              <a:rPr lang="ru-RU" b="1" dirty="0" err="1" smtClean="0"/>
              <a:t>Ребикова</a:t>
            </a:r>
            <a:r>
              <a:rPr lang="ru-RU" b="1" dirty="0" smtClean="0"/>
              <a:t>. </a:t>
            </a:r>
          </a:p>
          <a:p>
            <a:r>
              <a:rPr lang="ru-RU" b="1" dirty="0" smtClean="0"/>
              <a:t>И заслужил от современников добрые слова в свой адрес: "Музыка сделана с отменной деликатностью, чистым вкусом и изяществом, что при меткой изобразительности, доступности мелодических линий, ясной задушевности придает ей немалую ценность."</a:t>
            </a:r>
            <a:endParaRPr lang="ru-RU" b="1" dirty="0"/>
          </a:p>
        </p:txBody>
      </p:sp>
      <p:sp>
        <p:nvSpPr>
          <p:cNvPr id="41985" name="Rectangle 1"/>
          <p:cNvSpPr>
            <a:spLocks noChangeArrowheads="1"/>
          </p:cNvSpPr>
          <p:nvPr/>
        </p:nvSpPr>
        <p:spPr bwMode="auto">
          <a:xfrm flipV="1">
            <a:off x="214282" y="276999"/>
            <a:ext cx="5534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4" name="Прямоугольник 3"/>
          <p:cNvSpPr/>
          <p:nvPr/>
        </p:nvSpPr>
        <p:spPr>
          <a:xfrm rot="10800000" flipV="1">
            <a:off x="0" y="5144641"/>
            <a:ext cx="8143900" cy="1323439"/>
          </a:xfrm>
          <a:prstGeom prst="rect">
            <a:avLst/>
          </a:prstGeom>
        </p:spPr>
        <p:txBody>
          <a:bodyPr wrap="square">
            <a:spAutoFit/>
          </a:bodyPr>
          <a:lstStyle/>
          <a:p>
            <a:pPr lvl="0"/>
            <a:r>
              <a:rPr lang="ru-RU" sz="2000" b="1" dirty="0" smtClean="0">
                <a:latin typeface="Arial" pitchFamily="34" charset="0"/>
                <a:ea typeface="Times New Roman" pitchFamily="18" charset="0"/>
              </a:rPr>
              <a:t>Искусство русского зарубежья ... Навсегда горькая и больная тема... Как долго в своём отечестве шло признание к таким выдающимся русским композиторам, как Рахманинов, Стравинский, Гречанинов, </a:t>
            </a:r>
            <a:r>
              <a:rPr lang="ru-RU" sz="2000" b="1" dirty="0" err="1" smtClean="0">
                <a:latin typeface="Arial" pitchFamily="34" charset="0"/>
                <a:ea typeface="Times New Roman" pitchFamily="18" charset="0"/>
              </a:rPr>
              <a:t>Метнер</a:t>
            </a:r>
            <a:r>
              <a:rPr lang="ru-RU" sz="2000" b="1" dirty="0" smtClean="0">
                <a:latin typeface="Arial" pitchFamily="34" charset="0"/>
                <a:ea typeface="Times New Roman" pitchFamily="18" charset="0"/>
              </a:rPr>
              <a:t>.»</a:t>
            </a:r>
            <a:endParaRPr lang="ru-RU" sz="2000" b="1" dirty="0" smtClean="0">
              <a:latin typeface="Arial" pitchFamily="34" charset="0"/>
            </a:endParaRPr>
          </a:p>
        </p:txBody>
      </p:sp>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3" descr="original.jpg"/>
          <p:cNvPicPr>
            <a:picLocks noChangeAspect="1"/>
          </p:cNvPicPr>
          <p:nvPr/>
        </p:nvPicPr>
        <p:blipFill>
          <a:blip r:embed="rId3"/>
          <a:srcRect/>
          <a:stretch>
            <a:fillRect/>
          </a:stretch>
        </p:blipFill>
        <p:spPr bwMode="auto">
          <a:xfrm>
            <a:off x="0" y="1214422"/>
            <a:ext cx="8072437" cy="5643578"/>
          </a:xfrm>
          <a:prstGeom prst="rect">
            <a:avLst/>
          </a:prstGeom>
          <a:noFill/>
          <a:ln w="9525">
            <a:noFill/>
            <a:miter lim="800000"/>
            <a:headEnd/>
            <a:tailEnd/>
          </a:ln>
        </p:spPr>
      </p:pic>
      <p:sp>
        <p:nvSpPr>
          <p:cNvPr id="3" name="Прямоугольник 2"/>
          <p:cNvSpPr/>
          <p:nvPr/>
        </p:nvSpPr>
        <p:spPr>
          <a:xfrm>
            <a:off x="0" y="0"/>
            <a:ext cx="8143900" cy="1200329"/>
          </a:xfrm>
          <a:prstGeom prst="rect">
            <a:avLst/>
          </a:prstGeom>
        </p:spPr>
        <p:txBody>
          <a:bodyPr wrap="square">
            <a:spAutoFit/>
          </a:bodyPr>
          <a:lstStyle/>
          <a:p>
            <a:r>
              <a:rPr lang="ru-RU" b="1" dirty="0" smtClean="0"/>
              <a:t>П.И.Чайковский.</a:t>
            </a:r>
            <a:br>
              <a:rPr lang="ru-RU" b="1" dirty="0" smtClean="0"/>
            </a:br>
            <a:r>
              <a:rPr lang="ru-RU" b="1" dirty="0" smtClean="0"/>
              <a:t>Не для кого не секрет, что основой всей мировой музыки является классическая, гармония, исполнительское мастерство, композиция, режиссура и постановка – всё это идёт из классической школы</a:t>
            </a:r>
            <a:endParaRPr lang="ru-RU" dirty="0"/>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sp>
        <p:nvSpPr>
          <p:cNvPr id="15363" name="Текст 2"/>
          <p:cNvSpPr>
            <a:spLocks noGrp="1"/>
          </p:cNvSpPr>
          <p:nvPr>
            <p:ph type="body" idx="1"/>
          </p:nvPr>
        </p:nvSpPr>
        <p:spPr/>
        <p:txBody>
          <a:bodyPr/>
          <a:lstStyle/>
          <a:p>
            <a:pPr eaLnBrk="1" hangingPunct="1"/>
            <a:endParaRPr lang="ru-RU" smtClean="0"/>
          </a:p>
        </p:txBody>
      </p:sp>
      <p:pic>
        <p:nvPicPr>
          <p:cNvPr id="15364" name="Рисунок 3" descr="09.jpg"/>
          <p:cNvPicPr>
            <a:picLocks noChangeAspect="1"/>
          </p:cNvPicPr>
          <p:nvPr/>
        </p:nvPicPr>
        <p:blipFill>
          <a:blip r:embed="rId2"/>
          <a:srcRect r="10937"/>
          <a:stretch>
            <a:fillRect/>
          </a:stretch>
        </p:blipFill>
        <p:spPr bwMode="auto">
          <a:xfrm>
            <a:off x="0" y="0"/>
            <a:ext cx="81439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sp>
        <p:nvSpPr>
          <p:cNvPr id="16387" name="Текст 2"/>
          <p:cNvSpPr>
            <a:spLocks noGrp="1"/>
          </p:cNvSpPr>
          <p:nvPr>
            <p:ph type="body" idx="1"/>
          </p:nvPr>
        </p:nvSpPr>
        <p:spPr/>
        <p:txBody>
          <a:bodyPr/>
          <a:lstStyle/>
          <a:p>
            <a:pPr eaLnBrk="1" hangingPunct="1"/>
            <a:endParaRPr lang="ru-RU" smtClean="0"/>
          </a:p>
        </p:txBody>
      </p:sp>
      <p:pic>
        <p:nvPicPr>
          <p:cNvPr id="16388" name="Рисунок 3" descr="26.jpg"/>
          <p:cNvPicPr>
            <a:picLocks noChangeAspect="1"/>
          </p:cNvPicPr>
          <p:nvPr/>
        </p:nvPicPr>
        <p:blipFill>
          <a:blip r:embed="rId2"/>
          <a:srcRect r="14063"/>
          <a:stretch>
            <a:fillRect/>
          </a:stretch>
        </p:blipFill>
        <p:spPr bwMode="auto">
          <a:xfrm>
            <a:off x="0" y="0"/>
            <a:ext cx="8215306" cy="6858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7862409" cy="135729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	Классическая музыка вечна. Она прекрасна и гармонична, ее главной особенностью</a:t>
            </a:r>
            <a:r>
              <a:rPr kumimoji="0" lang="ru-RU" b="1" i="0" u="none" strike="noStrike" cap="none" normalizeH="0" dirty="0" smtClean="0">
                <a:ln>
                  <a:noFill/>
                </a:ln>
                <a:solidFill>
                  <a:schemeClr val="tx1"/>
                </a:solidFill>
                <a:effectLst/>
                <a:latin typeface="Arial" pitchFamily="34" charset="0"/>
                <a:ea typeface="Times New Roman" pitchFamily="18" charset="0"/>
              </a:rPr>
              <a:t> </a:t>
            </a:r>
            <a:r>
              <a:rPr kumimoji="0" lang="ru-RU" b="1" i="0" u="none" strike="noStrike" cap="none" normalizeH="0" baseline="0" dirty="0" smtClean="0">
                <a:ln>
                  <a:noFill/>
                </a:ln>
                <a:solidFill>
                  <a:schemeClr val="tx1"/>
                </a:solidFill>
                <a:effectLst/>
                <a:latin typeface="Arial" pitchFamily="34" charset="0"/>
                <a:ea typeface="Times New Roman" pitchFamily="18" charset="0"/>
              </a:rPr>
              <a:t>является сочетание глубины передаваемых переживаний с разнообразием музыкальных приемов. </a:t>
            </a:r>
          </a:p>
          <a:p>
            <a:pPr marL="0" marR="0" lvl="0" indent="0" algn="just" defTabSz="914400" rtl="0" eaLnBrk="1" fontAlgn="base" latinLnBrk="0" hangingPunct="1">
              <a:lnSpc>
                <a:spcPct val="100000"/>
              </a:lnSpc>
              <a:spcBef>
                <a:spcPct val="0"/>
              </a:spcBef>
              <a:spcAft>
                <a:spcPct val="0"/>
              </a:spcAft>
              <a:buClrTx/>
              <a:buSzTx/>
              <a:buFontTx/>
              <a:buNone/>
              <a:tabLst/>
            </a:pPr>
            <a:r>
              <a:rPr lang="ru-RU" b="1" dirty="0" smtClean="0">
                <a:latin typeface="Arial" pitchFamily="34" charset="0"/>
                <a:ea typeface="Times New Roman" pitchFamily="18" charset="0"/>
              </a:rPr>
              <a:t>	</a:t>
            </a:r>
            <a:r>
              <a:rPr kumimoji="0" lang="ru-RU" b="1" i="0" u="none" strike="noStrike" cap="none" normalizeH="0" baseline="0" dirty="0" smtClean="0">
                <a:ln>
                  <a:noFill/>
                </a:ln>
                <a:solidFill>
                  <a:schemeClr val="tx1"/>
                </a:solidFill>
                <a:effectLst/>
                <a:latin typeface="Arial" pitchFamily="34" charset="0"/>
                <a:ea typeface="Times New Roman" pitchFamily="18" charset="0"/>
              </a:rPr>
              <a:t>Она сопровождает нас на протяжении столетий. Ее загадочная сила заключается в том, что, слушая ее сегодня, мы испытываем те же чувства, что и первые слушатели.</a:t>
            </a:r>
            <a:r>
              <a:rPr lang="ru-RU" dirty="0" smtClean="0"/>
              <a:t> </a:t>
            </a:r>
          </a:p>
          <a:p>
            <a:pPr marL="0" marR="0" lvl="0" indent="0" algn="just" defTabSz="914400" rtl="0" eaLnBrk="1" fontAlgn="base" latinLnBrk="0" hangingPunct="1">
              <a:lnSpc>
                <a:spcPct val="100000"/>
              </a:lnSpc>
              <a:spcBef>
                <a:spcPct val="0"/>
              </a:spcBef>
              <a:spcAft>
                <a:spcPct val="0"/>
              </a:spcAft>
              <a:buClrTx/>
              <a:buSzTx/>
              <a:buFontTx/>
              <a:buNone/>
              <a:tabLst/>
            </a:pPr>
            <a:r>
              <a:rPr lang="ru-RU" b="1" dirty="0" smtClean="0"/>
              <a:t>	Секрет неисчерпаемых возможностей классической музыкальной школы заключается в её историчности. Классическая музыка и история человечества неразрывно связаны.</a:t>
            </a:r>
            <a:r>
              <a:rPr lang="ru-RU" dirty="0" smtClean="0"/>
              <a:t> </a:t>
            </a:r>
            <a:r>
              <a:rPr lang="ru-RU" b="1" dirty="0" smtClean="0"/>
              <a:t>А история, как известно, идёт по расширяющейся спирали, но никогда не повторяется. Исторический опыт никогда не будет отвергнут. Умные люди учатся на истории, а умных людей в этом мире хватает. И как никогда не потеряет своей актуальности мировая история, так её не потеряет и классическая музыка. </a:t>
            </a:r>
          </a:p>
          <a:p>
            <a:pPr marL="0" marR="0" lvl="0" indent="0" algn="just" defTabSz="914400" rtl="0" eaLnBrk="1" fontAlgn="base" latinLnBrk="0" hangingPunct="1">
              <a:lnSpc>
                <a:spcPct val="100000"/>
              </a:lnSpc>
              <a:spcBef>
                <a:spcPct val="0"/>
              </a:spcBef>
              <a:spcAft>
                <a:spcPct val="0"/>
              </a:spcAft>
              <a:buClrTx/>
              <a:buSzTx/>
              <a:buFontTx/>
              <a:buNone/>
              <a:tabLst/>
            </a:pPr>
            <a:r>
              <a:rPr lang="ru-RU" b="1" dirty="0" smtClean="0"/>
              <a:t>	Классическая музыка является неотъемлемой частью нашей жизни</a:t>
            </a:r>
            <a:r>
              <a:rPr lang="ru-RU" dirty="0" smtClean="0"/>
              <a:t> .</a:t>
            </a:r>
            <a:r>
              <a:rPr lang="ru-RU" b="1" dirty="0" smtClean="0"/>
              <a:t>Именно классическая музыка является некой магической связью поколений. Каждый человек находит в классике что-то необходимое для себя: одухотворенность, успокоение, гармонию, отклик на свои чувства и ответы на сложные вопросы.</a:t>
            </a:r>
            <a:endParaRPr lang="ru-RU" dirty="0" smtClean="0"/>
          </a:p>
          <a:p>
            <a:pPr algn="just"/>
            <a:r>
              <a:rPr lang="ru-RU" b="1" dirty="0" smtClean="0"/>
              <a:t>	Классическая музыка, безусловно, была, есть и будет актуальна в современном мире.</a:t>
            </a:r>
            <a:endParaRPr lang="ru-RU" dirty="0" smtClean="0"/>
          </a:p>
          <a:p>
            <a:pPr algn="just"/>
            <a:r>
              <a:rPr lang="ru-RU" dirty="0" smtClean="0"/>
              <a:t> </a:t>
            </a:r>
          </a:p>
          <a:p>
            <a:pPr algn="just"/>
            <a:endParaRPr lang="ru-RU" dirty="0" smtClean="0"/>
          </a:p>
          <a:p>
            <a:pPr lvl="0" algn="just"/>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rot="10800000" flipV="1">
            <a:off x="214282" y="1000108"/>
            <a:ext cx="707236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Коротко о Гречанинове: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1956:родился в г.Москве</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1881:поступает в Московскую консерваторию, где</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занимается у  В. Сафонова, А. Аренского, С. Танеева</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1890:переходит в Петербургскую консерваторию,</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где знакомится с Н.Римским-Корсаковым</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1893:закончил консерваторию</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1896:вернулся в Москву</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1903:состоялся дебют оперы «Добрыня Никитич»</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1925:композитор уехал за границу и на родину</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больше не вернулся, </a:t>
            </a:r>
            <a:r>
              <a:rPr lang="ru-RU" b="1" dirty="0" smtClean="0">
                <a:latin typeface="Arial" pitchFamily="34" charset="0"/>
                <a:ea typeface="Times New Roman" pitchFamily="18" charset="0"/>
              </a:rPr>
              <a:t>и </a:t>
            </a:r>
            <a:r>
              <a:rPr kumimoji="0" lang="ru-RU" b="1" i="0" u="none" strike="noStrike" cap="none" normalizeH="0" baseline="0" dirty="0" smtClean="0">
                <a:ln>
                  <a:noFill/>
                </a:ln>
                <a:solidFill>
                  <a:schemeClr val="tx1"/>
                </a:solidFill>
                <a:effectLst/>
                <a:latin typeface="Arial" pitchFamily="34" charset="0"/>
                <a:ea typeface="Times New Roman" pitchFamily="18" charset="0"/>
              </a:rPr>
              <a:t>жил в Париже</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1939:пересилился США</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1956:почти оглохший и ослепший.в крайней бедности</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и одиночестве он скончался на чужбине в возрасте 92 лет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90204fcbe0d08cb601caf5193167f55.jpeg"/>
          <p:cNvPicPr>
            <a:picLocks noChangeAspect="1"/>
          </p:cNvPicPr>
          <p:nvPr/>
        </p:nvPicPr>
        <p:blipFill>
          <a:blip r:embed="rId2"/>
          <a:stretch>
            <a:fillRect/>
          </a:stretch>
        </p:blipFill>
        <p:spPr>
          <a:xfrm>
            <a:off x="0" y="0"/>
            <a:ext cx="8143900" cy="6858000"/>
          </a:xfrm>
          <a:prstGeom prst="rect">
            <a:avLst/>
          </a:prstGeom>
        </p:spPr>
      </p:pic>
      <p:sp>
        <p:nvSpPr>
          <p:cNvPr id="3" name="Прямоугольник 2"/>
          <p:cNvSpPr/>
          <p:nvPr/>
        </p:nvSpPr>
        <p:spPr>
          <a:xfrm>
            <a:off x="500034" y="2428868"/>
            <a:ext cx="7215238" cy="830997"/>
          </a:xfrm>
          <a:prstGeom prst="rect">
            <a:avLst/>
          </a:prstGeom>
        </p:spPr>
        <p:txBody>
          <a:bodyPr wrap="square">
            <a:spAutoFit/>
          </a:bodyPr>
          <a:lstStyle/>
          <a:p>
            <a:r>
              <a:rPr lang="ru-RU" sz="4800" b="1" dirty="0" smtClean="0">
                <a:solidFill>
                  <a:srgbClr val="FF0066"/>
                </a:solidFill>
              </a:rPr>
              <a:t>Спасибо за внимание</a:t>
            </a:r>
            <a:endParaRPr lang="ru-RU" sz="4800" dirty="0">
              <a:solidFill>
                <a:srgbClr val="FF0066"/>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7239000" cy="6143668"/>
          </a:xfrm>
        </p:spPr>
        <p:txBody>
          <a:bodyPr>
            <a:normAutofit fontScale="85000" lnSpcReduction="20000"/>
          </a:bodyPr>
          <a:lstStyle/>
          <a:p>
            <a:pPr algn="just">
              <a:buNone/>
            </a:pPr>
            <a:r>
              <a:rPr lang="ru-RU" dirty="0" smtClean="0"/>
              <a:t>   Слово «классика» происходит от латинского </a:t>
            </a:r>
            <a:r>
              <a:rPr lang="ru-RU" dirty="0" err="1" smtClean="0"/>
              <a:t>classicus</a:t>
            </a:r>
            <a:r>
              <a:rPr lang="ru-RU" dirty="0" smtClean="0"/>
              <a:t>, что значит образцовый. Если мы обратимся к компетентным источникам, например, в Музыкальную энциклопедию, то найдем там несколько определений классической музыки.</a:t>
            </a:r>
          </a:p>
          <a:p>
            <a:pPr algn="just">
              <a:buNone/>
            </a:pPr>
            <a:r>
              <a:rPr lang="ru-RU" dirty="0" smtClean="0"/>
              <a:t>   Помимо общеизвестного и несколько примитивного определения «серьезная музыка» мы узнаем, что это: </a:t>
            </a:r>
          </a:p>
          <a:p>
            <a:pPr algn="just">
              <a:buNone/>
            </a:pPr>
            <a:r>
              <a:rPr lang="ru-RU" dirty="0" smtClean="0"/>
              <a:t> </a:t>
            </a:r>
          </a:p>
          <a:p>
            <a:pPr algn="just">
              <a:buNone/>
            </a:pPr>
            <a:r>
              <a:rPr lang="ru-RU" dirty="0" smtClean="0"/>
              <a:t> - образцовые музыкальные произведения выдающихся композиторов прошлых лет, выдержавшие испытание временем;</a:t>
            </a:r>
          </a:p>
          <a:p>
            <a:pPr algn="just">
              <a:buNone/>
            </a:pPr>
            <a:r>
              <a:rPr lang="ru-RU" dirty="0" smtClean="0"/>
              <a:t> -  музыкальные произведения, написанные в определенный исторический период в искусстве (от Барокко до Модернизма);</a:t>
            </a:r>
          </a:p>
          <a:p>
            <a:pPr algn="just">
              <a:buNone/>
            </a:pPr>
            <a:r>
              <a:rPr lang="ru-RU" dirty="0" smtClean="0"/>
              <a:t>-  музыкальные произведения, написанные по определенным правилам и канонам с соблюдением необходимых пропорций и предназначенные для исполнения симфоническим оркестром, ансамблем или солистами.</a:t>
            </a:r>
          </a:p>
          <a:p>
            <a:pPr>
              <a:buNone/>
            </a:pPr>
            <a:endParaRPr lang="ru-RU" dirty="0" smtClean="0"/>
          </a:p>
          <a:p>
            <a:endParaRPr lang="ru-RU"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2" descr="0001-001-M.I.Glinka-osnovopolozhnik-russkoj-klassicheskoj-muzyki.jpg"/>
          <p:cNvPicPr>
            <a:picLocks noChangeAspect="1"/>
          </p:cNvPicPr>
          <p:nvPr/>
        </p:nvPicPr>
        <p:blipFill>
          <a:blip r:embed="rId2"/>
          <a:srcRect b="41470"/>
          <a:stretch>
            <a:fillRect/>
          </a:stretch>
        </p:blipFill>
        <p:spPr bwMode="auto">
          <a:xfrm>
            <a:off x="0" y="0"/>
            <a:ext cx="8143900" cy="4165614"/>
          </a:xfrm>
          <a:prstGeom prst="rect">
            <a:avLst/>
          </a:prstGeom>
          <a:noFill/>
          <a:ln w="9525">
            <a:noFill/>
            <a:miter lim="800000"/>
            <a:headEnd/>
            <a:tailEnd/>
          </a:ln>
        </p:spPr>
      </p:pic>
      <p:sp>
        <p:nvSpPr>
          <p:cNvPr id="3" name="Прямоугольник 2"/>
          <p:cNvSpPr/>
          <p:nvPr/>
        </p:nvSpPr>
        <p:spPr>
          <a:xfrm>
            <a:off x="0" y="4071942"/>
            <a:ext cx="8143900" cy="2624262"/>
          </a:xfrm>
          <a:prstGeom prst="rect">
            <a:avLst/>
          </a:prstGeom>
        </p:spPr>
        <p:txBody>
          <a:bodyPr wrap="square">
            <a:spAutoFit/>
          </a:bodyPr>
          <a:lstStyle/>
          <a:p>
            <a:pPr algn="just"/>
            <a:r>
              <a:rPr lang="ru-RU" dirty="0" smtClean="0"/>
              <a:t> «Чем дальше в глубь веков уходит от нас Глинка и его время, тем отчётливей вырисовывается в исторической перспективе величественный облик отца и родоначальника русской музыкальной классики, чей светлый гений озарил весь путь развития нашей музыки. Имя Глинки начинает замечательный список великих русских композиторов, создателей русской школы, прославившей в веках музыкальное искусство нашей Родины, выдвинувшей его на одно из первых мест в истории мировой музыкальной культуры» </a:t>
            </a:r>
          </a:p>
          <a:p>
            <a:pPr algn="just"/>
            <a:r>
              <a:rPr lang="ru-RU" dirty="0" smtClean="0"/>
              <a:t>(Д. Шостакович).</a:t>
            </a:r>
            <a:endParaRPr lang="ru-RU" dirty="0"/>
          </a:p>
        </p:txBody>
      </p:sp>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 descr="mihail_glinka_slavsja_ti_slavsja_rus_moja_istinnij_gimn_rossii.jpg"/>
          <p:cNvPicPr>
            <a:picLocks noChangeAspect="1"/>
          </p:cNvPicPr>
          <p:nvPr/>
        </p:nvPicPr>
        <p:blipFill>
          <a:blip r:embed="rId2"/>
          <a:srcRect/>
          <a:stretch>
            <a:fillRect/>
          </a:stretch>
        </p:blipFill>
        <p:spPr bwMode="auto">
          <a:xfrm>
            <a:off x="728663" y="547688"/>
            <a:ext cx="7686675" cy="5762625"/>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0" y="-230997"/>
            <a:ext cx="8001024"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В чем актуальность «ИЗУЧЕНИЕ ПРОИЗВЕДЕНИЙ М.И. ГЛИНКИ В ФОРТЕПИАННОМ КЛАССЕ ДМШ»:</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в необходимости и важности художественно- эстетического развития обучающихся, приобщении их к творчеству основоположника русской классической музыки;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-в развитии  музыкально-творческих способностей учащихся: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умение слышать и исполнять «трёхголосную фортепианную фактуру»;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развитие полифонического слуха и умение исполнять 2-голосную и 3-голосную имитационную полифонию на примере 2-голосных и 3-голосных фуг композитора; </a:t>
            </a:r>
            <a:endParaRPr kumimoji="0" lang="ru-RU" sz="1400" b="0" i="0" u="none" strike="noStrike" cap="none" normalizeH="0" baseline="0" dirty="0" smtClean="0">
              <a:ln>
                <a:noFill/>
              </a:ln>
              <a:solidFill>
                <a:schemeClr val="tx1"/>
              </a:solidFill>
              <a:effectLst/>
              <a:latin typeface="Arial" pitchFamily="34" charset="0"/>
            </a:endParaRPr>
          </a:p>
        </p:txBody>
      </p:sp>
      <p:sp>
        <p:nvSpPr>
          <p:cNvPr id="3" name="Прямоугольник 2"/>
          <p:cNvSpPr/>
          <p:nvPr/>
        </p:nvSpPr>
        <p:spPr>
          <a:xfrm rot="10800000" flipV="1">
            <a:off x="-56059" y="2269360"/>
            <a:ext cx="8072462" cy="307777"/>
          </a:xfrm>
          <a:prstGeom prst="rect">
            <a:avLst/>
          </a:prstGeom>
        </p:spPr>
        <p:txBody>
          <a:bodyPr wrap="square">
            <a:spAutoFit/>
          </a:bodyPr>
          <a:lstStyle/>
          <a:p>
            <a:r>
              <a:rPr lang="ru-RU" sz="1400" b="1" dirty="0" smtClean="0"/>
              <a:t>- чувство музыкальной формы (2-частной, 3-частной, вариационной)</a:t>
            </a:r>
            <a:r>
              <a:rPr lang="ru-RU" sz="1400" dirty="0" smtClean="0"/>
              <a:t> ;</a:t>
            </a:r>
            <a:endParaRPr lang="ru-RU" sz="1400" dirty="0"/>
          </a:p>
        </p:txBody>
      </p:sp>
      <p:sp>
        <p:nvSpPr>
          <p:cNvPr id="5" name="Прямоугольник 4"/>
          <p:cNvSpPr/>
          <p:nvPr/>
        </p:nvSpPr>
        <p:spPr>
          <a:xfrm>
            <a:off x="0" y="2857496"/>
            <a:ext cx="8072462" cy="1015663"/>
          </a:xfrm>
          <a:prstGeom prst="rect">
            <a:avLst/>
          </a:prstGeom>
        </p:spPr>
        <p:txBody>
          <a:bodyPr wrap="square">
            <a:spAutoFit/>
          </a:bodyPr>
          <a:lstStyle/>
          <a:p>
            <a:pPr lvl="0"/>
            <a:r>
              <a:rPr lang="ru-RU" b="1" dirty="0" smtClean="0">
                <a:latin typeface="Arial" pitchFamily="34" charset="0"/>
                <a:ea typeface="Times New Roman" pitchFamily="18" charset="0"/>
              </a:rPr>
              <a:t> </a:t>
            </a:r>
            <a:r>
              <a:rPr lang="ru-RU" sz="1400" b="1" dirty="0" smtClean="0">
                <a:latin typeface="Arial" pitchFamily="34" charset="0"/>
                <a:ea typeface="Times New Roman" pitchFamily="18" charset="0"/>
              </a:rPr>
              <a:t>- умение различать характерные особенности в исполнении таких жанров фортепианной миниатюры как ноктюрн и баркарола;</a:t>
            </a:r>
            <a:endParaRPr lang="ru-RU" sz="1400" dirty="0" smtClean="0">
              <a:latin typeface="Arial" pitchFamily="34" charset="0"/>
              <a:ea typeface="Times New Roman" pitchFamily="18" charset="0"/>
            </a:endParaRPr>
          </a:p>
          <a:p>
            <a:pPr lvl="0" eaLnBrk="0" hangingPunct="0"/>
            <a:r>
              <a:rPr lang="ru-RU" sz="1400" dirty="0" smtClean="0">
                <a:latin typeface="Arial" pitchFamily="34" charset="0"/>
                <a:ea typeface="Times New Roman" pitchFamily="18" charset="0"/>
              </a:rPr>
              <a:t> - </a:t>
            </a:r>
            <a:r>
              <a:rPr lang="ru-RU" sz="1400" b="1" dirty="0" smtClean="0">
                <a:latin typeface="Arial" pitchFamily="34" charset="0"/>
                <a:ea typeface="Times New Roman" pitchFamily="18" charset="0"/>
              </a:rPr>
              <a:t>умение различать и сравнивать стилистические особенности в</a:t>
            </a:r>
          </a:p>
          <a:p>
            <a:pPr lvl="0" eaLnBrk="0" hangingPunct="0"/>
            <a:r>
              <a:rPr lang="ru-RU" sz="1400" b="1" dirty="0" smtClean="0">
                <a:latin typeface="Arial" pitchFamily="34" charset="0"/>
                <a:ea typeface="Times New Roman" pitchFamily="18" charset="0"/>
              </a:rPr>
              <a:t>жанре танцевальной музыки</a:t>
            </a:r>
            <a:r>
              <a:rPr lang="ru-RU" sz="1400" dirty="0" smtClean="0">
                <a:latin typeface="Arial" pitchFamily="34" charset="0"/>
                <a:ea typeface="Times New Roman" pitchFamily="18" charset="0"/>
              </a:rPr>
              <a:t> ;</a:t>
            </a:r>
            <a:endParaRPr lang="ru-RU" sz="1400" dirty="0" smtClean="0">
              <a:latin typeface="Arial" pitchFamily="34" charset="0"/>
            </a:endParaRPr>
          </a:p>
        </p:txBody>
      </p:sp>
      <p:sp>
        <p:nvSpPr>
          <p:cNvPr id="7" name="Прямоугольник 6"/>
          <p:cNvSpPr/>
          <p:nvPr/>
        </p:nvSpPr>
        <p:spPr>
          <a:xfrm rot="10800000" flipV="1">
            <a:off x="0" y="4064520"/>
            <a:ext cx="8001024" cy="738664"/>
          </a:xfrm>
          <a:prstGeom prst="rect">
            <a:avLst/>
          </a:prstGeom>
        </p:spPr>
        <p:txBody>
          <a:bodyPr wrap="square">
            <a:spAutoFit/>
          </a:bodyPr>
          <a:lstStyle/>
          <a:p>
            <a:pPr lvl="0"/>
            <a:r>
              <a:rPr lang="ru-RU" sz="1400" b="1" dirty="0" smtClean="0">
                <a:latin typeface="Arial" pitchFamily="34" charset="0"/>
                <a:ea typeface="Times New Roman" pitchFamily="18" charset="0"/>
              </a:rPr>
              <a:t>- умение интонировать широкую фразировку, свойственную русской фортепианной  музыке;</a:t>
            </a:r>
          </a:p>
          <a:p>
            <a:pPr lvl="0"/>
            <a:r>
              <a:rPr lang="ru-RU" sz="1400" b="1" dirty="0" smtClean="0">
                <a:latin typeface="Arial" pitchFamily="34" charset="0"/>
                <a:ea typeface="Times New Roman" pitchFamily="18" charset="0"/>
              </a:rPr>
              <a:t>- приёмы исполнения певучего легато, мягкого и чуткого исполнительского туше; </a:t>
            </a:r>
            <a:r>
              <a:rPr lang="ru-RU" sz="1400" dirty="0" smtClean="0">
                <a:latin typeface="Arial" pitchFamily="34" charset="0"/>
              </a:rPr>
              <a:t> </a:t>
            </a:r>
          </a:p>
        </p:txBody>
      </p:sp>
      <p:sp>
        <p:nvSpPr>
          <p:cNvPr id="9" name="Прямоугольник 8"/>
          <p:cNvSpPr/>
          <p:nvPr/>
        </p:nvSpPr>
        <p:spPr>
          <a:xfrm rot="10800000" flipV="1">
            <a:off x="0" y="5057815"/>
            <a:ext cx="8143852" cy="954107"/>
          </a:xfrm>
          <a:prstGeom prst="rect">
            <a:avLst/>
          </a:prstGeom>
        </p:spPr>
        <p:txBody>
          <a:bodyPr wrap="square">
            <a:spAutoFit/>
          </a:bodyPr>
          <a:lstStyle/>
          <a:p>
            <a:pPr lvl="0"/>
            <a:r>
              <a:rPr lang="ru-RU" sz="1400" b="1" dirty="0" smtClean="0">
                <a:latin typeface="Arial" pitchFamily="34" charset="0"/>
                <a:ea typeface="Times New Roman" pitchFamily="18" charset="0"/>
              </a:rPr>
              <a:t>-владение различными видами аккомпанемента в левой руке;</a:t>
            </a:r>
            <a:endParaRPr lang="ru-RU" sz="1400" dirty="0" smtClean="0">
              <a:latin typeface="Arial" pitchFamily="34" charset="0"/>
            </a:endParaRPr>
          </a:p>
          <a:p>
            <a:pPr lvl="0" eaLnBrk="0" hangingPunct="0"/>
            <a:r>
              <a:rPr lang="ru-RU" sz="1400" b="1" dirty="0" smtClean="0">
                <a:latin typeface="Arial" pitchFamily="34" charset="0"/>
                <a:ea typeface="Times New Roman" pitchFamily="18" charset="0"/>
              </a:rPr>
              <a:t> - умение слышать звуковой баланс;</a:t>
            </a:r>
            <a:endParaRPr lang="ru-RU" sz="1400" dirty="0" smtClean="0">
              <a:latin typeface="Arial" pitchFamily="34" charset="0"/>
            </a:endParaRPr>
          </a:p>
          <a:p>
            <a:pPr lvl="0" eaLnBrk="0" hangingPunct="0"/>
            <a:r>
              <a:rPr lang="ru-RU" sz="1400" b="1" dirty="0" smtClean="0">
                <a:latin typeface="Arial" pitchFamily="34" charset="0"/>
                <a:ea typeface="Times New Roman" pitchFamily="18" charset="0"/>
              </a:rPr>
              <a:t> - владение техникой исполнения «певучих» пассажей; </a:t>
            </a:r>
          </a:p>
          <a:p>
            <a:pPr lvl="0" eaLnBrk="0" hangingPunct="0"/>
            <a:r>
              <a:rPr lang="ru-RU" sz="1400" b="1" dirty="0" smtClean="0">
                <a:latin typeface="Arial" pitchFamily="34" charset="0"/>
                <a:ea typeface="Times New Roman" pitchFamily="18" charset="0"/>
              </a:rPr>
              <a:t>- навыки игры в ансамбле;</a:t>
            </a:r>
            <a:endParaRPr lang="ru-RU" sz="1400" dirty="0" smtClean="0">
              <a:latin typeface="Arial" pitchFamily="34" charset="0"/>
            </a:endParaRPr>
          </a:p>
        </p:txBody>
      </p:sp>
      <p:sp>
        <p:nvSpPr>
          <p:cNvPr id="10" name="Прямоугольник 9"/>
          <p:cNvSpPr/>
          <p:nvPr/>
        </p:nvSpPr>
        <p:spPr>
          <a:xfrm>
            <a:off x="0" y="6198990"/>
            <a:ext cx="8072461" cy="307777"/>
          </a:xfrm>
          <a:prstGeom prst="rect">
            <a:avLst/>
          </a:prstGeom>
        </p:spPr>
        <p:txBody>
          <a:bodyPr wrap="square">
            <a:spAutoFit/>
          </a:bodyPr>
          <a:lstStyle/>
          <a:p>
            <a:r>
              <a:rPr lang="ru-RU" sz="1400" dirty="0" smtClean="0"/>
              <a:t> </a:t>
            </a:r>
            <a:r>
              <a:rPr lang="ru-RU" sz="1400" b="1" dirty="0" smtClean="0"/>
              <a:t>- навыки аккомпанемента;</a:t>
            </a:r>
            <a:r>
              <a:rPr lang="ru-RU" sz="1400" dirty="0" smtClean="0"/>
              <a:t> </a:t>
            </a:r>
            <a:endParaRPr lang="ru-RU" sz="1400" dirty="0"/>
          </a:p>
        </p:txBody>
      </p:sp>
      <p:sp>
        <p:nvSpPr>
          <p:cNvPr id="12" name="Прямоугольник 11"/>
          <p:cNvSpPr/>
          <p:nvPr/>
        </p:nvSpPr>
        <p:spPr>
          <a:xfrm>
            <a:off x="2940495" y="3982998"/>
            <a:ext cx="3263009" cy="369332"/>
          </a:xfrm>
          <a:prstGeom prst="rect">
            <a:avLst/>
          </a:prstGeom>
        </p:spPr>
        <p:txBody>
          <a:bodyPr wrap="square">
            <a:spAutoFit/>
          </a:bodyPr>
          <a:lstStyle/>
          <a:p>
            <a:r>
              <a:rPr lang="ru-RU" dirty="0" smtClean="0"/>
              <a:t> </a:t>
            </a:r>
            <a:endParaRPr lang="ru-RU"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5"/>
          <p:cNvSpPr>
            <a:spLocks noGrp="1"/>
          </p:cNvSpPr>
          <p:nvPr>
            <p:ph sz="half" idx="4294967295"/>
          </p:nvPr>
        </p:nvSpPr>
        <p:spPr>
          <a:xfrm>
            <a:off x="4143373" y="1285860"/>
            <a:ext cx="3929090" cy="4840303"/>
          </a:xfrm>
        </p:spPr>
        <p:txBody>
          <a:bodyPr>
            <a:normAutofit fontScale="32500" lnSpcReduction="20000"/>
          </a:bodyPr>
          <a:lstStyle/>
          <a:p>
            <a:r>
              <a:rPr lang="ru-RU" sz="4800" b="1" dirty="0" smtClean="0"/>
              <a:t>Включая в репертуар произведения М.И.Глинки,  говорит о хорошем  художественно-музыкальном вкусе педагога, желание изучать и знать русскую классическую музыку. Развивать музыкальные и технические способности учащихся, тем самым готовить их к  исполнению произведений П. Чайковского, С. Рахманинова, Ф. Шопена.</a:t>
            </a:r>
            <a:endParaRPr lang="ru-RU" sz="4800" dirty="0" smtClean="0"/>
          </a:p>
          <a:p>
            <a:r>
              <a:rPr lang="ru-RU" sz="4800" b="1" dirty="0" smtClean="0"/>
              <a:t>. </a:t>
            </a:r>
            <a:endParaRPr lang="ru-RU" sz="4800" dirty="0" smtClean="0"/>
          </a:p>
          <a:p>
            <a:r>
              <a:rPr lang="ru-RU" sz="4800" b="1" dirty="0" smtClean="0"/>
              <a:t>Светлый характер, выразительность и певучесть мелодий, красота гармоний - вот ценнейшие качества музыки Глинки. </a:t>
            </a:r>
            <a:endParaRPr lang="ru-RU" sz="4800" dirty="0" smtClean="0"/>
          </a:p>
          <a:p>
            <a:r>
              <a:rPr lang="ru-RU" sz="4800" b="1" dirty="0" smtClean="0"/>
              <a:t> </a:t>
            </a:r>
            <a:endParaRPr lang="ru-RU" sz="4800" dirty="0"/>
          </a:p>
        </p:txBody>
      </p:sp>
      <p:pic>
        <p:nvPicPr>
          <p:cNvPr id="10243" name="Рисунок 2" descr="1005507234.jpg"/>
          <p:cNvPicPr>
            <a:picLocks noChangeAspect="1"/>
          </p:cNvPicPr>
          <p:nvPr/>
        </p:nvPicPr>
        <p:blipFill>
          <a:blip r:embed="rId2"/>
          <a:srcRect b="3146"/>
          <a:stretch>
            <a:fillRect/>
          </a:stretch>
        </p:blipFill>
        <p:spPr bwMode="auto">
          <a:xfrm>
            <a:off x="-142908" y="0"/>
            <a:ext cx="4572032"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rot="10800000" flipV="1">
            <a:off x="0" y="99507"/>
            <a:ext cx="8143900" cy="6801862"/>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358775"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Коротко</a:t>
            </a:r>
            <a:r>
              <a:rPr kumimoji="0" lang="ru-RU" b="1" i="0" u="none" strike="noStrike" cap="none" normalizeH="0" baseline="0" dirty="0" smtClean="0">
                <a:ln>
                  <a:noFill/>
                </a:ln>
                <a:solidFill>
                  <a:srgbClr val="000000"/>
                </a:solidFill>
                <a:effectLst/>
                <a:latin typeface="Arial" pitchFamily="34" charset="0"/>
                <a:ea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a:t>
            </a:r>
            <a:r>
              <a:rPr kumimoji="0" lang="ru-RU" b="1" i="0" u="none" strike="noStrike" cap="none" normalizeH="0" baseline="0" dirty="0" smtClean="0">
                <a:ln>
                  <a:noFill/>
                </a:ln>
                <a:solidFill>
                  <a:srgbClr val="000000"/>
                </a:solidFill>
                <a:effectLst/>
                <a:latin typeface="Arial" pitchFamily="34" charset="0"/>
                <a:ea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Глинке</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1804: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родился</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М</a:t>
            </a:r>
            <a:r>
              <a:rPr kumimoji="0" lang="ru-RU" b="0" i="0" u="none" strike="noStrike" cap="none" normalizeH="0" baseline="0" dirty="0" smtClean="0">
                <a:ln>
                  <a:noFill/>
                </a:ln>
                <a:solidFill>
                  <a:srgbClr val="000000"/>
                </a:solidFill>
                <a:effectLst/>
                <a:latin typeface="Arial" pitchFamily="34" charset="0"/>
                <a:ea typeface="Times New Roman" pitchFamily="18"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Глинка</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1804-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детские</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годы</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Глинка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провел </a:t>
            </a:r>
          </a:p>
          <a:p>
            <a:pPr marL="0" marR="0" lvl="0" indent="358775" algn="l" defTabSz="914400" rtl="0" eaLnBrk="0" fontAlgn="base" latinLnBrk="0" hangingPunct="0">
              <a:lnSpc>
                <a:spcPct val="100000"/>
              </a:lnSpc>
              <a:spcBef>
                <a:spcPct val="0"/>
              </a:spcBef>
              <a:spcAft>
                <a:spcPct val="0"/>
              </a:spcAft>
              <a:buClrTx/>
              <a:buSzTx/>
              <a:buFontTx/>
              <a:buNone/>
              <a:tabLst/>
            </a:pPr>
            <a:r>
              <a:rPr lang="ru-RU" dirty="0" smtClean="0">
                <a:solidFill>
                  <a:srgbClr val="000000"/>
                </a:solidFill>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1817: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Смоленской</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губернии</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1817-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учеба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Благородном</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пансионе </a:t>
            </a:r>
          </a:p>
          <a:p>
            <a:pPr marL="0" marR="0" lvl="0" indent="358775" algn="l" defTabSz="914400" rtl="0" eaLnBrk="0" fontAlgn="base" latinLnBrk="0" hangingPunct="0">
              <a:lnSpc>
                <a:spcPct val="100000"/>
              </a:lnSpc>
              <a:spcBef>
                <a:spcPct val="0"/>
              </a:spcBef>
              <a:spcAft>
                <a:spcPct val="0"/>
              </a:spcAft>
              <a:buClrTx/>
              <a:buSzTx/>
              <a:buFontTx/>
              <a:buNone/>
              <a:tabLst/>
            </a:pPr>
            <a:r>
              <a:rPr lang="ru-RU" dirty="0" smtClean="0">
                <a:solidFill>
                  <a:srgbClr val="000000"/>
                </a:solidFill>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1822: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Санкт</a:t>
            </a:r>
            <a:r>
              <a:rPr kumimoji="0" lang="ru-RU" b="0" i="0" u="none" strike="noStrike" cap="none" normalizeH="0" baseline="0" dirty="0" smtClean="0">
                <a:ln>
                  <a:noFill/>
                </a:ln>
                <a:solidFill>
                  <a:srgbClr val="000000"/>
                </a:solidFill>
                <a:effectLst/>
                <a:latin typeface="Arial" pitchFamily="34" charset="0"/>
                <a:ea typeface="Times New Roman" pitchFamily="18"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Петербурге</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Глинка</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знакомится</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передовыми</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людьми</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своего</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времени </a:t>
            </a: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1822-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начало</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музыкальной</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1830: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деятельности</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Становится</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известен</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как</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пианист</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1830-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поездка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Италию</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Германию</a:t>
            </a:r>
            <a:r>
              <a:rPr kumimoji="0" lang="ru-RU" b="0" i="0" u="none" strike="noStrike" cap="none" normalizeH="0" baseline="0" dirty="0" smtClean="0">
                <a:ln>
                  <a:noFill/>
                </a:ln>
                <a:solidFill>
                  <a:srgbClr val="000000"/>
                </a:solidFill>
                <a:effectLst/>
                <a:latin typeface="Arial" pitchFamily="34" charset="0"/>
                <a:ea typeface="Times New Roman" pitchFamily="18" charset="0"/>
              </a:rPr>
              <a:t>,</a:t>
            </a: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1834: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целью</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совершенствования</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композиторской</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техники</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1834-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работа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над</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оперой</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«Жизнь</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за </a:t>
            </a: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rPr>
              <a:t>1836: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царя»</a:t>
            </a:r>
          </a:p>
          <a:p>
            <a:pPr marL="0" marR="0" lvl="0" indent="358775"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1836: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премьера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оперы</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«Жизнь</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за</a:t>
            </a:r>
            <a:r>
              <a:rPr lang="ru-RU" dirty="0" smtClean="0">
                <a:latin typeface="Arial" pitchFamily="34" charset="0"/>
                <a:ea typeface="Times New Roman" pitchFamily="18" charset="0"/>
                <a:cs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царя»</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1837: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Глинка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получает</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должность</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капельмейстера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Придворной</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певческой</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капелле</a:t>
            </a:r>
            <a:endParaRPr kumimoji="0" lang="ru-RU" b="0" i="0" u="none" strike="noStrike" cap="none" normalizeH="0" baseline="0" dirty="0" smtClean="0">
              <a:ln>
                <a:noFill/>
              </a:ln>
              <a:solidFill>
                <a:schemeClr val="tx1"/>
              </a:solidFill>
              <a:effectLst/>
              <a:latin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Arial" pitchFamily="34" charset="0"/>
                <a:ea typeface="Times New Roman" pitchFamily="18" charset="0"/>
              </a:rPr>
              <a:t>1842: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премьера</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оперы</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«Руслан</a:t>
            </a:r>
            <a:endParaRPr kumimoji="0" lang="ru-RU" b="0" i="0" u="none" strike="noStrike" cap="none" normalizeH="0" baseline="0" dirty="0" smtClean="0">
              <a:ln>
                <a:noFill/>
              </a:ln>
              <a:solidFill>
                <a:schemeClr val="tx1"/>
              </a:solidFill>
              <a:effectLst/>
              <a:latin typeface="Arial" pitchFamily="34" charset="0"/>
            </a:endParaRPr>
          </a:p>
          <a:p>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a:t>
            </a:r>
            <a:r>
              <a:rPr kumimoji="0" lang="ru-RU" b="0" i="0" u="none" strike="noStrike" cap="none" normalizeH="0" baseline="0" dirty="0" smtClean="0">
                <a:ln>
                  <a:noFill/>
                </a:ln>
                <a:solidFill>
                  <a:srgbClr val="000000"/>
                </a:solidFill>
                <a:effectLst/>
                <a:latin typeface="Arial" pitchFamily="34" charset="0"/>
                <a:ea typeface="Times New Roman" pitchFamily="18"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Людмила»</a:t>
            </a:r>
            <a:r>
              <a:rPr lang="ru-RU" b="1" dirty="0" smtClean="0"/>
              <a:t> </a:t>
            </a:r>
          </a:p>
          <a:p>
            <a:r>
              <a:rPr lang="ru-RU" b="1" dirty="0" smtClean="0"/>
              <a:t>         1844: </a:t>
            </a:r>
            <a:r>
              <a:rPr lang="ru-RU" dirty="0" smtClean="0"/>
              <a:t>отправляется в путешествие по Испании и Франции</a:t>
            </a:r>
          </a:p>
          <a:p>
            <a:r>
              <a:rPr lang="ru-RU" b="1" dirty="0" smtClean="0"/>
              <a:t>        1845:   </a:t>
            </a:r>
            <a:r>
              <a:rPr lang="ru-RU" dirty="0" smtClean="0"/>
              <a:t>выдающийся французский композитор дирижер Гектор Берлиоз исполняет в концерте произведения Глинки</a:t>
            </a:r>
          </a:p>
          <a:p>
            <a:r>
              <a:rPr lang="ru-RU" b="1" dirty="0" smtClean="0"/>
              <a:t>        1845:   </a:t>
            </a:r>
            <a:r>
              <a:rPr lang="ru-RU" dirty="0" smtClean="0"/>
              <a:t>сочиняет «Арагонскую хоту»</a:t>
            </a:r>
          </a:p>
          <a:p>
            <a:r>
              <a:rPr lang="ru-RU" b="1" dirty="0" smtClean="0"/>
              <a:t>        1848:  </a:t>
            </a:r>
            <a:r>
              <a:rPr lang="ru-RU" dirty="0" smtClean="0"/>
              <a:t>сочиняет первую редакцию увертюры «Воспоминание о летней ночи в Мадриде»</a:t>
            </a:r>
          </a:p>
          <a:p>
            <a:r>
              <a:rPr lang="ru-RU" b="1" dirty="0" smtClean="0"/>
              <a:t>        1856:   </a:t>
            </a:r>
            <a:r>
              <a:rPr lang="ru-RU" dirty="0" smtClean="0"/>
              <a:t>отправляется в Германию для изучения полифонического письма</a:t>
            </a:r>
          </a:p>
          <a:p>
            <a:r>
              <a:rPr lang="ru-RU" b="1" dirty="0" smtClean="0"/>
              <a:t>        1857:   </a:t>
            </a:r>
            <a:r>
              <a:rPr lang="ru-RU" dirty="0" smtClean="0"/>
              <a:t>умирает в Берлине</a:t>
            </a:r>
          </a:p>
          <a:p>
            <a:pPr marL="0" marR="0" lvl="0" indent="358775"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358775"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descr="img5.jpg"/>
          <p:cNvPicPr>
            <a:picLocks noChangeAspect="1"/>
          </p:cNvPicPr>
          <p:nvPr/>
        </p:nvPicPr>
        <p:blipFill>
          <a:blip r:embed="rId2"/>
          <a:srcRect/>
          <a:stretch>
            <a:fillRect/>
          </a:stretch>
        </p:blipFill>
        <p:spPr bwMode="auto">
          <a:xfrm>
            <a:off x="0" y="0"/>
            <a:ext cx="7929586" cy="6858000"/>
          </a:xfrm>
          <a:prstGeom prst="rect">
            <a:avLst/>
          </a:prstGeom>
          <a:noFill/>
          <a:ln w="9525">
            <a:noFill/>
            <a:miter lim="800000"/>
            <a:headEnd/>
            <a:tailEnd/>
          </a:ln>
        </p:spPr>
      </p:pic>
      <p:sp>
        <p:nvSpPr>
          <p:cNvPr id="3" name="Заголовок 2"/>
          <p:cNvSpPr>
            <a:spLocks noGrp="1"/>
          </p:cNvSpPr>
          <p:nvPr>
            <p:ph type="title"/>
          </p:nvPr>
        </p:nvSpPr>
        <p:spPr>
          <a:xfrm rot="10800000" flipV="1">
            <a:off x="4143372" y="6072206"/>
            <a:ext cx="3178916" cy="571504"/>
          </a:xfrm>
        </p:spPr>
        <p:txBody>
          <a:bodyPr>
            <a:normAutofit fontScale="90000"/>
          </a:bodyPr>
          <a:lstStyle/>
          <a:p>
            <a:pPr eaLnBrk="1" fontAlgn="auto" hangingPunct="1">
              <a:spcAft>
                <a:spcPts val="0"/>
              </a:spcAft>
              <a:defRPr/>
            </a:pPr>
            <a:r>
              <a:rPr lang="ru-RU" dirty="0" smtClean="0">
                <a:solidFill>
                  <a:srgbClr val="473E54"/>
                </a:solidFill>
              </a:rPr>
              <a:t>(19840-1893)</a:t>
            </a:r>
            <a:endParaRPr lang="ru-RU" dirty="0">
              <a:solidFill>
                <a:srgbClr val="473E54"/>
              </a:solidFill>
            </a:endParaRPr>
          </a:p>
        </p:txBody>
      </p:sp>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1159</TotalTime>
  <Words>1641</Words>
  <Application>Microsoft Office PowerPoint</Application>
  <PresentationFormat>Экран (4:3)</PresentationFormat>
  <Paragraphs>209</Paragraphs>
  <Slides>24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Изящная</vt:lpstr>
      <vt:lpstr>«Актуальность русской классической музыки в современном мире»</vt:lpstr>
      <vt:lpstr>Слайд 2</vt:lpstr>
      <vt:lpstr>Слайд 3</vt:lpstr>
      <vt:lpstr>Слайд 4</vt:lpstr>
      <vt:lpstr>Слайд 5</vt:lpstr>
      <vt:lpstr>Слайд 6</vt:lpstr>
      <vt:lpstr>Слайд 7</vt:lpstr>
      <vt:lpstr>Слайд 8</vt:lpstr>
      <vt:lpstr>(19840-1893)</vt:lpstr>
      <vt:lpstr>От виртуоза-пианиста Чайковский требовал высокого уровня техники, умения сочетать  отшлифованность  всех деталей с  ясностью и логикой общего плана исполнения. При все этом он иногда отмечал такой дефект, как недостаток, того внутреннего огонька,   который   составляет   главнейшую силу виртуоза. Важно подчеркнуть, что эту «силу виртуоза» Чайковский понимал не как стихийное, необузданное начало, а как умение подчинить своей воле темперамент и чувства. Второе требование,  предъявляемое Чайковским к исполнителям,—то, что он называет «драгоценным качеством», присущим С. И. Танееву,—способность до тонкости проникнуть в мельчайшие подробности авторских намерений и передать  их именно  так,  в  том  духе  и  при  тех  условиях, какие  мечтались  автору».     Пианистам, работающим над произведениями Чайковского, полезно призадуматься над высказываниями композитора об игре на фортепиано, так как, создавая те или иные фортепианные сочинения, он представлял себе, очевидно, их звучание в свете тех исполнительских принципов, которые отвечали его музыкальным вкусам. </vt:lpstr>
      <vt:lpstr>Цитата композитора:  "Я артист, который может и должен принести честь своей Родине. Я чувствую в себе большую художественную силу, я еще не сделал и десятой доли того, что могу сделать. И я хочу всеми силами души это сделать."  "Жизнь имеет только тогда прелесть, когда состоит из чередования радостей и горя, из борьбы добра со злом, из света и тени, словом - из разнообразия в единстве."  "Большой талант требует большого трудолюбия."   </vt:lpstr>
      <vt:lpstr>Слайд 12</vt:lpstr>
      <vt:lpstr>Слайд 13</vt:lpstr>
      <vt:lpstr>Слайд 14</vt:lpstr>
      <vt:lpstr>…Лядов скромно отвёл себе область миниатюры- фортепианной и оркестровой работал над ней с большой любовью и тщательностью ремесленника и со вкусом первоклассного художника-ювелира и мастера стиля. В нём действительно жило прекрасное в национально-русском душевном облике. Б.Асафьев   Педагог-миниатюрист стремится выработать у учащихся безупречную чистоту и логику в голосоведении, сформировать тонкий художественный вкус и музыкальную интуицию. Тщательная работа с музыкальным материалом,четкая           рельефность деталей (интонационных ,динамических ,метроритмических , ладогармонических ,фактурных , тембровых ), умение лаконично, концентрированно, но при этом полно выразить глубину и содержательность мысли в рамках небольшого по масштабам произведения служат, согласно позиции  Лядова- педагога , необходимыми условиями подлинного профессионального мастерства.  </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Актуальность русской классической музыки в современном мире</dc:title>
  <dc:creator>Кируся</dc:creator>
  <cp:lastModifiedBy>Кируся</cp:lastModifiedBy>
  <cp:revision>133</cp:revision>
  <dcterms:created xsi:type="dcterms:W3CDTF">2016-12-05T19:53:04Z</dcterms:created>
  <dcterms:modified xsi:type="dcterms:W3CDTF">2020-03-29T18:52:38Z</dcterms:modified>
</cp:coreProperties>
</file>