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343" autoAdjust="0"/>
    <p:restoredTop sz="94833" autoAdjust="0"/>
  </p:normalViewPr>
  <p:slideViewPr>
    <p:cSldViewPr>
      <p:cViewPr varScale="1">
        <p:scale>
          <a:sx n="75" d="100"/>
          <a:sy n="75" d="100"/>
        </p:scale>
        <p:origin x="-91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50F55-3DF0-4C9B-AA60-1EF588BC8EE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3B126-6853-4CE7-871A-D41CCE405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Разработка внеклассного мероприятия </a:t>
            </a:r>
            <a:r>
              <a:rPr lang="ru-RU" smtClean="0"/>
              <a:t>прилагается. Составила </a:t>
            </a:r>
            <a:r>
              <a:rPr lang="ru-RU" dirty="0" smtClean="0"/>
              <a:t>Ивакина Любовь Юрьевна – учитель МБОУСОШ № 16 г. Королева М.О.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3B126-6853-4CE7-871A-D41CCE40534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A861-BE28-41C3-80A2-59E78A6EC00E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22C0F-7366-4D4F-A760-514D770DC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77724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Внеклассное мероприятие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.</a:t>
            </a:r>
            <a:endParaRPr lang="ru-RU" dirty="0"/>
          </a:p>
        </p:txBody>
      </p:sp>
      <p:pic>
        <p:nvPicPr>
          <p:cNvPr id="5" name="Рисунок 4" descr="Waterf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714356"/>
            <a:ext cx="8858312" cy="6143644"/>
          </a:xfrm>
          <a:prstGeom prst="rect">
            <a:avLst/>
          </a:prstGeom>
        </p:spPr>
      </p:pic>
      <p:pic>
        <p:nvPicPr>
          <p:cNvPr id="7" name="Рисунок 6" descr="C:\Users\11\Desktop\ХИМИЧЕСКАЯ\для КВН\nedelja_b_i_kh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000108"/>
            <a:ext cx="485778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4.Вопросы командам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14356"/>
            <a:ext cx="88583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№1.Угарный </a:t>
            </a:r>
            <a:r>
              <a:rPr lang="ru-RU" b="1" dirty="0">
                <a:latin typeface="Arial Narrow" pitchFamily="34" charset="0"/>
              </a:rPr>
              <a:t>газ</a:t>
            </a:r>
            <a:r>
              <a:rPr lang="ru-RU" dirty="0">
                <a:latin typeface="Arial Narrow" pitchFamily="34" charset="0"/>
              </a:rPr>
              <a:t> (назвать формулу), образующийся при неполном сгорании бытового </a:t>
            </a:r>
            <a:r>
              <a:rPr lang="ru-RU" dirty="0" smtClean="0">
                <a:latin typeface="Arial Narrow" pitchFamily="34" charset="0"/>
              </a:rPr>
              <a:t>газа или </a:t>
            </a:r>
            <a:r>
              <a:rPr lang="ru-RU" dirty="0">
                <a:latin typeface="Arial Narrow" pitchFamily="34" charset="0"/>
              </a:rPr>
              <a:t>топлива в печи, вступает с гемоглобином в прочное химическое соединение. Почему в результате длительного дыхания наступает смерть? (</a:t>
            </a:r>
            <a:r>
              <a:rPr lang="ru-RU" b="1" dirty="0">
                <a:latin typeface="Arial Narrow" pitchFamily="34" charset="0"/>
              </a:rPr>
              <a:t>Ответ</a:t>
            </a:r>
            <a:r>
              <a:rPr lang="ru-RU" dirty="0">
                <a:latin typeface="Arial Narrow" pitchFamily="34" charset="0"/>
              </a:rPr>
              <a:t>: </a:t>
            </a:r>
            <a:r>
              <a:rPr lang="ru-RU" i="1" dirty="0">
                <a:latin typeface="Arial Narrow" pitchFamily="34" charset="0"/>
              </a:rPr>
              <a:t>Оксид углерода(</a:t>
            </a:r>
            <a:r>
              <a:rPr lang="en-US" i="1" dirty="0">
                <a:latin typeface="Arial Narrow" pitchFamily="34" charset="0"/>
              </a:rPr>
              <a:t>II</a:t>
            </a:r>
            <a:r>
              <a:rPr lang="ru-RU" i="1" dirty="0">
                <a:latin typeface="Arial Narrow" pitchFamily="34" charset="0"/>
              </a:rPr>
              <a:t>) – сильный яд! Это объясняется тем, что он прочнее, чем кислород, соединяется с  гемоглобином и кровь перестаёт транспортировать кислород к клеткам тканей </a:t>
            </a:r>
            <a:r>
              <a:rPr lang="ru-RU" i="1" dirty="0" smtClean="0">
                <a:latin typeface="Arial Narrow" pitchFamily="34" charset="0"/>
              </a:rPr>
              <a:t>организма. </a:t>
            </a:r>
            <a:r>
              <a:rPr lang="ru-RU" i="1" dirty="0">
                <a:latin typeface="Arial Narrow" pitchFamily="34" charset="0"/>
              </a:rPr>
              <a:t>Возникает кислородное голодание, сопровождающееся головной болью, потерей сознания. При сильном отравлении возможен смертельный исход. (В целях оказания первой помощи пострадавшего надо вынести на свежий воздух и сделать ему искусственное дыхание.</a:t>
            </a:r>
            <a:r>
              <a:rPr lang="ru-RU" dirty="0">
                <a:latin typeface="Arial Narrow" pitchFamily="34" charset="0"/>
              </a:rPr>
              <a:t>)                                                                 </a:t>
            </a:r>
            <a:r>
              <a:rPr lang="ru-RU" u="sng" dirty="0" smtClean="0">
                <a:latin typeface="Arial Narrow" pitchFamily="34" charset="0"/>
              </a:rPr>
              <a:t> </a:t>
            </a:r>
            <a:r>
              <a:rPr lang="ru-RU" b="1" dirty="0" smtClean="0">
                <a:latin typeface="Arial Narrow" pitchFamily="34" charset="0"/>
              </a:rPr>
              <a:t>2.При </a:t>
            </a:r>
            <a:r>
              <a:rPr lang="ru-RU" b="1" dirty="0">
                <a:latin typeface="Arial Narrow" pitchFamily="34" charset="0"/>
              </a:rPr>
              <a:t>консервировании крови</a:t>
            </a:r>
            <a:r>
              <a:rPr lang="ru-RU" dirty="0">
                <a:latin typeface="Arial Narrow" pitchFamily="34" charset="0"/>
              </a:rPr>
              <a:t> для переливания крови в неё добавляют  цитрат натрия, который вызывает выпадение </a:t>
            </a:r>
            <a:r>
              <a:rPr lang="ru-RU" dirty="0" err="1">
                <a:latin typeface="Arial Narrow" pitchFamily="34" charset="0"/>
              </a:rPr>
              <a:t>Са</a:t>
            </a:r>
            <a:r>
              <a:rPr lang="ru-RU" dirty="0">
                <a:latin typeface="Arial Narrow" pitchFamily="34" charset="0"/>
              </a:rPr>
              <a:t> в осадок. Для чего это делают?   (</a:t>
            </a:r>
            <a:r>
              <a:rPr lang="ru-RU" b="1" dirty="0">
                <a:latin typeface="Arial Narrow" pitchFamily="34" charset="0"/>
              </a:rPr>
              <a:t>Ответ</a:t>
            </a:r>
            <a:r>
              <a:rPr lang="ru-RU" dirty="0">
                <a:latin typeface="Arial Narrow" pitchFamily="34" charset="0"/>
              </a:rPr>
              <a:t>: </a:t>
            </a:r>
            <a:r>
              <a:rPr lang="ru-RU" i="1" dirty="0">
                <a:latin typeface="Arial Narrow" pitchFamily="34" charset="0"/>
              </a:rPr>
              <a:t>для того, чтобы она не сворачивалась</a:t>
            </a:r>
            <a:r>
              <a:rPr lang="ru-RU" dirty="0">
                <a:latin typeface="Arial Narrow" pitchFamily="34" charset="0"/>
              </a:rPr>
              <a:t>.)                                                                                                                                 </a:t>
            </a:r>
            <a:r>
              <a:rPr lang="ru-RU" u="sng" dirty="0" smtClean="0">
                <a:latin typeface="Arial Narrow" pitchFamily="34" charset="0"/>
              </a:rPr>
              <a:t> №</a:t>
            </a:r>
            <a:r>
              <a:rPr lang="ru-RU" b="1" dirty="0" smtClean="0">
                <a:latin typeface="Arial Narrow" pitchFamily="34" charset="0"/>
              </a:rPr>
              <a:t>3.Если </a:t>
            </a:r>
            <a:r>
              <a:rPr lang="ru-RU" b="1" dirty="0">
                <a:latin typeface="Arial Narrow" pitchFamily="34" charset="0"/>
              </a:rPr>
              <a:t>кость прокалить</a:t>
            </a:r>
            <a:r>
              <a:rPr lang="ru-RU" dirty="0">
                <a:latin typeface="Arial Narrow" pitchFamily="34" charset="0"/>
              </a:rPr>
              <a:t>, то она становится хрупкой. Какие вещества сгорают при прокаливании? Какие вещества остаются?(</a:t>
            </a:r>
            <a:r>
              <a:rPr lang="ru-RU" b="1" dirty="0">
                <a:latin typeface="Arial Narrow" pitchFamily="34" charset="0"/>
              </a:rPr>
              <a:t>Ответ</a:t>
            </a:r>
            <a:r>
              <a:rPr lang="ru-RU" dirty="0">
                <a:latin typeface="Arial Narrow" pitchFamily="34" charset="0"/>
              </a:rPr>
              <a:t> :</a:t>
            </a:r>
            <a:r>
              <a:rPr lang="ru-RU" i="1" dirty="0">
                <a:latin typeface="Arial Narrow" pitchFamily="34" charset="0"/>
              </a:rPr>
              <a:t>Сгорают органические вещества, неорганические остаются</a:t>
            </a:r>
            <a:r>
              <a:rPr lang="ru-RU" dirty="0">
                <a:latin typeface="Arial Narrow" pitchFamily="34" charset="0"/>
              </a:rPr>
              <a:t>).                                                                      </a:t>
            </a:r>
            <a:r>
              <a:rPr lang="ru-RU" u="sng" dirty="0" smtClean="0">
                <a:latin typeface="Arial Narrow" pitchFamily="34" charset="0"/>
              </a:rPr>
              <a:t> </a:t>
            </a:r>
            <a:r>
              <a:rPr lang="ru-RU" b="1" dirty="0" smtClean="0">
                <a:latin typeface="Arial Narrow" pitchFamily="34" charset="0"/>
              </a:rPr>
              <a:t>4.Если </a:t>
            </a:r>
            <a:r>
              <a:rPr lang="ru-RU" b="1" dirty="0">
                <a:latin typeface="Arial Narrow" pitchFamily="34" charset="0"/>
              </a:rPr>
              <a:t>кость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b="1" dirty="0">
                <a:latin typeface="Arial Narrow" pitchFamily="34" charset="0"/>
              </a:rPr>
              <a:t>выдержать</a:t>
            </a:r>
            <a:r>
              <a:rPr lang="ru-RU" dirty="0">
                <a:latin typeface="Arial Narrow" pitchFamily="34" charset="0"/>
              </a:rPr>
              <a:t> в растворе </a:t>
            </a:r>
            <a:r>
              <a:rPr lang="en-US" dirty="0" err="1">
                <a:latin typeface="Arial Narrow" pitchFamily="34" charset="0"/>
              </a:rPr>
              <a:t>HCl</a:t>
            </a:r>
            <a:r>
              <a:rPr lang="ru-RU" dirty="0">
                <a:latin typeface="Arial Narrow" pitchFamily="34" charset="0"/>
              </a:rPr>
              <a:t>, то она становится эластичной. Какие вещества растворились в кислоте? Какие вещества остались? (</a:t>
            </a:r>
            <a:r>
              <a:rPr lang="ru-RU" b="1" dirty="0">
                <a:latin typeface="Arial Narrow" pitchFamily="34" charset="0"/>
              </a:rPr>
              <a:t>Ответ</a:t>
            </a:r>
            <a:r>
              <a:rPr lang="ru-RU" dirty="0">
                <a:latin typeface="Arial Narrow" pitchFamily="34" charset="0"/>
              </a:rPr>
              <a:t>: </a:t>
            </a:r>
            <a:r>
              <a:rPr lang="ru-RU" i="1" dirty="0">
                <a:latin typeface="Arial Narrow" pitchFamily="34" charset="0"/>
              </a:rPr>
              <a:t>растворяются неорганические вещества, остаются органические</a:t>
            </a:r>
            <a:r>
              <a:rPr lang="ru-RU" dirty="0">
                <a:latin typeface="Arial Narrow" pitchFamily="34" charset="0"/>
              </a:rPr>
              <a:t>).                                                                                                                   </a:t>
            </a:r>
            <a:r>
              <a:rPr lang="ru-RU" u="sng" dirty="0" smtClean="0">
                <a:latin typeface="Arial Narrow" pitchFamily="34" charset="0"/>
              </a:rPr>
              <a:t> №</a:t>
            </a:r>
            <a:r>
              <a:rPr lang="ru-RU" b="1" dirty="0" smtClean="0">
                <a:latin typeface="Arial Narrow" pitchFamily="34" charset="0"/>
              </a:rPr>
              <a:t>5.Какие </a:t>
            </a:r>
            <a:r>
              <a:rPr lang="ru-RU" b="1" dirty="0">
                <a:latin typeface="Arial Narrow" pitchFamily="34" charset="0"/>
              </a:rPr>
              <a:t>неорганические </a:t>
            </a:r>
            <a:r>
              <a:rPr lang="ru-RU" dirty="0">
                <a:latin typeface="Arial Narrow" pitchFamily="34" charset="0"/>
              </a:rPr>
              <a:t>  соединения и вещества находятся в клетке?(</a:t>
            </a:r>
            <a:r>
              <a:rPr lang="ru-RU" b="1" dirty="0">
                <a:latin typeface="Arial Narrow" pitchFamily="34" charset="0"/>
              </a:rPr>
              <a:t>Ответ</a:t>
            </a:r>
            <a:r>
              <a:rPr lang="ru-RU" dirty="0">
                <a:latin typeface="Arial Narrow" pitchFamily="34" charset="0"/>
              </a:rPr>
              <a:t>: </a:t>
            </a:r>
            <a:r>
              <a:rPr lang="ru-RU" i="1" dirty="0">
                <a:latin typeface="Arial Narrow" pitchFamily="34" charset="0"/>
              </a:rPr>
              <a:t>Вода, соли. Неорганические вещества: калий, кальций, магний, железо</a:t>
            </a:r>
            <a:r>
              <a:rPr lang="ru-RU" dirty="0">
                <a:latin typeface="Arial Narrow" pitchFamily="34" charset="0"/>
              </a:rPr>
              <a:t>).                                                                                                             </a:t>
            </a:r>
            <a:r>
              <a:rPr lang="ru-RU" u="sng" dirty="0" smtClean="0">
                <a:latin typeface="Arial Narrow" pitchFamily="34" charset="0"/>
              </a:rPr>
              <a:t>№.</a:t>
            </a:r>
            <a:r>
              <a:rPr lang="ru-RU" b="1" dirty="0" smtClean="0">
                <a:latin typeface="Arial Narrow" pitchFamily="34" charset="0"/>
              </a:rPr>
              <a:t>6.Какие </a:t>
            </a:r>
            <a:r>
              <a:rPr lang="ru-RU" b="1" dirty="0">
                <a:latin typeface="Arial Narrow" pitchFamily="34" charset="0"/>
              </a:rPr>
              <a:t>органические</a:t>
            </a:r>
            <a:r>
              <a:rPr lang="ru-RU" dirty="0">
                <a:latin typeface="Arial Narrow" pitchFamily="34" charset="0"/>
              </a:rPr>
              <a:t> соединения находятся в клетке?(</a:t>
            </a:r>
            <a:r>
              <a:rPr lang="ru-RU" b="1" dirty="0">
                <a:latin typeface="Arial Narrow" pitchFamily="34" charset="0"/>
              </a:rPr>
              <a:t>Ответ</a:t>
            </a:r>
            <a:r>
              <a:rPr lang="ru-RU" dirty="0">
                <a:latin typeface="Arial Narrow" pitchFamily="34" charset="0"/>
              </a:rPr>
              <a:t>: </a:t>
            </a:r>
            <a:r>
              <a:rPr lang="ru-RU" i="1" dirty="0">
                <a:latin typeface="Arial Narrow" pitchFamily="34" charset="0"/>
              </a:rPr>
              <a:t>белки, жиры, углеводы, нуклеиновые кислоты</a:t>
            </a:r>
            <a:r>
              <a:rPr lang="ru-RU" dirty="0">
                <a:latin typeface="Arial Narrow" pitchFamily="34" charset="0"/>
              </a:rPr>
              <a:t>).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8628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>
                <a:latin typeface="Arial Narrow" pitchFamily="34" charset="0"/>
              </a:rPr>
              <a:t>Продолжение : </a:t>
            </a:r>
            <a:r>
              <a:rPr lang="ru-RU" sz="3200" dirty="0" smtClean="0">
                <a:latin typeface="Arial Narrow" pitchFamily="34" charset="0"/>
              </a:rPr>
              <a:t>вопросы</a:t>
            </a:r>
            <a:r>
              <a:rPr lang="ru-RU" dirty="0" smtClean="0">
                <a:latin typeface="Arial Narrow" pitchFamily="34" charset="0"/>
              </a:rPr>
              <a:t> №  7 ,№ 8.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7.</a:t>
            </a:r>
            <a:r>
              <a:rPr lang="ru-RU" dirty="0" smtClean="0"/>
              <a:t>Я </a:t>
            </a:r>
            <a:r>
              <a:rPr lang="ru-RU" dirty="0"/>
              <a:t>– газ, и очень ядовитый.                                                                                                                           Со мной не будешь ты шутить                                                                                                           Но если букву переставишь                                                                                                              То мною можешь печь топить.(ФТОР – </a:t>
            </a:r>
            <a:r>
              <a:rPr lang="ru-RU" dirty="0" smtClean="0"/>
              <a:t>торф</a:t>
            </a:r>
            <a:r>
              <a:rPr lang="ru-RU" dirty="0"/>
              <a:t>).                                                                   </a:t>
            </a:r>
            <a:r>
              <a:rPr lang="ru-RU" u="sng" dirty="0" smtClean="0"/>
              <a:t>    </a:t>
            </a:r>
            <a:r>
              <a:rPr lang="ru-RU" b="1" dirty="0" smtClean="0"/>
              <a:t>8.</a:t>
            </a:r>
            <a:r>
              <a:rPr lang="ru-RU" dirty="0" smtClean="0"/>
              <a:t>К </a:t>
            </a:r>
            <a:r>
              <a:rPr lang="ru-RU" dirty="0"/>
              <a:t>любимому напитку моряков                                                                                              Нетрудно «Б» вначале написать.                                                                                                           И элемент химический готов                                                                                                                         Его, конечно, сможешь ты назвать.(ром –Бром).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71504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5.Частушки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r>
              <a:rPr lang="ru-RU" dirty="0"/>
              <a:t>Ах, подружки, без сомненья,	             Надо лучше успевать,</a:t>
            </a:r>
            <a:r>
              <a:rPr lang="ru-RU" b="1" dirty="0"/>
              <a:t>                                         </a:t>
            </a:r>
            <a:r>
              <a:rPr lang="ru-RU" b="1" dirty="0" smtClean="0"/>
              <a:t>                                </a:t>
            </a:r>
            <a:r>
              <a:rPr lang="ru-RU" dirty="0"/>
              <a:t>Надо химию учить.	             </a:t>
            </a:r>
            <a:r>
              <a:rPr lang="ru-RU" dirty="0" smtClean="0"/>
              <a:t>Девочки</a:t>
            </a:r>
            <a:r>
              <a:rPr lang="ru-RU" dirty="0"/>
              <a:t>,  в учении.</a:t>
            </a:r>
            <a:r>
              <a:rPr lang="ru-RU" b="1" dirty="0"/>
              <a:t>                                     </a:t>
            </a:r>
            <a:r>
              <a:rPr lang="ru-RU" b="1" dirty="0" smtClean="0"/>
              <a:t>                                    </a:t>
            </a:r>
            <a:r>
              <a:rPr lang="ru-RU" dirty="0"/>
              <a:t>Без познанья всех явлений, 	             И не следует </a:t>
            </a:r>
            <a:r>
              <a:rPr lang="ru-RU" dirty="0" smtClean="0"/>
              <a:t>вздыхать,</a:t>
            </a:r>
            <a:r>
              <a:rPr lang="ru-RU" b="1" dirty="0" smtClean="0"/>
              <a:t>                                                                        </a:t>
            </a:r>
            <a:r>
              <a:rPr lang="ru-RU" dirty="0"/>
              <a:t>Невозможно больше жить. </a:t>
            </a:r>
            <a:r>
              <a:rPr lang="ru-RU" dirty="0" smtClean="0"/>
              <a:t>                 Что </a:t>
            </a:r>
            <a:r>
              <a:rPr lang="ru-RU" dirty="0"/>
              <a:t>химия – мучение.</a:t>
            </a:r>
          </a:p>
          <a:p>
            <a:r>
              <a:rPr lang="ru-RU" dirty="0"/>
              <a:t>Стала гладить  я </a:t>
            </a:r>
            <a:r>
              <a:rPr lang="ru-RU" i="1" dirty="0"/>
              <a:t>капрон</a:t>
            </a:r>
            <a:r>
              <a:rPr lang="ru-RU" dirty="0"/>
              <a:t>,                         Как посмотришь на </a:t>
            </a:r>
            <a:r>
              <a:rPr lang="ru-RU" i="1" dirty="0"/>
              <a:t>лавсан</a:t>
            </a:r>
            <a:r>
              <a:rPr lang="ru-RU" dirty="0"/>
              <a:t>,</a:t>
            </a:r>
          </a:p>
          <a:p>
            <a:r>
              <a:rPr lang="ru-RU" dirty="0"/>
              <a:t>Слишком жарким утюгом.                     Так дивишься чудесам.</a:t>
            </a:r>
          </a:p>
          <a:p>
            <a:r>
              <a:rPr lang="ru-RU" dirty="0"/>
              <a:t>Посмотрела – плохо стало:                    Ткань плотна, она не мнётся</a:t>
            </a:r>
          </a:p>
          <a:p>
            <a:r>
              <a:rPr lang="ru-RU" dirty="0"/>
              <a:t>Только дырочка осталась.	</a:t>
            </a:r>
            <a:r>
              <a:rPr lang="ru-RU" dirty="0" smtClean="0"/>
              <a:t>               И дождю </a:t>
            </a:r>
            <a:r>
              <a:rPr lang="ru-RU" dirty="0"/>
              <a:t>не поддается.</a:t>
            </a:r>
          </a:p>
          <a:p>
            <a:r>
              <a:rPr lang="ru-RU" dirty="0"/>
              <a:t> </a:t>
            </a:r>
          </a:p>
          <a:p>
            <a:r>
              <a:rPr lang="ru-RU" dirty="0" smtClean="0"/>
              <a:t>Волоконца из капрона -	               На костюм идёт </a:t>
            </a:r>
            <a:r>
              <a:rPr lang="ru-RU" i="1" dirty="0" smtClean="0"/>
              <a:t>нитрон</a:t>
            </a:r>
            <a:endParaRPr lang="ru-RU" dirty="0" smtClean="0"/>
          </a:p>
          <a:p>
            <a:r>
              <a:rPr lang="ru-RU" dirty="0" smtClean="0"/>
              <a:t>Заменили </a:t>
            </a:r>
            <a:r>
              <a:rPr lang="ru-RU" i="1" dirty="0"/>
              <a:t>гелием</a:t>
            </a:r>
            <a:r>
              <a:rPr lang="ru-RU" dirty="0"/>
              <a:t>.	</a:t>
            </a:r>
            <a:r>
              <a:rPr lang="ru-RU" dirty="0" smtClean="0"/>
              <a:t>                                    Не </a:t>
            </a:r>
            <a:r>
              <a:rPr lang="ru-RU" dirty="0"/>
              <a:t>боится грязи он.</a:t>
            </a:r>
          </a:p>
          <a:p>
            <a:r>
              <a:rPr lang="ru-RU" dirty="0"/>
              <a:t>Легче </a:t>
            </a:r>
            <a:r>
              <a:rPr lang="ru-RU" i="1" dirty="0"/>
              <a:t>воздуха</a:t>
            </a:r>
            <a:r>
              <a:rPr lang="ru-RU" dirty="0"/>
              <a:t> оно -  	</a:t>
            </a:r>
            <a:r>
              <a:rPr lang="ru-RU" dirty="0" smtClean="0"/>
              <a:t>               Для </a:t>
            </a:r>
            <a:r>
              <a:rPr lang="ru-RU" dirty="0" err="1"/>
              <a:t>нерях</a:t>
            </a:r>
            <a:r>
              <a:rPr lang="ru-RU" dirty="0"/>
              <a:t> желаем сшить</a:t>
            </a:r>
          </a:p>
          <a:p>
            <a:r>
              <a:rPr lang="ru-RU" dirty="0"/>
              <a:t>Всем на удивление.	</a:t>
            </a:r>
            <a:r>
              <a:rPr lang="ru-RU" dirty="0" smtClean="0"/>
              <a:t>               Будут </a:t>
            </a:r>
            <a:r>
              <a:rPr lang="ru-RU" dirty="0"/>
              <a:t>чистыми ходить.</a:t>
            </a:r>
          </a:p>
          <a:p>
            <a:r>
              <a:rPr lang="ru-RU" dirty="0"/>
              <a:t>Широко вошли в наш быт -	</a:t>
            </a:r>
            <a:r>
              <a:rPr lang="ru-RU" dirty="0" smtClean="0"/>
              <a:t>               Много </a:t>
            </a:r>
            <a:r>
              <a:rPr lang="ru-RU" dirty="0"/>
              <a:t>есть ребят пассивных</a:t>
            </a:r>
          </a:p>
          <a:p>
            <a:r>
              <a:rPr lang="ru-RU" dirty="0"/>
              <a:t>Разные </a:t>
            </a:r>
            <a:r>
              <a:rPr lang="ru-RU" i="1" dirty="0"/>
              <a:t>пластмассы</a:t>
            </a:r>
            <a:r>
              <a:rPr lang="ru-RU" dirty="0"/>
              <a:t>.	</a:t>
            </a:r>
            <a:r>
              <a:rPr lang="ru-RU" dirty="0" smtClean="0"/>
              <a:t>               Как </a:t>
            </a:r>
            <a:r>
              <a:rPr lang="ru-RU" i="1" dirty="0"/>
              <a:t>воды</a:t>
            </a:r>
            <a:r>
              <a:rPr lang="ru-RU" dirty="0"/>
              <a:t> набрали в рот.</a:t>
            </a:r>
          </a:p>
          <a:p>
            <a:r>
              <a:rPr lang="ru-RU" dirty="0"/>
              <a:t>За короткий очень срок -	</a:t>
            </a:r>
            <a:r>
              <a:rPr lang="ru-RU" dirty="0" smtClean="0"/>
              <a:t>               Наш </a:t>
            </a:r>
            <a:r>
              <a:rPr lang="ru-RU" dirty="0"/>
              <a:t>совет – быть по активней</a:t>
            </a:r>
          </a:p>
          <a:p>
            <a:r>
              <a:rPr lang="ru-RU" dirty="0"/>
              <a:t>Их признали массы.	</a:t>
            </a:r>
            <a:r>
              <a:rPr lang="ru-RU" dirty="0" smtClean="0"/>
              <a:t>               Например</a:t>
            </a:r>
            <a:r>
              <a:rPr lang="ru-RU" dirty="0"/>
              <a:t>, как </a:t>
            </a:r>
            <a:r>
              <a:rPr lang="ru-RU" i="1" dirty="0"/>
              <a:t>кислород</a:t>
            </a:r>
            <a:r>
              <a:rPr lang="ru-RU" dirty="0"/>
              <a:t>.</a:t>
            </a:r>
          </a:p>
          <a:p>
            <a:r>
              <a:rPr lang="ru-RU" dirty="0" smtClean="0"/>
              <a:t>                                         Всё </a:t>
            </a:r>
            <a:r>
              <a:rPr lang="ru-RU" dirty="0"/>
              <a:t>пропели, до свиданья.</a:t>
            </a:r>
          </a:p>
          <a:p>
            <a:r>
              <a:rPr lang="ru-RU" dirty="0" smtClean="0"/>
              <a:t>                                         Вам </a:t>
            </a:r>
            <a:r>
              <a:rPr lang="ru-RU" dirty="0"/>
              <a:t>спасибо за вниманье.</a:t>
            </a:r>
          </a:p>
          <a:p>
            <a:r>
              <a:rPr lang="ru-RU" dirty="0"/>
              <a:t>                                        Ждите в следующий раз</a:t>
            </a:r>
          </a:p>
          <a:p>
            <a:r>
              <a:rPr lang="ru-RU" dirty="0"/>
              <a:t>                                        Сочиним ещё для вас!</a:t>
            </a:r>
          </a:p>
        </p:txBody>
      </p:sp>
      <p:pic>
        <p:nvPicPr>
          <p:cNvPr id="22531" name="Picture 3" descr="G:\ХИМИЧЕСКАЯ\ХИМИЯ в каринках\i 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000108"/>
            <a:ext cx="2214577" cy="3452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3976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6.Конкурс капитанов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7150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1.Какая разница между сырой и кипячёной водой</a:t>
            </a:r>
            <a:r>
              <a:rPr lang="ru-RU" dirty="0">
                <a:latin typeface="Arial Narrow" pitchFamily="34" charset="0"/>
              </a:rPr>
              <a:t>? (Ответ</a:t>
            </a:r>
            <a:r>
              <a:rPr lang="ru-RU" i="1" dirty="0">
                <a:latin typeface="Arial Narrow" pitchFamily="34" charset="0"/>
              </a:rPr>
              <a:t>: в сырой воде имеются растворённые природные соли и газы; при кипячении воды газы удаляются из воды, а часть природных солей осаждается на стенках посуды в виде накипи.</a:t>
            </a:r>
            <a:r>
              <a:rPr lang="ru-RU" dirty="0">
                <a:latin typeface="Arial Narrow" pitchFamily="34" charset="0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latin typeface="Arial Narrow" pitchFamily="34" charset="0"/>
              </a:rPr>
              <a:t>2.Что </a:t>
            </a:r>
            <a:r>
              <a:rPr lang="ru-RU" b="1" dirty="0">
                <a:latin typeface="Arial Narrow" pitchFamily="34" charset="0"/>
              </a:rPr>
              <a:t>получится, если смешать 2 литра водорода и 1 литр кислорода?</a:t>
            </a:r>
            <a:r>
              <a:rPr lang="ru-RU" dirty="0">
                <a:latin typeface="Arial Narrow" pitchFamily="34" charset="0"/>
              </a:rPr>
              <a:t>(Ответ</a:t>
            </a:r>
            <a:r>
              <a:rPr lang="ru-RU" i="1" dirty="0">
                <a:latin typeface="Arial Narrow" pitchFamily="34" charset="0"/>
              </a:rPr>
              <a:t>: гремучий газ</a:t>
            </a:r>
            <a:r>
              <a:rPr lang="ru-RU" dirty="0">
                <a:latin typeface="Arial Narrow" pitchFamily="34" charset="0"/>
              </a:rPr>
              <a:t>.) 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Arial Narrow" pitchFamily="34" charset="0"/>
              </a:rPr>
              <a:t>3.Почему </a:t>
            </a:r>
            <a:r>
              <a:rPr lang="ru-RU" b="1" dirty="0">
                <a:latin typeface="Arial Narrow" pitchFamily="34" charset="0"/>
              </a:rPr>
              <a:t>мокрое бельё сохнет на морозе? </a:t>
            </a:r>
            <a:r>
              <a:rPr lang="ru-RU" dirty="0">
                <a:latin typeface="Arial Narrow" pitchFamily="34" charset="0"/>
              </a:rPr>
              <a:t>(Ответ: </a:t>
            </a:r>
            <a:r>
              <a:rPr lang="ru-RU" i="1" dirty="0">
                <a:latin typeface="Arial Narrow" pitchFamily="34" charset="0"/>
              </a:rPr>
              <a:t>лёд и снег так же испаряются как и жидкая вода. Точнее – вода превращается в лёд, который на морозе возгоняется, и поэтому бельё сохнет</a:t>
            </a:r>
            <a:r>
              <a:rPr lang="ru-RU" dirty="0">
                <a:latin typeface="Arial Narrow" pitchFamily="34" charset="0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Arial Narrow" pitchFamily="34" charset="0"/>
              </a:rPr>
              <a:t>4.Назвать </a:t>
            </a:r>
            <a:r>
              <a:rPr lang="ru-RU" b="1" dirty="0">
                <a:latin typeface="Arial Narrow" pitchFamily="34" charset="0"/>
              </a:rPr>
              <a:t>8 состояний воды принятых в метеорологии</a:t>
            </a:r>
            <a:r>
              <a:rPr lang="ru-RU" dirty="0">
                <a:latin typeface="Arial Narrow" pitchFamily="34" charset="0"/>
              </a:rPr>
              <a:t>. (Ответ: </a:t>
            </a:r>
            <a:r>
              <a:rPr lang="ru-RU" i="1" dirty="0">
                <a:latin typeface="Arial Narrow" pitchFamily="34" charset="0"/>
              </a:rPr>
              <a:t>пар, лёд, снег, туман, иней, </a:t>
            </a:r>
            <a:r>
              <a:rPr lang="ru-RU" i="1" dirty="0"/>
              <a:t>град, облака, роса</a:t>
            </a:r>
            <a:r>
              <a:rPr lang="ru-RU" dirty="0"/>
              <a:t>.)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5929330"/>
          <a:ext cx="9144000" cy="928670"/>
        </p:xfrm>
        <a:graphic>
          <a:graphicData uri="http://schemas.openxmlformats.org/presentationml/2006/ole">
            <p:oleObj spid="_x0000_s23554" name="Package" showAsIcon="1" r:id="rId3" imgW="7563960" imgH="685440" progId="Package">
              <p:embed/>
            </p:oleObj>
          </a:graphicData>
        </a:graphic>
      </p:graphicFrame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0"/>
            <a:ext cx="1071571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 descr="C:\Users\11\AppData\Local\Microsoft\Windows\Temporary Internet Files\Content.IE5\QNZOQXQ1\P5020007%D0%B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0"/>
            <a:ext cx="1000132" cy="1142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78595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Черный    ящик.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r>
              <a:rPr lang="ru-RU" b="1" u="sng" dirty="0"/>
              <a:t>Для капитана  «Атом».</a:t>
            </a:r>
            <a:endParaRPr lang="ru-RU" dirty="0"/>
          </a:p>
          <a:p>
            <a:r>
              <a:rPr lang="ru-RU" dirty="0"/>
              <a:t>Его можно назвать важнейшим строительным материалом природы. Из его соединений образованы пещеры с колоннами сталактитов и сталагмитов. Его карбонат входит в состав кораллов, раковин моллюсков, панцирей морских ежей и скелетов, микроорганизмов, которые, отмирая, опускаются на дно и скапливаются там, постепенно превращаясь в залежи известняков и мрамора. Мрамор, известняк и гипс - люди используют для декоративных работ, украшения парадных помещений и т.д..   </a:t>
            </a:r>
            <a:r>
              <a:rPr lang="ru-RU" dirty="0" smtClean="0"/>
              <a:t>  </a:t>
            </a:r>
            <a:r>
              <a:rPr lang="ru-RU" dirty="0"/>
              <a:t>Из его фосфата построены скелеты высших животных, в том числе млекопитающих и человека. (</a:t>
            </a:r>
            <a:r>
              <a:rPr lang="ru-RU" dirty="0" err="1"/>
              <a:t>Са</a:t>
            </a:r>
            <a:r>
              <a:rPr lang="ru-RU" dirty="0"/>
              <a:t>) </a:t>
            </a:r>
            <a:r>
              <a:rPr lang="ru-RU" dirty="0" smtClean="0"/>
              <a:t>   </a:t>
            </a:r>
            <a:endParaRPr lang="ru-RU" dirty="0"/>
          </a:p>
          <a:p>
            <a:r>
              <a:rPr lang="ru-RU" b="1" dirty="0" smtClean="0"/>
              <a:t> </a:t>
            </a:r>
            <a:r>
              <a:rPr lang="ru-RU" b="1" u="sng" dirty="0" smtClean="0"/>
              <a:t>Для </a:t>
            </a:r>
            <a:r>
              <a:rPr lang="ru-RU" b="1" u="sng" dirty="0"/>
              <a:t>капитана «Молекула»</a:t>
            </a:r>
            <a:endParaRPr lang="ru-RU" dirty="0"/>
          </a:p>
          <a:p>
            <a:r>
              <a:rPr lang="ru-RU" dirty="0"/>
              <a:t>Я – очень нужный элемент</a:t>
            </a:r>
          </a:p>
          <a:p>
            <a:r>
              <a:rPr lang="ru-RU" dirty="0"/>
              <a:t>И неспроста</a:t>
            </a:r>
          </a:p>
          <a:p>
            <a:r>
              <a:rPr lang="ru-RU" dirty="0"/>
              <a:t>Свет превращаю в зелень листа.</a:t>
            </a:r>
          </a:p>
          <a:p>
            <a:r>
              <a:rPr lang="ru-RU" dirty="0"/>
              <a:t>Чёрным по белому книжки рисую</a:t>
            </a:r>
          </a:p>
          <a:p>
            <a:r>
              <a:rPr lang="ru-RU" dirty="0"/>
              <a:t>Землю бурю и камни шлифую.</a:t>
            </a:r>
          </a:p>
          <a:p>
            <a:r>
              <a:rPr lang="ru-RU" dirty="0"/>
              <a:t>Я в школе и дома в уютной квартире</a:t>
            </a:r>
          </a:p>
          <a:p>
            <a:r>
              <a:rPr lang="ru-RU" dirty="0"/>
              <a:t>Я согреваю и радую глаз.</a:t>
            </a:r>
          </a:p>
          <a:p>
            <a:r>
              <a:rPr lang="ru-RU" dirty="0"/>
              <a:t>Я одеваю всех модниц в мире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солнечный луч я ловлю для вас. (С)  </a:t>
            </a:r>
            <a:r>
              <a:rPr lang="ru-RU" dirty="0" smtClean="0"/>
              <a:t> После ответов ящики открываются.</a:t>
            </a:r>
            <a:endParaRPr lang="ru-RU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214290"/>
            <a:ext cx="2238375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7.Реклама  команд.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                      Выдано</a:t>
            </a:r>
            <a:r>
              <a:rPr lang="ru-RU" dirty="0"/>
              <a:t>: </a:t>
            </a:r>
            <a:r>
              <a:rPr lang="ru-RU" dirty="0" smtClean="0"/>
              <a:t>                                                                                             </a:t>
            </a:r>
          </a:p>
          <a:p>
            <a:endParaRPr lang="ru-RU" dirty="0"/>
          </a:p>
          <a:p>
            <a:r>
              <a:rPr lang="ru-RU" dirty="0" smtClean="0"/>
              <a:t>СТИРАЛЬНЫЙ </a:t>
            </a:r>
            <a:r>
              <a:rPr lang="ru-RU" dirty="0"/>
              <a:t>ПОР.                                                       ДЕЗОДАРАНТ                                                               ЛОСЬОН                                                                      </a:t>
            </a:r>
            <a:r>
              <a:rPr lang="ru-RU" dirty="0" smtClean="0"/>
              <a:t>  ЖИДКОЕ </a:t>
            </a:r>
            <a:r>
              <a:rPr lang="ru-RU" dirty="0"/>
              <a:t>МЫЛО</a:t>
            </a:r>
            <a:br>
              <a:rPr lang="ru-RU" dirty="0"/>
            </a:br>
            <a:r>
              <a:rPr lang="ru-RU" dirty="0"/>
              <a:t>ЛАК ДЛЯ ВОЛОС                                                          ОДЕКОЛОН</a:t>
            </a:r>
          </a:p>
        </p:txBody>
      </p:sp>
      <p:sp>
        <p:nvSpPr>
          <p:cNvPr id="7" name="Овал 6"/>
          <p:cNvSpPr/>
          <p:nvPr/>
        </p:nvSpPr>
        <p:spPr>
          <a:xfrm>
            <a:off x="785786" y="1571612"/>
            <a:ext cx="1143008" cy="1143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Моле </a:t>
            </a:r>
            <a:r>
              <a:rPr lang="ru-RU" dirty="0" err="1" smtClean="0"/>
              <a:t>кула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500562" y="4572008"/>
            <a:ext cx="1000132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Атом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Алхимики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1-й алхимик: </a:t>
            </a:r>
            <a:r>
              <a:rPr lang="ru-RU" u="sng" dirty="0"/>
              <a:t>кто сказал, что нет дыма без огня?</a:t>
            </a:r>
            <a:r>
              <a:rPr lang="ru-RU" dirty="0"/>
              <a:t>  Смотрите!!!                        Химический стакан смочен НС</a:t>
            </a:r>
            <a:r>
              <a:rPr lang="en-US" dirty="0"/>
              <a:t>L</a:t>
            </a:r>
            <a:r>
              <a:rPr lang="ru-RU" dirty="0"/>
              <a:t>, в него добавляют 5-10 капель 25% </a:t>
            </a:r>
            <a:r>
              <a:rPr lang="ru-RU" dirty="0" err="1"/>
              <a:t>р-р</a:t>
            </a:r>
            <a:r>
              <a:rPr lang="ru-RU" dirty="0"/>
              <a:t> </a:t>
            </a:r>
            <a:r>
              <a:rPr lang="en-US" dirty="0"/>
              <a:t>NH</a:t>
            </a:r>
            <a:r>
              <a:rPr lang="ru-RU" baseline="-25000" dirty="0"/>
              <a:t>3    </a:t>
            </a:r>
            <a:r>
              <a:rPr lang="ru-RU" dirty="0" smtClean="0"/>
              <a:t>= белый </a:t>
            </a:r>
            <a:r>
              <a:rPr lang="ru-RU" dirty="0"/>
              <a:t>дым. </a:t>
            </a:r>
          </a:p>
          <a:p>
            <a:r>
              <a:rPr lang="ru-RU" dirty="0"/>
              <a:t>2-й алхимик: А я из воды могу сделать вино, а потом вино превращу обратно в воду. Смотрите!!! В стакан наливает </a:t>
            </a:r>
            <a:r>
              <a:rPr lang="ru-RU" dirty="0" err="1"/>
              <a:t>р-р</a:t>
            </a:r>
            <a:r>
              <a:rPr lang="ru-RU" dirty="0"/>
              <a:t> </a:t>
            </a:r>
            <a:r>
              <a:rPr lang="en-US" dirty="0" err="1"/>
              <a:t>NaOH</a:t>
            </a:r>
            <a:r>
              <a:rPr lang="ru-RU" dirty="0"/>
              <a:t> + фенолфталеин </a:t>
            </a:r>
            <a:r>
              <a:rPr lang="ru-RU" dirty="0" smtClean="0"/>
              <a:t>= «</a:t>
            </a:r>
            <a:r>
              <a:rPr lang="ru-RU" dirty="0"/>
              <a:t>вино», затем в стакан добавляют </a:t>
            </a:r>
            <a:r>
              <a:rPr lang="ru-RU" dirty="0" err="1"/>
              <a:t>р-р</a:t>
            </a:r>
            <a:r>
              <a:rPr lang="ru-RU" dirty="0"/>
              <a:t> </a:t>
            </a:r>
            <a:r>
              <a:rPr lang="en-US" dirty="0"/>
              <a:t>HCL</a:t>
            </a:r>
            <a:r>
              <a:rPr lang="ru-RU" dirty="0"/>
              <a:t> = «красное вино» обесцвечивается.</a:t>
            </a:r>
          </a:p>
          <a:p>
            <a:r>
              <a:rPr lang="ru-RU" dirty="0"/>
              <a:t>1-й алхимик: </a:t>
            </a:r>
            <a:r>
              <a:rPr lang="ru-RU" u="sng" dirty="0"/>
              <a:t>А могут ли вещества гореть без пламени?</a:t>
            </a:r>
            <a:r>
              <a:rPr lang="ru-RU" dirty="0"/>
              <a:t> В зажиме находится смоченный в спирте тампон (размером с 1 копейку) весь в порошке  М</a:t>
            </a:r>
            <a:r>
              <a:rPr lang="en-US" dirty="0"/>
              <a:t>n</a:t>
            </a:r>
            <a:r>
              <a:rPr lang="ru-RU" dirty="0"/>
              <a:t>О</a:t>
            </a:r>
            <a:r>
              <a:rPr lang="ru-RU" baseline="-25000" dirty="0"/>
              <a:t>2</a:t>
            </a:r>
            <a:r>
              <a:rPr lang="ru-RU" dirty="0"/>
              <a:t> . Его вносит в пламя  спиртовки на 20-30 секунд. Наблюдаем горение без пламени.</a:t>
            </a:r>
          </a:p>
          <a:p>
            <a:r>
              <a:rPr lang="ru-RU" dirty="0"/>
              <a:t>2- </a:t>
            </a:r>
            <a:r>
              <a:rPr lang="ru-RU" dirty="0" err="1"/>
              <a:t>й</a:t>
            </a:r>
            <a:r>
              <a:rPr lang="ru-RU" dirty="0"/>
              <a:t> алхимик:</a:t>
            </a:r>
            <a:r>
              <a:rPr lang="ru-RU" u="sng" dirty="0"/>
              <a:t> Вы уверены, что все мокрые вещи  могут сгореть?</a:t>
            </a:r>
            <a:r>
              <a:rPr lang="ru-RU" dirty="0"/>
              <a:t> Берётся 2 маленьких платочка и смачиваются спиртом. Но один незаметно   смачивают в воде, а  затем в спирте. Одновременно поджигаются.1-й сгорает полностью, а 2-й обгорает, но остаётся целым.  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52434" y="366690"/>
            <a:ext cx="82296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Алхимики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14400" y="214290"/>
            <a:ext cx="7801004" cy="12144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Алхимики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472" y="214290"/>
            <a:ext cx="8286808" cy="12144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8.Алхимики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214290"/>
            <a:ext cx="207170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2286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Narrow" pitchFamily="34" charset="0"/>
              </a:rPr>
              <a:t>9.Конкурс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smtClean="0">
                <a:latin typeface="Arial Narrow" pitchFamily="34" charset="0"/>
              </a:rPr>
              <a:t>болельщиков.   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928802"/>
            <a:ext cx="8715436" cy="4197361"/>
          </a:xfrm>
        </p:spPr>
        <p:txBody>
          <a:bodyPr>
            <a:normAutofit fontScale="47500" lnSpcReduction="20000"/>
          </a:bodyPr>
          <a:lstStyle/>
          <a:p>
            <a:endParaRPr lang="ru-RU" b="1" dirty="0" smtClean="0">
              <a:latin typeface="Trebuchet MS" pitchFamily="34" charset="0"/>
            </a:endParaRPr>
          </a:p>
          <a:p>
            <a:r>
              <a:rPr lang="ru-RU" b="1" dirty="0" smtClean="0">
                <a:latin typeface="Trebuchet MS" pitchFamily="34" charset="0"/>
              </a:rPr>
              <a:t>1</a:t>
            </a:r>
            <a:r>
              <a:rPr lang="ru-RU" b="1" dirty="0">
                <a:latin typeface="Trebuchet MS" pitchFamily="34" charset="0"/>
              </a:rPr>
              <a:t>.</a:t>
            </a:r>
            <a:r>
              <a:rPr lang="ru-RU" dirty="0">
                <a:latin typeface="Trebuchet MS" pitchFamily="34" charset="0"/>
              </a:rPr>
              <a:t> Шведский учёный Карл </a:t>
            </a:r>
            <a:r>
              <a:rPr lang="ru-RU" dirty="0" err="1">
                <a:latin typeface="Trebuchet MS" pitchFamily="34" charset="0"/>
              </a:rPr>
              <a:t>Шееле</a:t>
            </a:r>
            <a:r>
              <a:rPr lang="ru-RU" dirty="0">
                <a:latin typeface="Trebuchet MS" pitchFamily="34" charset="0"/>
              </a:rPr>
              <a:t> назвал меня «огневой дух», а  английский химик Пристли «</a:t>
            </a:r>
            <a:r>
              <a:rPr lang="ru-RU" dirty="0" err="1">
                <a:latin typeface="Trebuchet MS" pitchFamily="34" charset="0"/>
              </a:rPr>
              <a:t>дефлогистированный</a:t>
            </a:r>
            <a:r>
              <a:rPr lang="ru-RU" dirty="0">
                <a:latin typeface="Trebuchet MS" pitchFamily="34" charset="0"/>
              </a:rPr>
              <a:t> воздух». Хочется отметить, что ни </a:t>
            </a:r>
            <a:r>
              <a:rPr lang="ru-RU" dirty="0" err="1">
                <a:latin typeface="Trebuchet MS" pitchFamily="34" charset="0"/>
              </a:rPr>
              <a:t>Шееле</a:t>
            </a:r>
            <a:r>
              <a:rPr lang="ru-RU" dirty="0">
                <a:latin typeface="Trebuchet MS" pitchFamily="34" charset="0"/>
              </a:rPr>
              <a:t>, </a:t>
            </a:r>
            <a:r>
              <a:rPr lang="ru-RU" dirty="0" err="1">
                <a:latin typeface="Trebuchet MS" pitchFamily="34" charset="0"/>
              </a:rPr>
              <a:t>ни</a:t>
            </a:r>
            <a:r>
              <a:rPr lang="ru-RU" dirty="0">
                <a:latin typeface="Trebuchet MS" pitchFamily="34" charset="0"/>
              </a:rPr>
              <a:t> Пристли меня как следует не узнали, этому мешала теория флогистона. По этой теории считалось, что горючесть вещества зависит от присутствия в нём особого вещества – «флогистона», выделяющегося при сгорании в виде пламени или тепла. На основании этого – слово «флогистон» часто заменяли словом «теплород». В атмосфере меня содержится 21%, в литосфере 28%, в гидросфере 89%, причём на высоте 50 км меня находится 10%, а на высоте 100 км  только 0,1%.  </a:t>
            </a:r>
            <a:r>
              <a:rPr lang="ru-RU" b="1" dirty="0">
                <a:latin typeface="Trebuchet MS" pitchFamily="34" charset="0"/>
              </a:rPr>
              <a:t>КТО Я ?</a:t>
            </a:r>
            <a:endParaRPr lang="ru-RU" dirty="0">
              <a:latin typeface="Trebuchet MS" pitchFamily="34" charset="0"/>
            </a:endParaRPr>
          </a:p>
          <a:p>
            <a:endParaRPr lang="ru-RU" b="1" u="sng" dirty="0" smtClean="0">
              <a:latin typeface="Trebuchet MS" pitchFamily="34" charset="0"/>
            </a:endParaRPr>
          </a:p>
          <a:p>
            <a:r>
              <a:rPr lang="ru-RU" b="1" u="sng" dirty="0" smtClean="0">
                <a:latin typeface="Trebuchet MS" pitchFamily="34" charset="0"/>
              </a:rPr>
              <a:t> </a:t>
            </a:r>
            <a:r>
              <a:rPr lang="ru-RU" b="1" dirty="0" smtClean="0">
                <a:latin typeface="Trebuchet MS" pitchFamily="34" charset="0"/>
              </a:rPr>
              <a:t>2.</a:t>
            </a:r>
            <a:r>
              <a:rPr lang="ru-RU" dirty="0" smtClean="0">
                <a:latin typeface="Trebuchet MS" pitchFamily="34" charset="0"/>
              </a:rPr>
              <a:t>Меня </a:t>
            </a:r>
            <a:r>
              <a:rPr lang="ru-RU" dirty="0">
                <a:latin typeface="Trebuchet MS" pitchFamily="34" charset="0"/>
              </a:rPr>
              <a:t>впервые заметил Парацельс в 16 веке, когда он погрузил железный гвоздь в раствор серной кислоты. В 17 веке Роберт Бойль получил меня из соляной кислоты при действии на неё железными опилками. Он собрал меня в бутыль, но не узнал что это я, и принял меня за воздух. Современник Бойля, француз </a:t>
            </a:r>
            <a:r>
              <a:rPr lang="ru-RU" dirty="0" err="1">
                <a:latin typeface="Trebuchet MS" pitchFamily="34" charset="0"/>
              </a:rPr>
              <a:t>Лемери</a:t>
            </a:r>
            <a:r>
              <a:rPr lang="ru-RU" dirty="0">
                <a:latin typeface="Trebuchet MS" pitchFamily="34" charset="0"/>
              </a:rPr>
              <a:t>, собрал меня в сосуд и поднёс свечу к горлышку сосуда, и от этого огня я разорвал сосуд и осколками чуть не убил учёного. Окончательно меня изучил английский химик Генри Кавендиш в 1766 году. Тогда меня называли «горючим воздухом». В 1783 году Лавуазье получил меня в чистом виде из воды. Так я вошёл в семью хим.элементов и завоевал свои права. Правда, на Земле меня около 1%, зато меня много на Солнце, около 84%.   </a:t>
            </a:r>
            <a:r>
              <a:rPr lang="ru-RU" b="1" dirty="0">
                <a:latin typeface="Trebuchet MS" pitchFamily="34" charset="0"/>
              </a:rPr>
              <a:t>КТО Я </a:t>
            </a:r>
            <a:r>
              <a:rPr lang="ru-RU" b="1" dirty="0"/>
              <a:t>?</a:t>
            </a:r>
            <a:endParaRPr lang="ru-RU" dirty="0"/>
          </a:p>
        </p:txBody>
      </p:sp>
      <p:pic>
        <p:nvPicPr>
          <p:cNvPr id="31748" name="Picture 4" descr="C:\Users\11\AppData\Local\Microsoft\Windows\Temporary Internet Files\Content.IE5\D8DB94P0\calcio_natale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2743200" cy="1956816"/>
          </a:xfrm>
          <a:prstGeom prst="rect">
            <a:avLst/>
          </a:prstGeom>
          <a:noFill/>
        </p:spPr>
      </p:pic>
      <p:pic>
        <p:nvPicPr>
          <p:cNvPr id="7" name="Picture 4" descr="C:\Users\11\AppData\Local\Microsoft\Windows\Temporary Internet Files\Content.IE5\D8DB94P0\calcio_natale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0"/>
            <a:ext cx="2743200" cy="1956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ru-RU" dirty="0" smtClean="0"/>
              <a:t>              Самый умный болельщик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/>
              <a:t>Друзья, вы помните названье корабля</a:t>
            </a:r>
          </a:p>
          <a:p>
            <a:r>
              <a:rPr lang="ru-RU" dirty="0"/>
              <a:t>Носившего по океанам и морям героев,</a:t>
            </a:r>
          </a:p>
          <a:p>
            <a:r>
              <a:rPr lang="ru-RU" dirty="0"/>
              <a:t>Которые у злого короля похитили руно златое?</a:t>
            </a:r>
          </a:p>
          <a:p>
            <a:r>
              <a:rPr lang="ru-RU" dirty="0"/>
              <a:t>Приставив букву «Н» в конце,</a:t>
            </a:r>
          </a:p>
          <a:p>
            <a:r>
              <a:rPr lang="ru-RU" dirty="0"/>
              <a:t>Прочтём названье элемента.</a:t>
            </a:r>
          </a:p>
          <a:p>
            <a:r>
              <a:rPr lang="ru-RU" dirty="0"/>
              <a:t>Я про него одно могу сказать:</a:t>
            </a:r>
          </a:p>
          <a:p>
            <a:r>
              <a:rPr lang="ru-RU" dirty="0"/>
              <a:t>Ленивей он ленивого студента. (Аргон)</a:t>
            </a:r>
          </a:p>
          <a:p>
            <a:endParaRPr lang="ru-RU" dirty="0"/>
          </a:p>
        </p:txBody>
      </p:sp>
      <p:pic>
        <p:nvPicPr>
          <p:cNvPr id="32770" name="Picture 2" descr="C:\Users\11\AppData\Local\Microsoft\Windows\Temporary Internet Files\Content.IE5\QNZOQXQ1\smileys_001_0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357166"/>
            <a:ext cx="1428760" cy="92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Итоги. Победители.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8207447" cy="496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 descr="C:\Users\11\AppData\Local\Microsoft\Windows\Temporary Internet Files\Content.IE5\JKX33XYR\HD1709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44897">
            <a:off x="194541" y="316104"/>
            <a:ext cx="1827029" cy="1339801"/>
          </a:xfrm>
          <a:prstGeom prst="rect">
            <a:avLst/>
          </a:prstGeom>
          <a:noFill/>
        </p:spPr>
      </p:pic>
      <p:pic>
        <p:nvPicPr>
          <p:cNvPr id="33796" name="Picture 4" descr="C:\Users\11\AppData\Local\Microsoft\Windows\Temporary Internet Files\Content.IE5\QNZOQXQ1\OS13036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0"/>
            <a:ext cx="2143140" cy="1857364"/>
          </a:xfrm>
          <a:prstGeom prst="rect">
            <a:avLst/>
          </a:prstGeom>
          <a:noFill/>
        </p:spPr>
      </p:pic>
      <p:pic>
        <p:nvPicPr>
          <p:cNvPr id="9" name="Picture 3" descr="C:\Users\11\AppData\Local\Microsoft\Windows\Temporary Internet Files\Content.IE5\JKX33XYR\HD1709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44897">
            <a:off x="194542" y="316104"/>
            <a:ext cx="1827029" cy="1339801"/>
          </a:xfrm>
          <a:prstGeom prst="rect">
            <a:avLst/>
          </a:prstGeom>
          <a:noFill/>
        </p:spPr>
      </p:pic>
      <p:pic>
        <p:nvPicPr>
          <p:cNvPr id="10" name="Picture 3" descr="C:\Users\11\AppData\Local\Microsoft\Windows\Temporary Internet Files\Content.IE5\JKX33XYR\HD17097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20" y="5612010"/>
            <a:ext cx="1738636" cy="1274980"/>
          </a:xfrm>
          <a:prstGeom prst="rect">
            <a:avLst/>
          </a:prstGeom>
          <a:noFill/>
        </p:spPr>
      </p:pic>
      <p:pic>
        <p:nvPicPr>
          <p:cNvPr id="33798" name="Picture 6" descr="C:\Users\11\AppData\Local\Microsoft\Windows\Temporary Internet Files\Content.IE5\QNZOQXQ1\feerverkhistory03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НЕДЕЛЯ ХИМИИ В ШКОЛЕ\НЕДЕЛЯ ХИМИИ 04.04.17\К КВН или Неделя химии\гимн химиков (слова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Гимн химиков</a:t>
            </a:r>
            <a:br>
              <a:rPr lang="ru-RU" dirty="0" smtClean="0"/>
            </a:br>
            <a:r>
              <a:rPr lang="ru-RU" dirty="0" smtClean="0"/>
              <a:t>(музыка  «Марш авиаторов»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0034" y="1614244"/>
          <a:ext cx="8215370" cy="4565922"/>
        </p:xfrm>
        <a:graphic>
          <a:graphicData uri="http://schemas.openxmlformats.org/presentationml/2006/ole">
            <p:oleObj spid="_x0000_s3074" name="Объект упаковщика для оболочки" showAsIcon="1" r:id="rId3" imgW="889920" imgH="685440" progId="Package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1.Приветствие команд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1.</a:t>
            </a:r>
          </a:p>
          <a:p>
            <a:endParaRPr lang="ru-RU" dirty="0"/>
          </a:p>
          <a:p>
            <a:r>
              <a:rPr lang="ru-RU" dirty="0" smtClean="0"/>
              <a:t>2.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071538" y="1714488"/>
            <a:ext cx="1628780" cy="15716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молекула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715140" y="1714488"/>
            <a:ext cx="164307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атом</a:t>
            </a:r>
            <a:endParaRPr lang="ru-RU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57224" y="3143248"/>
          <a:ext cx="7358114" cy="928694"/>
        </p:xfrm>
        <a:graphic>
          <a:graphicData uri="http://schemas.openxmlformats.org/presentationml/2006/ole">
            <p:oleObj spid="_x0000_s4098" name="Объект упаковщика для оболочки" showAsIcon="1" r:id="rId3" imgW="3330720" imgH="685440" progId="Package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214414" y="4214818"/>
          <a:ext cx="7429552" cy="928694"/>
        </p:xfrm>
        <a:graphic>
          <a:graphicData uri="http://schemas.openxmlformats.org/presentationml/2006/ole">
            <p:oleObj spid="_x0000_s4099" name="Объект упаковщика для оболочки" showAsIcon="1" r:id="rId4" imgW="5758920" imgH="685440" progId="Package">
              <p:embed/>
            </p:oleObj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1142985"/>
            <a:ext cx="378621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2.Разминка команд.</a:t>
            </a:r>
            <a:endParaRPr lang="ru-RU" dirty="0"/>
          </a:p>
        </p:txBody>
      </p:sp>
      <p:pic>
        <p:nvPicPr>
          <p:cNvPr id="5122" name="Picture 2" descr="G:\НЕДЕЛЯ ХИМИИ В ШКОЛЕ\НЕДЕЛЯ ХИМИИ 04.04.17\рис.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571612"/>
            <a:ext cx="3786182" cy="4168773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28596" y="285729"/>
            <a:ext cx="828680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Рассеянный в земле и вездесущий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Активный и подвижный он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И при болезнях человеку нужен,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И в медицине он не заменим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Едва ли без него смогли бы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Лечить и кретинизм и зоб.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Богаты им и лук, морская рыба,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В морской капусте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обнаружен_______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(ЙОД).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286124"/>
            <a:ext cx="64294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Хранят обычно в керосине и бегает он по воде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Химически очень активен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Поэтому в свободном виде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В природе нет его нигде…(НАТРИЙ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b="0" dirty="0">
              <a:latin typeface="Arial Narrow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Он – самый сильный окислитель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Он так активен и силен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Что вытесняет энергично даже активный кислород.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Работать с ним весьма опасно,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Он так коварен и ершист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Что за небрежность с ним расплатой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Не раз уж становилась жизнь…(ФТОР)</a:t>
            </a:r>
            <a:endParaRPr lang="ru-RU" dirty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>
                <a:latin typeface="Arial Narrow" pitchFamily="34" charset="0"/>
              </a:rPr>
              <a:t>Жёлто-зелёный, ядовитый</a:t>
            </a:r>
          </a:p>
          <a:p>
            <a:r>
              <a:rPr lang="ru-RU" dirty="0" smtClean="0">
                <a:latin typeface="Arial Narrow" pitchFamily="34" charset="0"/>
              </a:rPr>
              <a:t> </a:t>
            </a:r>
            <a:r>
              <a:rPr lang="ru-RU" dirty="0">
                <a:latin typeface="Arial Narrow" pitchFamily="34" charset="0"/>
              </a:rPr>
              <a:t>Весьма опасный галоген</a:t>
            </a:r>
          </a:p>
          <a:p>
            <a:r>
              <a:rPr lang="ru-RU" dirty="0">
                <a:latin typeface="Arial Narrow" pitchFamily="34" charset="0"/>
              </a:rPr>
              <a:t>  </a:t>
            </a:r>
            <a:r>
              <a:rPr lang="ru-RU" dirty="0" smtClean="0">
                <a:latin typeface="Arial Narrow" pitchFamily="34" charset="0"/>
              </a:rPr>
              <a:t>ОН </a:t>
            </a:r>
            <a:r>
              <a:rPr lang="ru-RU" dirty="0">
                <a:latin typeface="Arial Narrow" pitchFamily="34" charset="0"/>
              </a:rPr>
              <a:t>– очень сильный окислитель</a:t>
            </a:r>
          </a:p>
          <a:p>
            <a:r>
              <a:rPr lang="ru-RU" dirty="0">
                <a:latin typeface="Arial Narrow" pitchFamily="34" charset="0"/>
              </a:rPr>
              <a:t>  </a:t>
            </a:r>
            <a:r>
              <a:rPr lang="ru-RU" dirty="0" smtClean="0">
                <a:latin typeface="Arial Narrow" pitchFamily="34" charset="0"/>
              </a:rPr>
              <a:t>ОН </a:t>
            </a:r>
            <a:r>
              <a:rPr lang="ru-RU" dirty="0">
                <a:latin typeface="Arial Narrow" pitchFamily="34" charset="0"/>
              </a:rPr>
              <a:t>– удушающий фосген.</a:t>
            </a:r>
          </a:p>
          <a:p>
            <a:r>
              <a:rPr lang="ru-RU" dirty="0">
                <a:latin typeface="Arial Narrow" pitchFamily="34" charset="0"/>
              </a:rPr>
              <a:t>   </a:t>
            </a:r>
            <a:r>
              <a:rPr lang="ru-RU" dirty="0" smtClean="0">
                <a:latin typeface="Arial Narrow" pitchFamily="34" charset="0"/>
              </a:rPr>
              <a:t>Собрал </a:t>
            </a:r>
            <a:r>
              <a:rPr lang="ru-RU" dirty="0">
                <a:latin typeface="Arial Narrow" pitchFamily="34" charset="0"/>
              </a:rPr>
              <a:t>в войну он жертв немало</a:t>
            </a:r>
          </a:p>
          <a:p>
            <a:r>
              <a:rPr lang="ru-RU" dirty="0">
                <a:latin typeface="Arial Narrow" pitchFamily="34" charset="0"/>
              </a:rPr>
              <a:t>   </a:t>
            </a:r>
            <a:r>
              <a:rPr lang="ru-RU" dirty="0" smtClean="0">
                <a:latin typeface="Arial Narrow" pitchFamily="34" charset="0"/>
              </a:rPr>
              <a:t>В </a:t>
            </a:r>
            <a:r>
              <a:rPr lang="ru-RU" dirty="0">
                <a:latin typeface="Arial Narrow" pitchFamily="34" charset="0"/>
              </a:rPr>
              <a:t>окопах первой мировой</a:t>
            </a:r>
          </a:p>
          <a:p>
            <a:r>
              <a:rPr lang="ru-RU" dirty="0">
                <a:latin typeface="Arial Narrow" pitchFamily="34" charset="0"/>
              </a:rPr>
              <a:t>   Но ОН совсем не этим славен</a:t>
            </a:r>
          </a:p>
          <a:p>
            <a:r>
              <a:rPr lang="ru-RU" dirty="0">
                <a:latin typeface="Arial Narrow" pitchFamily="34" charset="0"/>
              </a:rPr>
              <a:t>   </a:t>
            </a:r>
            <a:r>
              <a:rPr lang="ru-RU" dirty="0" smtClean="0">
                <a:latin typeface="Arial Narrow" pitchFamily="34" charset="0"/>
              </a:rPr>
              <a:t>ОН </a:t>
            </a:r>
            <a:r>
              <a:rPr lang="ru-RU" dirty="0">
                <a:latin typeface="Arial Narrow" pitchFamily="34" charset="0"/>
              </a:rPr>
              <a:t>с натрием – поваренная соль. </a:t>
            </a:r>
            <a:r>
              <a:rPr lang="ru-RU" dirty="0" smtClean="0">
                <a:latin typeface="Arial Narrow" pitchFamily="34" charset="0"/>
              </a:rPr>
              <a:t>  </a:t>
            </a:r>
            <a:r>
              <a:rPr lang="ru-RU" dirty="0">
                <a:latin typeface="Arial Narrow" pitchFamily="34" charset="0"/>
              </a:rPr>
              <a:t>(ХЛОР)</a:t>
            </a:r>
          </a:p>
          <a:p>
            <a:r>
              <a:rPr lang="ru-RU" dirty="0" smtClean="0">
                <a:latin typeface="Arial Narrow" pitchFamily="34" charset="0"/>
              </a:rPr>
              <a:t>                     А </a:t>
            </a:r>
            <a:r>
              <a:rPr lang="ru-RU" dirty="0">
                <a:latin typeface="Arial Narrow" pitchFamily="34" charset="0"/>
              </a:rPr>
              <a:t>этот элемент – буквально недотрога:</a:t>
            </a:r>
          </a:p>
          <a:p>
            <a:r>
              <a:rPr lang="ru-RU" dirty="0">
                <a:latin typeface="Arial Narrow" pitchFamily="34" charset="0"/>
              </a:rPr>
              <a:t>                     Горит он в воздухе, взрывается в воде</a:t>
            </a:r>
          </a:p>
          <a:p>
            <a:r>
              <a:rPr lang="ru-RU" dirty="0">
                <a:latin typeface="Arial Narrow" pitchFamily="34" charset="0"/>
              </a:rPr>
              <a:t>                     В земной коре его совсем немного</a:t>
            </a:r>
          </a:p>
          <a:p>
            <a:r>
              <a:rPr lang="ru-RU" dirty="0">
                <a:latin typeface="Arial Narrow" pitchFamily="34" charset="0"/>
              </a:rPr>
              <a:t>                     ОН в минеральных водах и слюде.</a:t>
            </a:r>
          </a:p>
          <a:p>
            <a:r>
              <a:rPr lang="ru-RU" dirty="0">
                <a:latin typeface="Arial Narrow" pitchFamily="34" charset="0"/>
              </a:rPr>
              <a:t>                     </a:t>
            </a:r>
            <a:r>
              <a:rPr lang="ru-RU" dirty="0" smtClean="0">
                <a:latin typeface="Arial Narrow" pitchFamily="34" charset="0"/>
              </a:rPr>
              <a:t>ОН </a:t>
            </a:r>
            <a:r>
              <a:rPr lang="ru-RU" dirty="0">
                <a:latin typeface="Arial Narrow" pitchFamily="34" charset="0"/>
              </a:rPr>
              <a:t>обнаружен в свёкле….</a:t>
            </a:r>
          </a:p>
          <a:p>
            <a:r>
              <a:rPr lang="ru-RU" dirty="0">
                <a:latin typeface="Arial Narrow" pitchFamily="34" charset="0"/>
              </a:rPr>
              <a:t>                     </a:t>
            </a:r>
            <a:r>
              <a:rPr lang="ru-RU" dirty="0" smtClean="0">
                <a:latin typeface="Arial Narrow" pitchFamily="34" charset="0"/>
              </a:rPr>
              <a:t>ОН </a:t>
            </a:r>
            <a:r>
              <a:rPr lang="ru-RU" dirty="0">
                <a:latin typeface="Arial Narrow" pitchFamily="34" charset="0"/>
              </a:rPr>
              <a:t>в почве есть, в морской воде</a:t>
            </a:r>
          </a:p>
          <a:p>
            <a:r>
              <a:rPr lang="ru-RU" dirty="0">
                <a:latin typeface="Arial Narrow" pitchFamily="34" charset="0"/>
              </a:rPr>
              <a:t>                      </a:t>
            </a:r>
            <a:r>
              <a:rPr lang="ru-RU" dirty="0" smtClean="0">
                <a:latin typeface="Arial Narrow" pitchFamily="34" charset="0"/>
              </a:rPr>
              <a:t>ОН </a:t>
            </a:r>
            <a:r>
              <a:rPr lang="ru-RU" dirty="0">
                <a:latin typeface="Arial Narrow" pitchFamily="34" charset="0"/>
              </a:rPr>
              <a:t>даже в виноградном соке</a:t>
            </a:r>
          </a:p>
          <a:p>
            <a:r>
              <a:rPr lang="ru-RU" dirty="0">
                <a:latin typeface="Arial Narrow" pitchFamily="34" charset="0"/>
              </a:rPr>
              <a:t>                      </a:t>
            </a:r>
            <a:r>
              <a:rPr lang="ru-RU" dirty="0" smtClean="0">
                <a:latin typeface="Arial Narrow" pitchFamily="34" charset="0"/>
              </a:rPr>
              <a:t>Вот </a:t>
            </a:r>
            <a:r>
              <a:rPr lang="ru-RU" dirty="0">
                <a:latin typeface="Arial Narrow" pitchFamily="34" charset="0"/>
              </a:rPr>
              <a:t>что такое этот элемент</a:t>
            </a:r>
            <a:r>
              <a:rPr lang="ru-RU" dirty="0" smtClean="0">
                <a:latin typeface="Arial Narrow" pitchFamily="34" charset="0"/>
              </a:rPr>
              <a:t>.  (</a:t>
            </a:r>
            <a:r>
              <a:rPr lang="ru-RU" dirty="0">
                <a:latin typeface="Arial Narrow" pitchFamily="34" charset="0"/>
              </a:rPr>
              <a:t>РУБИДИЙ)</a:t>
            </a:r>
          </a:p>
          <a:p>
            <a:endParaRPr lang="ru-RU" dirty="0"/>
          </a:p>
        </p:txBody>
      </p:sp>
      <p:pic>
        <p:nvPicPr>
          <p:cNvPr id="6" name="Picture 2" descr="G:\ХИМИЧЕСКАЯ\ХИМИЯ в каринках\4146341-chemical-laborato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358246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800" dirty="0" smtClean="0">
              <a:latin typeface="Arial Narrow" pitchFamily="34" charset="0"/>
            </a:endParaRPr>
          </a:p>
          <a:p>
            <a:endParaRPr lang="ru-RU" sz="1800" dirty="0" smtClean="0">
              <a:latin typeface="Arial Narrow" pitchFamily="34" charset="0"/>
            </a:endParaRPr>
          </a:p>
          <a:p>
            <a:r>
              <a:rPr lang="ru-RU" sz="1800" dirty="0" smtClean="0">
                <a:latin typeface="Arial Narrow" pitchFamily="34" charset="0"/>
              </a:rPr>
              <a:t>Зловонный </a:t>
            </a:r>
            <a:r>
              <a:rPr lang="ru-RU" sz="1800" dirty="0">
                <a:latin typeface="Arial Narrow" pitchFamily="34" charset="0"/>
              </a:rPr>
              <a:t>– всё же некрасиво</a:t>
            </a:r>
          </a:p>
          <a:p>
            <a:r>
              <a:rPr lang="ru-RU" sz="1800" dirty="0" smtClean="0">
                <a:latin typeface="Arial Narrow" pitchFamily="34" charset="0"/>
              </a:rPr>
              <a:t>И </a:t>
            </a:r>
            <a:r>
              <a:rPr lang="ru-RU" sz="1800" dirty="0">
                <a:latin typeface="Arial Narrow" pitchFamily="34" charset="0"/>
              </a:rPr>
              <a:t>грубовато назван ОН</a:t>
            </a:r>
          </a:p>
          <a:p>
            <a:r>
              <a:rPr lang="ru-RU" sz="1800" dirty="0" smtClean="0">
                <a:latin typeface="Arial Narrow" pitchFamily="34" charset="0"/>
              </a:rPr>
              <a:t>Действительно</a:t>
            </a:r>
            <a:r>
              <a:rPr lang="ru-RU" sz="1800" dirty="0">
                <a:latin typeface="Arial Narrow" pitchFamily="34" charset="0"/>
              </a:rPr>
              <a:t>, в свободном виде</a:t>
            </a:r>
          </a:p>
          <a:p>
            <a:r>
              <a:rPr lang="ru-RU" sz="1800" dirty="0" smtClean="0">
                <a:latin typeface="Arial Narrow" pitchFamily="34" charset="0"/>
              </a:rPr>
              <a:t>Довольно </a:t>
            </a:r>
            <a:r>
              <a:rPr lang="ru-RU" sz="1800" dirty="0">
                <a:latin typeface="Arial Narrow" pitchFamily="34" charset="0"/>
              </a:rPr>
              <a:t>резко пахнет ОН.</a:t>
            </a:r>
          </a:p>
          <a:p>
            <a:r>
              <a:rPr lang="ru-RU" sz="1800" dirty="0" smtClean="0">
                <a:latin typeface="Arial Narrow" pitchFamily="34" charset="0"/>
              </a:rPr>
              <a:t>ОН </a:t>
            </a:r>
            <a:r>
              <a:rPr lang="ru-RU" sz="1800" dirty="0">
                <a:latin typeface="Arial Narrow" pitchFamily="34" charset="0"/>
              </a:rPr>
              <a:t>быстро успокоит нервы</a:t>
            </a:r>
          </a:p>
          <a:p>
            <a:r>
              <a:rPr lang="ru-RU" sz="1800" dirty="0" smtClean="0">
                <a:latin typeface="Arial Narrow" pitchFamily="34" charset="0"/>
              </a:rPr>
              <a:t>Расшатанные </a:t>
            </a:r>
            <a:r>
              <a:rPr lang="ru-RU" sz="1800" dirty="0">
                <a:latin typeface="Arial Narrow" pitchFamily="34" charset="0"/>
              </a:rPr>
              <a:t>в мелкой суете</a:t>
            </a:r>
          </a:p>
          <a:p>
            <a:r>
              <a:rPr lang="ru-RU" sz="1800" dirty="0" smtClean="0">
                <a:latin typeface="Arial Narrow" pitchFamily="34" charset="0"/>
              </a:rPr>
              <a:t>ОН </a:t>
            </a:r>
            <a:r>
              <a:rPr lang="ru-RU" sz="1800" dirty="0">
                <a:latin typeface="Arial Narrow" pitchFamily="34" charset="0"/>
              </a:rPr>
              <a:t>в фотографии не первый</a:t>
            </a:r>
          </a:p>
          <a:p>
            <a:r>
              <a:rPr lang="ru-RU" sz="1800" dirty="0" smtClean="0">
                <a:latin typeface="Arial Narrow" pitchFamily="34" charset="0"/>
              </a:rPr>
              <a:t>Но </a:t>
            </a:r>
            <a:r>
              <a:rPr lang="ru-RU" sz="1800" dirty="0">
                <a:latin typeface="Arial Narrow" pitchFamily="34" charset="0"/>
              </a:rPr>
              <a:t>очень важный элемент</a:t>
            </a:r>
            <a:r>
              <a:rPr lang="ru-RU" sz="1800" dirty="0" smtClean="0">
                <a:latin typeface="Arial Narrow" pitchFamily="34" charset="0"/>
              </a:rPr>
              <a:t>.    (</a:t>
            </a:r>
            <a:r>
              <a:rPr lang="ru-RU" sz="1800" dirty="0">
                <a:latin typeface="Arial Narrow" pitchFamily="34" charset="0"/>
              </a:rPr>
              <a:t>БРОМ)</a:t>
            </a:r>
          </a:p>
          <a:p>
            <a:endParaRPr lang="ru-RU" dirty="0"/>
          </a:p>
        </p:txBody>
      </p:sp>
      <p:pic>
        <p:nvPicPr>
          <p:cNvPr id="20482" name="Picture 2" descr="C:\Users\11\Desktop\в шк. А.М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643439" y="2357429"/>
            <a:ext cx="3857652" cy="3143274"/>
          </a:xfrm>
          <a:prstGeom prst="rect">
            <a:avLst/>
          </a:prstGeom>
          <a:noFill/>
        </p:spPr>
      </p:pic>
      <p:pic>
        <p:nvPicPr>
          <p:cNvPr id="5" name="Рисунок 4" descr="C:\Users\ИАО\AppData\Local\Microsoft\Windows\Temporary Internet Files\Content.IE5\3RIHDIVM\MP900337296[1]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85728"/>
            <a:ext cx="2428892" cy="142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ИАО\AppData\Local\Microsoft\Windows\Temporary Internet Files\Content.IE5\3RIHDIVM\MP900337296[1]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85728"/>
            <a:ext cx="2214578" cy="142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ИАО\AppData\Local\Microsoft\Windows\Temporary Internet Files\Content.IE5\3RIHDIVM\MP900337296[1]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2214578" cy="142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ИАО\AppData\Local\Microsoft\Windows\Temporary Internet Files\Content.IE5\3RIHDIVM\MP900337296[1]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85728"/>
            <a:ext cx="2071702" cy="142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Изображение атомов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71472" y="1785926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72396" y="178592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en-US" dirty="0" smtClean="0"/>
              <a:t>N                                                                            H</a:t>
            </a:r>
            <a:endParaRPr lang="ru-RU" dirty="0"/>
          </a:p>
        </p:txBody>
      </p:sp>
      <p:pic>
        <p:nvPicPr>
          <p:cNvPr id="21507" name="Picture 3" descr="C:\Users\11\AppData\Local\Microsoft\Windows\Temporary Internet Files\Content.IE5\D8DB94P0\nicubunu-Comic-characters-Boy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286124"/>
            <a:ext cx="1300480" cy="2571768"/>
          </a:xfrm>
          <a:prstGeom prst="rect">
            <a:avLst/>
          </a:prstGeom>
          <a:noFill/>
        </p:spPr>
      </p:pic>
      <p:pic>
        <p:nvPicPr>
          <p:cNvPr id="13" name="Picture 3" descr="C:\Users\11\AppData\Local\Microsoft\Windows\Temporary Internet Files\Content.IE5\D8DB94P0\nicubunu-Comic-characters-Boy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46300">
            <a:off x="1340571" y="3141789"/>
            <a:ext cx="1300480" cy="2839654"/>
          </a:xfrm>
          <a:prstGeom prst="rect">
            <a:avLst/>
          </a:prstGeom>
          <a:noFill/>
        </p:spPr>
      </p:pic>
      <p:pic>
        <p:nvPicPr>
          <p:cNvPr id="14" name="Picture 3" descr="C:\Users\11\AppData\Local\Microsoft\Windows\Temporary Internet Files\Content.IE5\D8DB94P0\nicubunu-Comic-characters-Boy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357562"/>
            <a:ext cx="1300480" cy="2571768"/>
          </a:xfrm>
          <a:prstGeom prst="rect">
            <a:avLst/>
          </a:prstGeom>
          <a:noFill/>
        </p:spPr>
      </p:pic>
      <p:pic>
        <p:nvPicPr>
          <p:cNvPr id="15" name="Picture 3" descr="C:\Users\11\AppData\Local\Microsoft\Windows\Temporary Internet Files\Content.IE5\D8DB94P0\nicubunu-Comic-characters-Boy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286124"/>
            <a:ext cx="1300480" cy="2500330"/>
          </a:xfrm>
          <a:prstGeom prst="rect">
            <a:avLst/>
          </a:prstGeom>
          <a:noFill/>
        </p:spPr>
      </p:pic>
      <p:pic>
        <p:nvPicPr>
          <p:cNvPr id="16" name="Picture 3" descr="C:\Users\11\AppData\Local\Microsoft\Windows\Temporary Internet Files\Content.IE5\D8DB94P0\nicubunu-Comic-characters-Boy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3357562"/>
            <a:ext cx="1300480" cy="2571768"/>
          </a:xfrm>
          <a:prstGeom prst="rect">
            <a:avLst/>
          </a:prstGeom>
          <a:noFill/>
        </p:spPr>
      </p:pic>
      <p:pic>
        <p:nvPicPr>
          <p:cNvPr id="17" name="Picture 3" descr="C:\Users\11\AppData\Local\Microsoft\Windows\Temporary Internet Files\Content.IE5\D8DB94P0\nicubunu-Comic-characters-Boy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501955" y="3570747"/>
            <a:ext cx="1497939" cy="2500330"/>
          </a:xfrm>
          <a:prstGeom prst="rect">
            <a:avLst/>
          </a:prstGeom>
          <a:noFill/>
        </p:spPr>
      </p:pic>
      <p:pic>
        <p:nvPicPr>
          <p:cNvPr id="21508" name="Picture 4" descr="C:\Users\11\AppData\Local\Microsoft\Windows\Temporary Internet Files\Content.IE5\JKX33XYR\Laughing-Smiley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714488"/>
            <a:ext cx="2071702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3.Сценка  «Перемена».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  <a:p>
            <a:r>
              <a:rPr lang="ru-RU" dirty="0">
                <a:latin typeface="Arial Narrow" pitchFamily="34" charset="0"/>
              </a:rPr>
              <a:t>Перемена, перемена,	</a:t>
            </a:r>
            <a:r>
              <a:rPr lang="ru-RU" dirty="0" smtClean="0">
                <a:latin typeface="Arial Narrow" pitchFamily="34" charset="0"/>
              </a:rPr>
              <a:t>     «Калий», «Бром» в углу дерутся</a:t>
            </a:r>
            <a:endParaRPr lang="ru-RU" dirty="0">
              <a:latin typeface="Arial Narrow" pitchFamily="34" charset="0"/>
            </a:endParaRPr>
          </a:p>
          <a:p>
            <a:r>
              <a:rPr lang="ru-RU" dirty="0">
                <a:latin typeface="Arial Narrow" pitchFamily="34" charset="0"/>
              </a:rPr>
              <a:t>Заливается звонок.	</a:t>
            </a:r>
            <a:r>
              <a:rPr lang="ru-RU" dirty="0" smtClean="0">
                <a:latin typeface="Arial Narrow" pitchFamily="34" charset="0"/>
              </a:rPr>
              <a:t>                    Не поделят электрон.      </a:t>
            </a:r>
            <a:endParaRPr lang="ru-RU" dirty="0">
              <a:latin typeface="Arial Narrow" pitchFamily="34" charset="0"/>
            </a:endParaRPr>
          </a:p>
          <a:p>
            <a:r>
              <a:rPr lang="ru-RU" dirty="0">
                <a:latin typeface="Arial Narrow" pitchFamily="34" charset="0"/>
              </a:rPr>
              <a:t>Наконец – то он закончен 	</a:t>
            </a:r>
            <a:r>
              <a:rPr lang="ru-RU" dirty="0" smtClean="0">
                <a:latin typeface="Arial Narrow" pitchFamily="34" charset="0"/>
              </a:rPr>
              <a:t>     «Кислород»-шалун на «Боре»</a:t>
            </a:r>
            <a:endParaRPr lang="ru-RU" dirty="0">
              <a:latin typeface="Arial Narrow" pitchFamily="34" charset="0"/>
            </a:endParaRPr>
          </a:p>
          <a:p>
            <a:r>
              <a:rPr lang="ru-RU" dirty="0">
                <a:latin typeface="Arial Narrow" pitchFamily="34" charset="0"/>
              </a:rPr>
              <a:t>Надоедливый </a:t>
            </a:r>
            <a:r>
              <a:rPr lang="ru-RU" dirty="0" smtClean="0">
                <a:latin typeface="Arial Narrow" pitchFamily="34" charset="0"/>
              </a:rPr>
              <a:t>урок.</a:t>
            </a:r>
            <a:r>
              <a:rPr lang="ru-RU" dirty="0">
                <a:latin typeface="Arial Narrow" pitchFamily="34" charset="0"/>
              </a:rPr>
              <a:t>	</a:t>
            </a:r>
            <a:r>
              <a:rPr lang="ru-RU" dirty="0" smtClean="0">
                <a:latin typeface="Arial Narrow" pitchFamily="34" charset="0"/>
              </a:rPr>
              <a:t>                    Мимо проскакал верхом.</a:t>
            </a:r>
            <a:endParaRPr lang="ru-RU" dirty="0">
              <a:latin typeface="Arial Narrow" pitchFamily="34" charset="0"/>
            </a:endParaRPr>
          </a:p>
          <a:p>
            <a:r>
              <a:rPr lang="ru-RU" dirty="0">
                <a:latin typeface="Arial Narrow" pitchFamily="34" charset="0"/>
              </a:rPr>
              <a:t> </a:t>
            </a:r>
            <a:r>
              <a:rPr lang="ru-RU" dirty="0" smtClean="0">
                <a:latin typeface="Arial Narrow" pitchFamily="34" charset="0"/>
              </a:rPr>
              <a:t>   Дёрнув «серу» за косичку </a:t>
            </a:r>
          </a:p>
          <a:p>
            <a:r>
              <a:rPr lang="ru-RU" dirty="0" smtClean="0">
                <a:latin typeface="Arial Narrow" pitchFamily="34" charset="0"/>
              </a:rPr>
              <a:t>    Мимо «магний» пробежал</a:t>
            </a:r>
            <a:r>
              <a:rPr lang="ru-RU" b="1" dirty="0" smtClean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                              </a:t>
            </a:r>
            <a:r>
              <a:rPr lang="en-US" b="1" dirty="0" smtClean="0">
                <a:solidFill>
                  <a:schemeClr val="tx2"/>
                </a:solidFill>
                <a:latin typeface="Arial Narrow" pitchFamily="34" charset="0"/>
              </a:rPr>
              <a:t>O  </a:t>
            </a:r>
            <a:r>
              <a:rPr lang="en-US" b="1" dirty="0" smtClean="0">
                <a:latin typeface="Arial Narrow" pitchFamily="34" charset="0"/>
              </a:rPr>
              <a:t>               C</a:t>
            </a:r>
            <a:endParaRPr lang="ru-RU" b="1" dirty="0" smtClean="0"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   «Йод» из класса испарился</a:t>
            </a:r>
            <a:r>
              <a:rPr lang="en-US" dirty="0" smtClean="0">
                <a:latin typeface="Arial Narrow" pitchFamily="34" charset="0"/>
              </a:rPr>
              <a:t>                      </a:t>
            </a:r>
            <a:r>
              <a:rPr lang="en-US" dirty="0" smtClean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Arial Narrow" pitchFamily="34" charset="0"/>
              </a:rPr>
              <a:t>S</a:t>
            </a:r>
            <a:endParaRPr lang="ru-RU" b="1" dirty="0" smtClean="0">
              <a:solidFill>
                <a:srgbClr val="7030A0"/>
              </a:solidFill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    Буд-то вовсе не бывал</a:t>
            </a:r>
            <a:r>
              <a:rPr lang="en-US" dirty="0" smtClean="0">
                <a:latin typeface="Arial Narrow" pitchFamily="34" charset="0"/>
              </a:rPr>
              <a:t>.                                                  </a:t>
            </a:r>
            <a:r>
              <a:rPr lang="en-US" b="1" dirty="0" smtClean="0">
                <a:solidFill>
                  <a:srgbClr val="C00000"/>
                </a:solidFill>
                <a:latin typeface="Arial Narrow" pitchFamily="34" charset="0"/>
              </a:rPr>
              <a:t> I              Br</a:t>
            </a:r>
            <a:endParaRPr lang="ru-RU" b="1" dirty="0" smtClean="0">
              <a:solidFill>
                <a:srgbClr val="C00000"/>
              </a:solidFill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«Фтор» поджёг случайно воду  </a:t>
            </a:r>
            <a:r>
              <a:rPr lang="en-US" dirty="0" smtClean="0">
                <a:latin typeface="Arial Narrow" pitchFamily="34" charset="0"/>
              </a:rPr>
              <a:t>           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Arial Narrow" pitchFamily="34" charset="0"/>
              </a:rPr>
              <a:t>Mg            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B</a:t>
            </a:r>
            <a:endParaRPr lang="ru-RU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«Хлор</a:t>
            </a:r>
            <a:r>
              <a:rPr lang="ru-RU" dirty="0">
                <a:latin typeface="Arial Narrow" pitchFamily="34" charset="0"/>
              </a:rPr>
              <a:t>» чужую книжку съел.	</a:t>
            </a:r>
            <a:r>
              <a:rPr lang="ru-RU" dirty="0" smtClean="0">
                <a:latin typeface="Arial Narrow" pitchFamily="34" charset="0"/>
              </a:rPr>
              <a:t> </a:t>
            </a:r>
            <a:endParaRPr lang="ru-RU" dirty="0"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«Углерод</a:t>
            </a:r>
            <a:r>
              <a:rPr lang="ru-RU" dirty="0">
                <a:latin typeface="Arial Narrow" pitchFamily="34" charset="0"/>
              </a:rPr>
              <a:t>»  вдруг с «водородом»	</a:t>
            </a:r>
            <a:r>
              <a:rPr lang="en-US" dirty="0" smtClean="0">
                <a:latin typeface="Arial Narrow" pitchFamily="34" charset="0"/>
              </a:rPr>
              <a:t>                       </a:t>
            </a:r>
            <a:r>
              <a:rPr lang="en-US" b="1" dirty="0" err="1" smtClean="0">
                <a:solidFill>
                  <a:srgbClr val="FFC000"/>
                </a:solidFill>
                <a:latin typeface="Arial Narrow" pitchFamily="34" charset="0"/>
              </a:rPr>
              <a:t>Cl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           </a:t>
            </a:r>
            <a:r>
              <a:rPr lang="en-US" b="1" dirty="0" smtClean="0">
                <a:solidFill>
                  <a:schemeClr val="tx2"/>
                </a:solidFill>
                <a:latin typeface="Arial Narrow" pitchFamily="34" charset="0"/>
              </a:rPr>
              <a:t>F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ru-RU" dirty="0">
                <a:latin typeface="Arial Narrow" pitchFamily="34" charset="0"/>
              </a:rPr>
              <a:t>Невидимкой стать успел.                    </a:t>
            </a:r>
            <a:r>
              <a:rPr lang="en-US" dirty="0" smtClean="0">
                <a:latin typeface="Arial Narrow" pitchFamily="34" charset="0"/>
              </a:rPr>
              <a:t>     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H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 smtClean="0">
                <a:latin typeface="Arial Narrow" pitchFamily="34" charset="0"/>
              </a:rPr>
              <a:t>                   </a:t>
            </a:r>
            <a:r>
              <a:rPr lang="ru-RU" b="1" dirty="0" smtClean="0">
                <a:solidFill>
                  <a:schemeClr val="accent3"/>
                </a:solidFill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chemeClr val="accent3"/>
                </a:solidFill>
                <a:latin typeface="Arial Narrow" pitchFamily="34" charset="0"/>
              </a:rPr>
              <a:t>K</a:t>
            </a:r>
            <a:endParaRPr lang="ru-RU" b="1" dirty="0">
              <a:solidFill>
                <a:schemeClr val="accent3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1447</Words>
  <Application>Microsoft Office PowerPoint</Application>
  <PresentationFormat>Экран (4:3)</PresentationFormat>
  <Paragraphs>156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Объект упаковщика для оболочки</vt:lpstr>
      <vt:lpstr>Package</vt:lpstr>
      <vt:lpstr>Внеклассное мероприятие  </vt:lpstr>
      <vt:lpstr>Слайд 2</vt:lpstr>
      <vt:lpstr>Гимн химиков (музыка  «Марш авиаторов»</vt:lpstr>
      <vt:lpstr>1.Приветствие команд</vt:lpstr>
      <vt:lpstr>2.Разминка команд.</vt:lpstr>
      <vt:lpstr>Слайд 6</vt:lpstr>
      <vt:lpstr>Слайд 7</vt:lpstr>
      <vt:lpstr>Изображение атомов</vt:lpstr>
      <vt:lpstr>3.Сценка  «Перемена».</vt:lpstr>
      <vt:lpstr>4.Вопросы командам</vt:lpstr>
      <vt:lpstr>Продолжение : вопросы №  7 ,№ 8.</vt:lpstr>
      <vt:lpstr>5.Частушки</vt:lpstr>
      <vt:lpstr>6.Конкурс капитанов</vt:lpstr>
      <vt:lpstr>Черный    ящик.</vt:lpstr>
      <vt:lpstr>7.Реклама  команд.</vt:lpstr>
      <vt:lpstr>Алхимики</vt:lpstr>
      <vt:lpstr>9.Конкурс болельщиков.   </vt:lpstr>
      <vt:lpstr>              Самый умный болельщик</vt:lpstr>
      <vt:lpstr>Итоги. Победители.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Внеклассное мероприятие Неделя химии, биологии и физики</dc:title>
  <dc:creator>11</dc:creator>
  <cp:lastModifiedBy>11</cp:lastModifiedBy>
  <cp:revision>37</cp:revision>
  <dcterms:created xsi:type="dcterms:W3CDTF">2017-06-07T18:36:28Z</dcterms:created>
  <dcterms:modified xsi:type="dcterms:W3CDTF">2017-06-08T00:31:44Z</dcterms:modified>
</cp:coreProperties>
</file>