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4" r:id="rId5"/>
    <p:sldId id="258" r:id="rId6"/>
    <p:sldId id="259" r:id="rId7"/>
    <p:sldId id="265" r:id="rId8"/>
    <p:sldId id="260" r:id="rId9"/>
    <p:sldId id="273" r:id="rId10"/>
    <p:sldId id="267" r:id="rId11"/>
    <p:sldId id="269" r:id="rId12"/>
    <p:sldId id="26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6F1C4-3D8B-4C4E-A11C-74AAEABA26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B5460DB-BE02-4C8E-92CA-CCAE63653965}">
      <dgm:prSet phldrT="[Текст]" phldr="1"/>
      <dgm:spPr/>
      <dgm:t>
        <a:bodyPr/>
        <a:lstStyle/>
        <a:p>
          <a:endParaRPr lang="ru-RU"/>
        </a:p>
      </dgm:t>
    </dgm:pt>
    <dgm:pt modelId="{9F6751B6-3EFE-448A-80C2-8E1A4B592AC9}" type="parTrans" cxnId="{0F3C1498-67DC-405E-8EC4-AA9EDDD0718D}">
      <dgm:prSet/>
      <dgm:spPr/>
      <dgm:t>
        <a:bodyPr/>
        <a:lstStyle/>
        <a:p>
          <a:endParaRPr lang="ru-RU"/>
        </a:p>
      </dgm:t>
    </dgm:pt>
    <dgm:pt modelId="{009FA484-1DC3-4320-8AC4-3F6ACB9D9F62}" type="sibTrans" cxnId="{0F3C1498-67DC-405E-8EC4-AA9EDDD0718D}">
      <dgm:prSet/>
      <dgm:spPr/>
      <dgm:t>
        <a:bodyPr/>
        <a:lstStyle/>
        <a:p>
          <a:endParaRPr lang="ru-RU"/>
        </a:p>
      </dgm:t>
    </dgm:pt>
    <dgm:pt modelId="{C8ED072C-D2E0-4798-9B10-3F408377D7A9}">
      <dgm:prSet phldrT="[Текст]" phldr="1"/>
      <dgm:spPr/>
      <dgm:t>
        <a:bodyPr/>
        <a:lstStyle/>
        <a:p>
          <a:endParaRPr lang="ru-RU"/>
        </a:p>
      </dgm:t>
    </dgm:pt>
    <dgm:pt modelId="{F4E6602C-E035-4B85-AE4E-4790B772251E}" type="parTrans" cxnId="{CB445022-D4FB-4694-8B54-59D9C93D1C87}">
      <dgm:prSet/>
      <dgm:spPr/>
      <dgm:t>
        <a:bodyPr/>
        <a:lstStyle/>
        <a:p>
          <a:endParaRPr lang="ru-RU"/>
        </a:p>
      </dgm:t>
    </dgm:pt>
    <dgm:pt modelId="{9641BD47-D538-4453-98C8-B31B137E0D2F}" type="sibTrans" cxnId="{CB445022-D4FB-4694-8B54-59D9C93D1C87}">
      <dgm:prSet/>
      <dgm:spPr/>
      <dgm:t>
        <a:bodyPr/>
        <a:lstStyle/>
        <a:p>
          <a:endParaRPr lang="ru-RU"/>
        </a:p>
      </dgm:t>
    </dgm:pt>
    <dgm:pt modelId="{7309BD4D-F899-4E34-B77E-02F30EE72C7F}">
      <dgm:prSet phldrT="[Текст]" phldr="1"/>
      <dgm:spPr/>
      <dgm:t>
        <a:bodyPr/>
        <a:lstStyle/>
        <a:p>
          <a:endParaRPr lang="ru-RU" dirty="0"/>
        </a:p>
      </dgm:t>
    </dgm:pt>
    <dgm:pt modelId="{27165280-69D0-4951-84DC-DE2961A319CB}" type="parTrans" cxnId="{007DAE3E-8645-4F3A-BE1A-A59BD79AEE20}">
      <dgm:prSet/>
      <dgm:spPr/>
      <dgm:t>
        <a:bodyPr/>
        <a:lstStyle/>
        <a:p>
          <a:endParaRPr lang="ru-RU"/>
        </a:p>
      </dgm:t>
    </dgm:pt>
    <dgm:pt modelId="{72800262-10FA-464F-A216-3FD69D20EB93}" type="sibTrans" cxnId="{007DAE3E-8645-4F3A-BE1A-A59BD79AEE20}">
      <dgm:prSet/>
      <dgm:spPr/>
      <dgm:t>
        <a:bodyPr/>
        <a:lstStyle/>
        <a:p>
          <a:endParaRPr lang="ru-RU"/>
        </a:p>
      </dgm:t>
    </dgm:pt>
    <dgm:pt modelId="{5B92032B-8ECD-407F-9071-961212B6DD7B}">
      <dgm:prSet phldrT="[Текст]" phldr="1"/>
      <dgm:spPr/>
      <dgm:t>
        <a:bodyPr/>
        <a:lstStyle/>
        <a:p>
          <a:endParaRPr lang="ru-RU"/>
        </a:p>
      </dgm:t>
    </dgm:pt>
    <dgm:pt modelId="{4596A15E-0C1E-4BD0-A6E7-0E2EC68C6358}" type="parTrans" cxnId="{27B8ADBB-57CF-43BB-98C1-6741CC60FE38}">
      <dgm:prSet/>
      <dgm:spPr/>
      <dgm:t>
        <a:bodyPr/>
        <a:lstStyle/>
        <a:p>
          <a:endParaRPr lang="ru-RU"/>
        </a:p>
      </dgm:t>
    </dgm:pt>
    <dgm:pt modelId="{4C692C68-A8D8-4DA5-A6B0-6E7D87D0FBD0}" type="sibTrans" cxnId="{27B8ADBB-57CF-43BB-98C1-6741CC60FE38}">
      <dgm:prSet/>
      <dgm:spPr/>
      <dgm:t>
        <a:bodyPr/>
        <a:lstStyle/>
        <a:p>
          <a:endParaRPr lang="ru-RU"/>
        </a:p>
      </dgm:t>
    </dgm:pt>
    <dgm:pt modelId="{E6744D45-76C8-45AC-9592-3976ABA3DBC4}">
      <dgm:prSet phldrT="[Текст]" phldr="1"/>
      <dgm:spPr/>
      <dgm:t>
        <a:bodyPr/>
        <a:lstStyle/>
        <a:p>
          <a:endParaRPr lang="ru-RU"/>
        </a:p>
      </dgm:t>
    </dgm:pt>
    <dgm:pt modelId="{5BE0D884-57C3-49A1-94AF-ABAF4B3F1001}" type="parTrans" cxnId="{238154D6-75F0-44A6-B01C-37B2A20487FD}">
      <dgm:prSet/>
      <dgm:spPr/>
      <dgm:t>
        <a:bodyPr/>
        <a:lstStyle/>
        <a:p>
          <a:endParaRPr lang="ru-RU"/>
        </a:p>
      </dgm:t>
    </dgm:pt>
    <dgm:pt modelId="{983910E0-1E90-4BDE-8C77-F4B5A392E976}" type="sibTrans" cxnId="{238154D6-75F0-44A6-B01C-37B2A20487FD}">
      <dgm:prSet/>
      <dgm:spPr/>
      <dgm:t>
        <a:bodyPr/>
        <a:lstStyle/>
        <a:p>
          <a:endParaRPr lang="ru-RU"/>
        </a:p>
      </dgm:t>
    </dgm:pt>
    <dgm:pt modelId="{3A7194CE-C79B-49FA-B350-90DAB38B5D11}" type="pres">
      <dgm:prSet presAssocID="{E846F1C4-3D8B-4C4E-A11C-74AAEABA261E}" presName="diagram" presStyleCnt="0">
        <dgm:presLayoutVars>
          <dgm:dir/>
          <dgm:resizeHandles val="exact"/>
        </dgm:presLayoutVars>
      </dgm:prSet>
      <dgm:spPr/>
    </dgm:pt>
    <dgm:pt modelId="{97E349F2-22D0-4C4B-9986-A193EF22815C}" type="pres">
      <dgm:prSet presAssocID="{7B5460DB-BE02-4C8E-92CA-CCAE63653965}" presName="node" presStyleLbl="node1" presStyleIdx="0" presStyleCnt="5">
        <dgm:presLayoutVars>
          <dgm:bulletEnabled val="1"/>
        </dgm:presLayoutVars>
      </dgm:prSet>
      <dgm:spPr/>
    </dgm:pt>
    <dgm:pt modelId="{7317B705-25E5-4BD2-86F7-5D42830A0396}" type="pres">
      <dgm:prSet presAssocID="{009FA484-1DC3-4320-8AC4-3F6ACB9D9F62}" presName="sibTrans" presStyleCnt="0"/>
      <dgm:spPr/>
    </dgm:pt>
    <dgm:pt modelId="{2E6CB860-1E02-4093-B4A6-CA04A057F82C}" type="pres">
      <dgm:prSet presAssocID="{C8ED072C-D2E0-4798-9B10-3F408377D7A9}" presName="node" presStyleLbl="node1" presStyleIdx="1" presStyleCnt="5">
        <dgm:presLayoutVars>
          <dgm:bulletEnabled val="1"/>
        </dgm:presLayoutVars>
      </dgm:prSet>
      <dgm:spPr/>
    </dgm:pt>
    <dgm:pt modelId="{C6B12A6A-02F9-4853-BD8F-387D6EB771D4}" type="pres">
      <dgm:prSet presAssocID="{9641BD47-D538-4453-98C8-B31B137E0D2F}" presName="sibTrans" presStyleCnt="0"/>
      <dgm:spPr/>
    </dgm:pt>
    <dgm:pt modelId="{FB762F71-DD3C-449F-A1F2-9A08ACEB00A3}" type="pres">
      <dgm:prSet presAssocID="{7309BD4D-F899-4E34-B77E-02F30EE72C7F}" presName="node" presStyleLbl="node1" presStyleIdx="2" presStyleCnt="5">
        <dgm:presLayoutVars>
          <dgm:bulletEnabled val="1"/>
        </dgm:presLayoutVars>
      </dgm:prSet>
      <dgm:spPr/>
    </dgm:pt>
    <dgm:pt modelId="{48C62F07-EA46-48F5-AAA4-164202975D92}" type="pres">
      <dgm:prSet presAssocID="{72800262-10FA-464F-A216-3FD69D20EB93}" presName="sibTrans" presStyleCnt="0"/>
      <dgm:spPr/>
    </dgm:pt>
    <dgm:pt modelId="{21D9861A-BC08-4547-B6F9-12A9A6F440C7}" type="pres">
      <dgm:prSet presAssocID="{5B92032B-8ECD-407F-9071-961212B6DD7B}" presName="node" presStyleLbl="node1" presStyleIdx="3" presStyleCnt="5">
        <dgm:presLayoutVars>
          <dgm:bulletEnabled val="1"/>
        </dgm:presLayoutVars>
      </dgm:prSet>
      <dgm:spPr/>
    </dgm:pt>
    <dgm:pt modelId="{944CF061-1DBC-4A78-A17D-926DE38323BD}" type="pres">
      <dgm:prSet presAssocID="{4C692C68-A8D8-4DA5-A6B0-6E7D87D0FBD0}" presName="sibTrans" presStyleCnt="0"/>
      <dgm:spPr/>
    </dgm:pt>
    <dgm:pt modelId="{495213B2-9D87-4701-8351-7BE2F7E170C1}" type="pres">
      <dgm:prSet presAssocID="{E6744D45-76C8-45AC-9592-3976ABA3DBC4}" presName="node" presStyleLbl="node1" presStyleIdx="4" presStyleCnt="5">
        <dgm:presLayoutVars>
          <dgm:bulletEnabled val="1"/>
        </dgm:presLayoutVars>
      </dgm:prSet>
      <dgm:spPr/>
    </dgm:pt>
  </dgm:ptLst>
  <dgm:cxnLst>
    <dgm:cxn modelId="{70937B46-B379-4364-9F46-E735ACA42696}" type="presOf" srcId="{5B92032B-8ECD-407F-9071-961212B6DD7B}" destId="{21D9861A-BC08-4547-B6F9-12A9A6F440C7}" srcOrd="0" destOrd="0" presId="urn:microsoft.com/office/officeart/2005/8/layout/default"/>
    <dgm:cxn modelId="{FD7AB023-B29A-4659-9641-89817D821688}" type="presOf" srcId="{7309BD4D-F899-4E34-B77E-02F30EE72C7F}" destId="{FB762F71-DD3C-449F-A1F2-9A08ACEB00A3}" srcOrd="0" destOrd="0" presId="urn:microsoft.com/office/officeart/2005/8/layout/default"/>
    <dgm:cxn modelId="{2F4D9F04-61D8-417E-BD24-5405A23C2FFF}" type="presOf" srcId="{E846F1C4-3D8B-4C4E-A11C-74AAEABA261E}" destId="{3A7194CE-C79B-49FA-B350-90DAB38B5D11}" srcOrd="0" destOrd="0" presId="urn:microsoft.com/office/officeart/2005/8/layout/default"/>
    <dgm:cxn modelId="{007DAE3E-8645-4F3A-BE1A-A59BD79AEE20}" srcId="{E846F1C4-3D8B-4C4E-A11C-74AAEABA261E}" destId="{7309BD4D-F899-4E34-B77E-02F30EE72C7F}" srcOrd="2" destOrd="0" parTransId="{27165280-69D0-4951-84DC-DE2961A319CB}" sibTransId="{72800262-10FA-464F-A216-3FD69D20EB93}"/>
    <dgm:cxn modelId="{0F3C1498-67DC-405E-8EC4-AA9EDDD0718D}" srcId="{E846F1C4-3D8B-4C4E-A11C-74AAEABA261E}" destId="{7B5460DB-BE02-4C8E-92CA-CCAE63653965}" srcOrd="0" destOrd="0" parTransId="{9F6751B6-3EFE-448A-80C2-8E1A4B592AC9}" sibTransId="{009FA484-1DC3-4320-8AC4-3F6ACB9D9F62}"/>
    <dgm:cxn modelId="{B290787C-BBF1-4242-B5A7-0EB44ADD78CE}" type="presOf" srcId="{C8ED072C-D2E0-4798-9B10-3F408377D7A9}" destId="{2E6CB860-1E02-4093-B4A6-CA04A057F82C}" srcOrd="0" destOrd="0" presId="urn:microsoft.com/office/officeart/2005/8/layout/default"/>
    <dgm:cxn modelId="{CD574389-AA6F-47BD-8545-BFAEF598C1A5}" type="presOf" srcId="{E6744D45-76C8-45AC-9592-3976ABA3DBC4}" destId="{495213B2-9D87-4701-8351-7BE2F7E170C1}" srcOrd="0" destOrd="0" presId="urn:microsoft.com/office/officeart/2005/8/layout/default"/>
    <dgm:cxn modelId="{27B8ADBB-57CF-43BB-98C1-6741CC60FE38}" srcId="{E846F1C4-3D8B-4C4E-A11C-74AAEABA261E}" destId="{5B92032B-8ECD-407F-9071-961212B6DD7B}" srcOrd="3" destOrd="0" parTransId="{4596A15E-0C1E-4BD0-A6E7-0E2EC68C6358}" sibTransId="{4C692C68-A8D8-4DA5-A6B0-6E7D87D0FBD0}"/>
    <dgm:cxn modelId="{CB445022-D4FB-4694-8B54-59D9C93D1C87}" srcId="{E846F1C4-3D8B-4C4E-A11C-74AAEABA261E}" destId="{C8ED072C-D2E0-4798-9B10-3F408377D7A9}" srcOrd="1" destOrd="0" parTransId="{F4E6602C-E035-4B85-AE4E-4790B772251E}" sibTransId="{9641BD47-D538-4453-98C8-B31B137E0D2F}"/>
    <dgm:cxn modelId="{238154D6-75F0-44A6-B01C-37B2A20487FD}" srcId="{E846F1C4-3D8B-4C4E-A11C-74AAEABA261E}" destId="{E6744D45-76C8-45AC-9592-3976ABA3DBC4}" srcOrd="4" destOrd="0" parTransId="{5BE0D884-57C3-49A1-94AF-ABAF4B3F1001}" sibTransId="{983910E0-1E90-4BDE-8C77-F4B5A392E976}"/>
    <dgm:cxn modelId="{9E10FC34-809B-4495-94AE-B4BF5DA5735B}" type="presOf" srcId="{7B5460DB-BE02-4C8E-92CA-CCAE63653965}" destId="{97E349F2-22D0-4C4B-9986-A193EF22815C}" srcOrd="0" destOrd="0" presId="urn:microsoft.com/office/officeart/2005/8/layout/default"/>
    <dgm:cxn modelId="{12E7445C-940E-4288-A468-29F5A5DE8881}" type="presParOf" srcId="{3A7194CE-C79B-49FA-B350-90DAB38B5D11}" destId="{97E349F2-22D0-4C4B-9986-A193EF22815C}" srcOrd="0" destOrd="0" presId="urn:microsoft.com/office/officeart/2005/8/layout/default"/>
    <dgm:cxn modelId="{DCA49327-E915-43D4-ABC9-1632E28E4CCC}" type="presParOf" srcId="{3A7194CE-C79B-49FA-B350-90DAB38B5D11}" destId="{7317B705-25E5-4BD2-86F7-5D42830A0396}" srcOrd="1" destOrd="0" presId="urn:microsoft.com/office/officeart/2005/8/layout/default"/>
    <dgm:cxn modelId="{63A013EA-8014-4219-B827-BC2CCE8D2F4E}" type="presParOf" srcId="{3A7194CE-C79B-49FA-B350-90DAB38B5D11}" destId="{2E6CB860-1E02-4093-B4A6-CA04A057F82C}" srcOrd="2" destOrd="0" presId="urn:microsoft.com/office/officeart/2005/8/layout/default"/>
    <dgm:cxn modelId="{EDD74A5D-C6EF-4705-B122-3A775C895230}" type="presParOf" srcId="{3A7194CE-C79B-49FA-B350-90DAB38B5D11}" destId="{C6B12A6A-02F9-4853-BD8F-387D6EB771D4}" srcOrd="3" destOrd="0" presId="urn:microsoft.com/office/officeart/2005/8/layout/default"/>
    <dgm:cxn modelId="{0E7F56C3-E7F2-4280-9381-155337935954}" type="presParOf" srcId="{3A7194CE-C79B-49FA-B350-90DAB38B5D11}" destId="{FB762F71-DD3C-449F-A1F2-9A08ACEB00A3}" srcOrd="4" destOrd="0" presId="urn:microsoft.com/office/officeart/2005/8/layout/default"/>
    <dgm:cxn modelId="{D551079E-59E1-4FB9-A2EC-08B6177D0AA6}" type="presParOf" srcId="{3A7194CE-C79B-49FA-B350-90DAB38B5D11}" destId="{48C62F07-EA46-48F5-AAA4-164202975D92}" srcOrd="5" destOrd="0" presId="urn:microsoft.com/office/officeart/2005/8/layout/default"/>
    <dgm:cxn modelId="{BA01C11F-6EFA-4C64-A007-A711CFCD289B}" type="presParOf" srcId="{3A7194CE-C79B-49FA-B350-90DAB38B5D11}" destId="{21D9861A-BC08-4547-B6F9-12A9A6F440C7}" srcOrd="6" destOrd="0" presId="urn:microsoft.com/office/officeart/2005/8/layout/default"/>
    <dgm:cxn modelId="{25F9D892-0CE4-477F-A2DF-1B6454ECD27F}" type="presParOf" srcId="{3A7194CE-C79B-49FA-B350-90DAB38B5D11}" destId="{944CF061-1DBC-4A78-A17D-926DE38323BD}" srcOrd="7" destOrd="0" presId="urn:microsoft.com/office/officeart/2005/8/layout/default"/>
    <dgm:cxn modelId="{B50212AA-719C-4404-999B-FAA5CB13DB92}" type="presParOf" srcId="{3A7194CE-C79B-49FA-B350-90DAB38B5D11}" destId="{495213B2-9D87-4701-8351-7BE2F7E170C1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2F24-A3A0-49BE-86FB-963E7FC300A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Исследовательский проект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МАТЕМАТИКА В МОЕЙ ЖИЗНИ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5112568" cy="2736304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Автор работы:</a:t>
            </a:r>
          </a:p>
          <a:p>
            <a:pPr algn="l">
              <a:spcBef>
                <a:spcPts val="300"/>
              </a:spcBef>
            </a:pPr>
            <a:r>
              <a:rPr lang="ru-RU" sz="7600" b="1" dirty="0" err="1" smtClean="0">
                <a:solidFill>
                  <a:schemeClr val="accent1">
                    <a:lumMod val="50000"/>
                  </a:schemeClr>
                </a:solidFill>
              </a:rPr>
              <a:t>Сагалаев</a:t>
            </a: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Данил Дмитриевич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обучающийся 11а класса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МБОУ «СОШ№1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им. Героя Советского Союза П.И Чиркина 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г. Калининска Саратовской области»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Руководители: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математики</a:t>
            </a: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Карякина Н.В.</a:t>
            </a:r>
            <a:endParaRPr lang="ru-RU" sz="7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482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 ДПО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Саратовский областной институт развития образования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Физико-математические науки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616530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17-04-2019_14-25-39\H72Kfmi8V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23875"/>
            <a:ext cx="8572500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дминистратор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 благодаря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работе я смог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 интерес и мотивацию к изучению предметов.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навыки самостоятельной деятельности.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визуальное мышление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Пытаться делать все сам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помощи посторонних</a:t>
            </a:r>
          </a:p>
          <a:p>
            <a:pPr lvl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создания проекта я еще больше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заметил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часто встречается математика в жизни.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5968" y="332656"/>
            <a:ext cx="1663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Итоги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91639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0920" cy="49685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260648"/>
            <a:ext cx="4462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Интеллект-карты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607330" cy="62646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Название проекта: </a:t>
            </a:r>
            <a:r>
              <a:rPr lang="ru-RU" sz="2400" dirty="0" smtClean="0"/>
              <a:t>«</a:t>
            </a:r>
            <a:r>
              <a:rPr lang="ru-RU" sz="2400" dirty="0" smtClean="0"/>
              <a:t>МАТЕМАТИКА В МОЕЙ ЖИЗНИ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Тип проекта : </a:t>
            </a:r>
            <a:r>
              <a:rPr lang="ru-RU" sz="2400" dirty="0" err="1" smtClean="0"/>
              <a:t>метапредметный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Проблема:</a:t>
            </a:r>
          </a:p>
          <a:p>
            <a:pPr>
              <a:buNone/>
            </a:pPr>
            <a:r>
              <a:rPr lang="ru-RU" sz="2400" dirty="0" smtClean="0"/>
              <a:t>Повысить интерес к изучению математических предметов</a:t>
            </a:r>
          </a:p>
          <a:p>
            <a:pPr>
              <a:buNone/>
            </a:pPr>
            <a:r>
              <a:rPr lang="ru-RU" sz="2400" b="1" dirty="0" smtClean="0"/>
              <a:t>Цель проекта: </a:t>
            </a:r>
            <a:r>
              <a:rPr lang="ru-RU" sz="2400" dirty="0" smtClean="0">
                <a:ea typeface="Batang" pitchFamily="18" charset="-127"/>
              </a:rPr>
              <a:t>выяснить, помогают ли </a:t>
            </a:r>
            <a:r>
              <a:rPr lang="ru-RU" sz="2400" dirty="0" err="1" smtClean="0">
                <a:ea typeface="Batang" pitchFamily="18" charset="-127"/>
              </a:rPr>
              <a:t>интеллект-карты</a:t>
            </a:r>
            <a:r>
              <a:rPr lang="ru-RU" sz="2400" dirty="0" smtClean="0">
                <a:ea typeface="Batang" pitchFamily="18" charset="-127"/>
              </a:rPr>
              <a:t> в усвоении информации</a:t>
            </a:r>
            <a:r>
              <a:rPr lang="en-US" sz="2400" dirty="0" smtClean="0">
                <a:ea typeface="Batang" pitchFamily="18" charset="-127"/>
              </a:rPr>
              <a:t>,</a:t>
            </a:r>
            <a:r>
              <a:rPr lang="ru-RU" sz="2400" dirty="0" smtClean="0">
                <a:ea typeface="Batang" pitchFamily="18" charset="-127"/>
              </a:rPr>
              <a:t>а также привлечь к изучению предметов</a:t>
            </a:r>
          </a:p>
          <a:p>
            <a:pPr>
              <a:buNone/>
            </a:pPr>
            <a:r>
              <a:rPr lang="ru-RU" sz="2400" b="1" dirty="0" smtClean="0">
                <a:ea typeface="Batang" pitchFamily="18" charset="-127"/>
              </a:rPr>
              <a:t>Задачи: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Рассмотреть современные и эффективные способы, запоминая информации 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Изучить материал об </a:t>
            </a:r>
            <a:r>
              <a:rPr lang="ru-RU" sz="2400" dirty="0" err="1" smtClean="0">
                <a:ea typeface="Batang" pitchFamily="18" charset="-127"/>
              </a:rPr>
              <a:t>интеллект-картах</a:t>
            </a:r>
            <a:r>
              <a:rPr lang="ru-RU" sz="2400" dirty="0" smtClean="0">
                <a:ea typeface="Batang" pitchFamily="18" charset="-127"/>
              </a:rPr>
              <a:t>. 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Создать несколько </a:t>
            </a:r>
            <a:r>
              <a:rPr lang="ru-RU" sz="2400" dirty="0" err="1" smtClean="0">
                <a:ea typeface="Batang" pitchFamily="18" charset="-127"/>
              </a:rPr>
              <a:t>интеллект-карт</a:t>
            </a:r>
            <a:r>
              <a:rPr lang="ru-RU" sz="2400" dirty="0" smtClean="0">
                <a:ea typeface="Batang" pitchFamily="18" charset="-127"/>
              </a:rPr>
              <a:t> по </a:t>
            </a:r>
            <a:r>
              <a:rPr lang="ru-RU" sz="2400" dirty="0" smtClean="0">
                <a:ea typeface="Batang" pitchFamily="18" charset="-127"/>
              </a:rPr>
              <a:t>математике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b="1" dirty="0" smtClean="0">
                <a:ea typeface="Batang" pitchFamily="18" charset="-127"/>
              </a:rPr>
              <a:t>Гипотеза</a:t>
            </a:r>
            <a:r>
              <a:rPr lang="ru-RU" sz="2400" b="1" dirty="0" smtClean="0">
                <a:ea typeface="Batang" pitchFamily="18" charset="-127"/>
              </a:rPr>
              <a:t>: </a:t>
            </a:r>
            <a:r>
              <a:rPr lang="ru-RU" sz="2400" dirty="0" smtClean="0">
                <a:ea typeface="Batang" pitchFamily="18" charset="-127"/>
              </a:rPr>
              <a:t>усваивание информации при помощи </a:t>
            </a:r>
          </a:p>
          <a:p>
            <a:pPr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sz="2400" dirty="0" err="1" smtClean="0">
                <a:ea typeface="Batang" pitchFamily="18" charset="-127"/>
              </a:rPr>
              <a:t>интеллект-карт</a:t>
            </a:r>
            <a:r>
              <a:rPr lang="ru-RU" sz="2400" dirty="0" smtClean="0">
                <a:ea typeface="Batang" pitchFamily="18" charset="-127"/>
              </a:rPr>
              <a:t> является наиболее быстрым, простым и качественным.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 </a:t>
            </a:r>
            <a:endParaRPr lang="ru-RU" sz="2400" b="1" dirty="0" smtClean="0">
              <a:ea typeface="Batang" pitchFamily="18" charset="-127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endParaRPr lang="ru-RU" sz="3000" b="1" dirty="0" smtClean="0">
              <a:ea typeface="Batang" pitchFamily="18" charset="-127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endParaRPr lang="ru-RU" sz="3000" b="1" dirty="0" smtClean="0">
              <a:ea typeface="Batang" pitchFamily="18" charset="-127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i/225563/0003-007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7562"/>
            <a:ext cx="5270894" cy="314291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14000" y="332656"/>
            <a:ext cx="680120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Что такое интеллект карты</a:t>
            </a:r>
            <a:endParaRPr lang="ru-RU" sz="3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Интеллект</a:t>
            </a:r>
            <a:r>
              <a:rPr lang="ru-RU" dirty="0" smtClean="0"/>
              <a:t>-</a:t>
            </a:r>
            <a:r>
              <a:rPr lang="ru-RU" b="1" dirty="0" smtClean="0"/>
              <a:t>карта</a:t>
            </a:r>
            <a:r>
              <a:rPr lang="ru-RU" dirty="0" smtClean="0"/>
              <a:t> — </a:t>
            </a:r>
            <a:r>
              <a:rPr lang="ru-RU" b="1" dirty="0" smtClean="0"/>
              <a:t>это</a:t>
            </a:r>
            <a:r>
              <a:rPr lang="ru-RU" dirty="0" smtClean="0"/>
              <a:t> особый вид записи материалов в виде </a:t>
            </a:r>
            <a:r>
              <a:rPr lang="ru-RU" dirty="0" err="1" smtClean="0"/>
              <a:t>радиантной</a:t>
            </a:r>
            <a:r>
              <a:rPr lang="ru-RU" dirty="0" smtClean="0"/>
              <a:t> структуры, то есть структуры, исходящей от центра к краям, постепенно разветвляющейся на более мелкие части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07605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Автором-изобретателем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Тони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известный деятель в области психологии обучения и развитии интеллекта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www.bestar.kz/wp-content/uploads/2017/10/buza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AFEFE">
                  <a:alpha val="2745"/>
                </a:srgbClr>
              </a:clrFrom>
              <a:clrTo>
                <a:srgbClr val="DA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908720"/>
            <a:ext cx="5400600" cy="502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39948" y="260648"/>
            <a:ext cx="3400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Тони </a:t>
            </a:r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Бьюзен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352928" cy="48531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реальным запросам учеников и соответствует возрастному уровню их развития;</a:t>
            </a:r>
          </a:p>
          <a:p>
            <a:pPr lvl="0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в интерактивном режиме вести работу по подготовке к ГИА и ЕГЭ в системе, используя крупноблочный метод закрепления знаний, сэкономить время;</a:t>
            </a:r>
          </a:p>
          <a:p>
            <a:pPr lvl="0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приобретённые знания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сохраняются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памяти значительно дольше, а доля усвоенного материала значительно выше.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755" y="332656"/>
            <a:ext cx="82767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Эффективность метода использования </a:t>
            </a:r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интеллект-карт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50 % времени на конспект;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концентрация информации на важных моментах;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визуально четкие ассоциации;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запоминания.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17" y="260648"/>
            <a:ext cx="613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Эффективность метода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Свойства мет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77976"/>
            <a:ext cx="8654960" cy="5931344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 карты</a:t>
            </a:r>
            <a:r>
              <a:rPr lang="en-US" dirty="0" smtClean="0"/>
              <a:t>,</a:t>
            </a:r>
            <a:r>
              <a:rPr lang="ru-RU" dirty="0" smtClean="0"/>
              <a:t>которые составил сам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дминистратор\Desktop\37678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5" y="2168096"/>
            <a:ext cx="8715405" cy="46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425</TotalTime>
  <Words>186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Исследовательский проект МАТЕМАТИКА В МОЕЙ ЖИЗНИ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Интеллект карты,которые составил сам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2019-03-11T19:16:49Z</dcterms:created>
  <dcterms:modified xsi:type="dcterms:W3CDTF">2020-02-20T15:27:45Z</dcterms:modified>
</cp:coreProperties>
</file>