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73" r:id="rId4"/>
    <p:sldId id="260" r:id="rId5"/>
    <p:sldId id="276" r:id="rId6"/>
    <p:sldId id="272" r:id="rId7"/>
    <p:sldId id="280" r:id="rId8"/>
    <p:sldId id="261" r:id="rId9"/>
    <p:sldId id="262" r:id="rId10"/>
    <p:sldId id="263" r:id="rId11"/>
    <p:sldId id="264" r:id="rId12"/>
    <p:sldId id="265" r:id="rId13"/>
    <p:sldId id="266" r:id="rId14"/>
    <p:sldId id="274" r:id="rId15"/>
    <p:sldId id="267" r:id="rId16"/>
    <p:sldId id="275" r:id="rId17"/>
    <p:sldId id="278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789196615610641E-2"/>
          <c:y val="5.0815945703801914E-2"/>
          <c:w val="0.87521764561852167"/>
          <c:h val="0.574164414153077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Занимаетесь ли вы спортом?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93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Занимаетесь ли вы спортом?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233663040"/>
        <c:axId val="233663600"/>
      </c:barChart>
      <c:catAx>
        <c:axId val="233663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3663600"/>
        <c:crosses val="autoZero"/>
        <c:auto val="1"/>
        <c:lblAlgn val="ctr"/>
        <c:lblOffset val="100"/>
        <c:noMultiLvlLbl val="0"/>
      </c:catAx>
      <c:valAx>
        <c:axId val="233663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3663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>
        <a:alpha val="87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15524593954894"/>
          <c:y val="3.1489664434126104E-2"/>
          <c:w val="0.87084475406045103"/>
          <c:h val="0.574164414153077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Знаете ли вы именные алмазы?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Знаете ли вы именные алмазы?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89701072"/>
        <c:axId val="130675696"/>
      </c:barChart>
      <c:catAx>
        <c:axId val="189701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675696"/>
        <c:crosses val="autoZero"/>
        <c:auto val="1"/>
        <c:lblAlgn val="ctr"/>
        <c:lblOffset val="100"/>
        <c:noMultiLvlLbl val="0"/>
      </c:catAx>
      <c:valAx>
        <c:axId val="130675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9701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>
        <a:alpha val="87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15524593954894"/>
          <c:y val="3.1489664434126104E-2"/>
          <c:w val="0.87084475406045103"/>
          <c:h val="0.574164414153077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 какой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Какая связь может быть между алмазами и спортом?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знаю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Какая связь может быть между алмазами и спортом?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235307792"/>
        <c:axId val="235308352"/>
      </c:barChart>
      <c:catAx>
        <c:axId val="23530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5308352"/>
        <c:crosses val="autoZero"/>
        <c:auto val="1"/>
        <c:lblAlgn val="ctr"/>
        <c:lblOffset val="100"/>
        <c:noMultiLvlLbl val="0"/>
      </c:catAx>
      <c:valAx>
        <c:axId val="235308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5307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>
        <a:alpha val="87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EE26F5E-BAD0-4554-A147-52AA91870471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DD30-86C9-4E2F-A540-4CB7E00B2824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06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6F5E-BAD0-4554-A147-52AA91870471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DD30-86C9-4E2F-A540-4CB7E00B28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49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6F5E-BAD0-4554-A147-52AA91870471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DD30-86C9-4E2F-A540-4CB7E00B2824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14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6F5E-BAD0-4554-A147-52AA91870471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DD30-86C9-4E2F-A540-4CB7E00B28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46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6F5E-BAD0-4554-A147-52AA91870471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DD30-86C9-4E2F-A540-4CB7E00B2824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61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6F5E-BAD0-4554-A147-52AA91870471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DD30-86C9-4E2F-A540-4CB7E00B28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54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6F5E-BAD0-4554-A147-52AA91870471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DD30-86C9-4E2F-A540-4CB7E00B28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52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6F5E-BAD0-4554-A147-52AA91870471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DD30-86C9-4E2F-A540-4CB7E00B28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44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6F5E-BAD0-4554-A147-52AA91870471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DD30-86C9-4E2F-A540-4CB7E00B28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9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6F5E-BAD0-4554-A147-52AA91870471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DD30-86C9-4E2F-A540-4CB7E00B28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35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6F5E-BAD0-4554-A147-52AA91870471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DD30-86C9-4E2F-A540-4CB7E00B2824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94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EE26F5E-BAD0-4554-A147-52AA91870471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FC8DD30-86C9-4E2F-A540-4CB7E00B2824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877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4500">
        <p14:glitter pattern="hexago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hyperlink" Target="javascript:void(window.open('/images/diamonds/nagano-98.gif','','resizable=no,location=no,menubar=no,scrollbars=no,status=no,toolbar=no,fullscreen=no,dependent=no,width=320,height=290'))" TargetMode="External"/><Relationship Id="rId7" Type="http://schemas.openxmlformats.org/officeDocument/2006/relationships/image" Target="../media/image13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30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5.jpeg"/><Relationship Id="rId7" Type="http://schemas.openxmlformats.org/officeDocument/2006/relationships/image" Target="../media/image37.jpeg"/><Relationship Id="rId12" Type="http://schemas.openxmlformats.org/officeDocument/2006/relationships/image" Target="../media/image4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13.jpg"/><Relationship Id="rId10" Type="http://schemas.openxmlformats.org/officeDocument/2006/relationships/image" Target="../media/image40.jpeg"/><Relationship Id="rId4" Type="http://schemas.openxmlformats.org/officeDocument/2006/relationships/image" Target="../media/image12.gif"/><Relationship Id="rId9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g"/><Relationship Id="rId5" Type="http://schemas.openxmlformats.org/officeDocument/2006/relationships/image" Target="../media/image13.jpg"/><Relationship Id="rId4" Type="http://schemas.openxmlformats.org/officeDocument/2006/relationships/image" Target="../media/image1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jpeg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chart" Target="../charts/chart3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13.jpg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1" descr="logo АЛРОС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30" y="4666769"/>
            <a:ext cx="5900737" cy="137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2" y="0"/>
            <a:ext cx="9129998" cy="45862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940" y="-240194"/>
            <a:ext cx="4917519" cy="48621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" y="5642765"/>
            <a:ext cx="5829300" cy="1008214"/>
          </a:xfrm>
        </p:spPr>
        <p:txBody>
          <a:bodyPr/>
          <a:lstStyle/>
          <a:p>
            <a:r>
              <a:rPr lang="ru-RU" dirty="0" smtClean="0"/>
              <a:t>«АЛМАЗЫ и СПОРТ»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29363" y="4960137"/>
            <a:ext cx="2657475" cy="1463040"/>
          </a:xfrm>
        </p:spPr>
        <p:txBody>
          <a:bodyPr>
            <a:normAutofit lnSpcReduction="10000"/>
          </a:bodyPr>
          <a:lstStyle/>
          <a:p>
            <a:r>
              <a:rPr lang="ru-RU" b="1" u="sng" dirty="0" smtClean="0"/>
              <a:t>Авторы: </a:t>
            </a:r>
            <a:r>
              <a:rPr lang="ru-RU" dirty="0" smtClean="0"/>
              <a:t>студент 1 курса МРТК </a:t>
            </a:r>
            <a:r>
              <a:rPr lang="ru-RU" dirty="0" err="1" smtClean="0"/>
              <a:t>г.Удачный</a:t>
            </a:r>
            <a:endParaRPr lang="ru-RU" dirty="0" smtClean="0"/>
          </a:p>
          <a:p>
            <a:r>
              <a:rPr lang="ru-RU" dirty="0" smtClean="0"/>
              <a:t>Учащийся 10 класса МАОУ СОШ №19 </a:t>
            </a:r>
            <a:r>
              <a:rPr lang="ru-RU" dirty="0" err="1" smtClean="0"/>
              <a:t>им.Л.А.Попугаевой</a:t>
            </a:r>
            <a:r>
              <a:rPr lang="ru-RU" dirty="0" smtClean="0"/>
              <a:t>  </a:t>
            </a:r>
            <a:r>
              <a:rPr lang="ru-RU" dirty="0" err="1" smtClean="0"/>
              <a:t>Пиняев</a:t>
            </a:r>
            <a:r>
              <a:rPr lang="ru-RU" dirty="0" smtClean="0"/>
              <a:t> Павел</a:t>
            </a:r>
            <a:endParaRPr lang="ru-RU" dirty="0" smtClean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970214" y="5543316"/>
            <a:ext cx="2657475" cy="483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/>
              <a:t>проект</a:t>
            </a:r>
            <a:endParaRPr lang="ru-RU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78929" y="4744761"/>
            <a:ext cx="5357242" cy="483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3109">
            <a:off x="3094994" y="701481"/>
            <a:ext cx="2650187" cy="272201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4786">
            <a:off x="3676797" y="2861038"/>
            <a:ext cx="2749351" cy="206201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0" b="41392"/>
          <a:stretch/>
        </p:blipFill>
        <p:spPr>
          <a:xfrm rot="921008" flipH="1">
            <a:off x="2682368" y="2823577"/>
            <a:ext cx="1150363" cy="120851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247" y="2997564"/>
            <a:ext cx="2488470" cy="196347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534" y="2425465"/>
            <a:ext cx="1152051" cy="79779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058" y="3063425"/>
            <a:ext cx="785529" cy="5439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481" y="3240024"/>
            <a:ext cx="491439" cy="34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97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08" y="0"/>
            <a:ext cx="9166608" cy="475773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9879" y="4495391"/>
            <a:ext cx="5829300" cy="146304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</a:rPr>
              <a:t>«Николай Озеров»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type="subTitle" idx="1"/>
          </p:nvPr>
        </p:nvSpPr>
        <p:spPr>
          <a:xfrm>
            <a:off x="0" y="5323532"/>
            <a:ext cx="6228533" cy="1463040"/>
          </a:xfrm>
        </p:spPr>
        <p:txBody>
          <a:bodyPr>
            <a:normAutofit lnSpcReduction="10000"/>
          </a:bodyPr>
          <a:lstStyle/>
          <a:p>
            <a:pPr marL="365767" indent="-256037">
              <a:spcBef>
                <a:spcPts val="4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Кристалл назван в память о популярном спортивном радио- и телекомментаторе, неоднократном чемпионе СССР по теннису, народном артисте РСФСР Николае Николаевиче Озерове (1922-1988 </a:t>
            </a:r>
            <a:r>
              <a:rPr lang="ru-RU" b="1" dirty="0" err="1" smtClean="0">
                <a:solidFill>
                  <a:srgbClr val="0000FF"/>
                </a:solidFill>
                <a:latin typeface="Comic Sans MS" pitchFamily="66" charset="0"/>
              </a:rPr>
              <a:t>гг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). Вес алмаза 65,62 карата, добыт 2 января 1996 года на фабрике №8 из кимберлитов трубки «Юбилейная».</a:t>
            </a:r>
            <a:endParaRPr lang="ru-RU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5" name="Picture 4" descr="C:\Documents and Settings\Учитель\Рабочий стол\социальный проект класса\ДЛЯ ПРОЕКТА\topflag.gif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6373941" y="4757738"/>
            <a:ext cx="2772591" cy="1424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2" b="14808"/>
          <a:stretch/>
        </p:blipFill>
        <p:spPr>
          <a:xfrm>
            <a:off x="6642637" y="5524175"/>
            <a:ext cx="2358488" cy="10617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343" y="425212"/>
            <a:ext cx="2776125" cy="3993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93" y="595847"/>
            <a:ext cx="4448175" cy="333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57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08" y="0"/>
            <a:ext cx="9166608" cy="475773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02342" y="4592012"/>
            <a:ext cx="4905830" cy="1463040"/>
          </a:xfrm>
        </p:spPr>
        <p:txBody>
          <a:bodyPr/>
          <a:lstStyle/>
          <a:p>
            <a:pPr algn="r">
              <a:defRPr/>
            </a:pP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«Нагано-98»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7410" name="Содержимое 1"/>
          <p:cNvSpPr>
            <a:spLocks noGrp="1"/>
          </p:cNvSpPr>
          <p:nvPr>
            <p:ph type="subTitle" idx="1"/>
          </p:nvPr>
        </p:nvSpPr>
        <p:spPr>
          <a:xfrm>
            <a:off x="0" y="5323532"/>
            <a:ext cx="6110514" cy="146304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12 ноября 1997 года, в честь предстоящей в Японии Олимпиады, его вес 54,46 карата.</a:t>
            </a:r>
          </a:p>
          <a:p>
            <a:pPr algn="ctr" eaLnBrk="1" hangingPunct="1"/>
            <a:endParaRPr lang="ru-RU" altLang="ru-RU" dirty="0" smtClean="0"/>
          </a:p>
        </p:txBody>
      </p:sp>
      <p:pic>
        <p:nvPicPr>
          <p:cNvPr id="3074" name="Picture 2" descr="nagano-98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847235" y="444075"/>
            <a:ext cx="4011015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C:\Documents and Settings\Учитель\Рабочий стол\социальный проект класса\ДЛЯ ПРОЕКТА\topflag.gif"/>
          <p:cNvPicPr>
            <a:picLocks noChangeAspect="1" noChangeArrowheads="1"/>
          </p:cNvPicPr>
          <p:nvPr/>
        </p:nvPicPr>
        <p:blipFill>
          <a:blip r:embed="rId6">
            <a:lum contrast="10000"/>
          </a:blip>
          <a:srcRect/>
          <a:stretch>
            <a:fillRect/>
          </a:stretch>
        </p:blipFill>
        <p:spPr bwMode="auto">
          <a:xfrm>
            <a:off x="6248718" y="4630209"/>
            <a:ext cx="2772591" cy="1424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2" b="14808"/>
          <a:stretch/>
        </p:blipFill>
        <p:spPr>
          <a:xfrm>
            <a:off x="6642637" y="5524175"/>
            <a:ext cx="2358488" cy="10617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07" y="237978"/>
            <a:ext cx="3389086" cy="4354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197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08" y="0"/>
            <a:ext cx="9166608" cy="475773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5438" y="4644469"/>
            <a:ext cx="5829300" cy="146304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</a:rPr>
              <a:t>«Хоккеист Анатолий Фирсов».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type="subTitle" idx="1"/>
          </p:nvPr>
        </p:nvSpPr>
        <p:spPr>
          <a:xfrm>
            <a:off x="-189955" y="5718628"/>
            <a:ext cx="6561364" cy="1139371"/>
          </a:xfrm>
        </p:spPr>
        <p:txBody>
          <a:bodyPr>
            <a:normAutofit/>
          </a:bodyPr>
          <a:lstStyle/>
          <a:p>
            <a:pPr marL="365767" indent="-256037" algn="ctr">
              <a:spcBef>
                <a:spcPts val="400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marL="365767" indent="-256037" algn="ctr">
              <a:spcBef>
                <a:spcPts val="4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solidFill>
                  <a:srgbClr val="0000FF"/>
                </a:solidFill>
                <a:latin typeface="Comic Sans MS" pitchFamily="66" charset="0"/>
              </a:rPr>
              <a:t>Вес алмаза 181,59 карата, добыт 31 августа 2000 года на фабрике №14 </a:t>
            </a:r>
            <a:r>
              <a:rPr lang="ru-RU" dirty="0" err="1" smtClean="0">
                <a:solidFill>
                  <a:srgbClr val="0000FF"/>
                </a:solidFill>
                <a:latin typeface="Comic Sans MS" pitchFamily="66" charset="0"/>
              </a:rPr>
              <a:t>Айхальского</a:t>
            </a:r>
            <a:r>
              <a:rPr lang="ru-RU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00FF"/>
                </a:solidFill>
                <a:latin typeface="Comic Sans MS" pitchFamily="66" charset="0"/>
              </a:rPr>
              <a:t>ГОКа</a:t>
            </a:r>
            <a:r>
              <a:rPr lang="ru-RU" dirty="0" smtClean="0">
                <a:solidFill>
                  <a:srgbClr val="0000FF"/>
                </a:solidFill>
                <a:latin typeface="Comic Sans MS" pitchFamily="66" charset="0"/>
              </a:rPr>
              <a:t>.</a:t>
            </a:r>
          </a:p>
          <a:p>
            <a:pPr marL="365767" indent="-256037" algn="ctr">
              <a:spcBef>
                <a:spcPts val="400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pic>
        <p:nvPicPr>
          <p:cNvPr id="6" name="Picture 4" descr="C:\Documents and Settings\Учитель\Рабочий стол\социальный проект класса\ДЛЯ ПРОЕКТА\topflag.gif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6371409" y="4811753"/>
            <a:ext cx="2772591" cy="1424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2" b="14808"/>
          <a:stretch/>
        </p:blipFill>
        <p:spPr>
          <a:xfrm>
            <a:off x="6642637" y="5524175"/>
            <a:ext cx="2358488" cy="10617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305" y="214312"/>
            <a:ext cx="4417820" cy="39760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3" b="6285"/>
          <a:stretch/>
        </p:blipFill>
        <p:spPr>
          <a:xfrm>
            <a:off x="137224" y="230754"/>
            <a:ext cx="4286250" cy="4296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260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08" y="0"/>
            <a:ext cx="9166608" cy="47577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74171" y="4960137"/>
            <a:ext cx="6346371" cy="56403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C00000"/>
                </a:solidFill>
              </a:rPr>
              <a:t>«Александр Карелин»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type="subTitle" idx="1"/>
          </p:nvPr>
        </p:nvSpPr>
        <p:spPr>
          <a:xfrm>
            <a:off x="376463" y="5462369"/>
            <a:ext cx="5646965" cy="146304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– так называется еще один драгоценный камень, весом 62,91 карата, добытый 24 октября 2000 года на фабрике № 14, что расположена в п. </a:t>
            </a:r>
            <a:r>
              <a:rPr lang="ru-RU" altLang="ru-RU" b="1" dirty="0" err="1" smtClean="0">
                <a:solidFill>
                  <a:srgbClr val="0000FF"/>
                </a:solidFill>
                <a:latin typeface="Comic Sans MS" panose="030F0702030302020204" pitchFamily="66" charset="0"/>
              </a:rPr>
              <a:t>Айхале</a:t>
            </a:r>
            <a:r>
              <a:rPr lang="ru-RU" altLang="ru-RU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, вблизи Полярного круга.</a:t>
            </a:r>
          </a:p>
          <a:p>
            <a:pPr eaLnBrk="1" hangingPunct="1"/>
            <a:endParaRPr lang="ru-RU" altLang="ru-RU" dirty="0" smtClean="0"/>
          </a:p>
        </p:txBody>
      </p:sp>
      <p:pic>
        <p:nvPicPr>
          <p:cNvPr id="6" name="Picture 4" descr="C:\Documents and Settings\Учитель\Рабочий стол\социальный проект класса\ДЛЯ ПРОЕКТА\topflag.gif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6371409" y="4749947"/>
            <a:ext cx="2772591" cy="1424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2" b="14808"/>
          <a:stretch/>
        </p:blipFill>
        <p:spPr>
          <a:xfrm>
            <a:off x="6642637" y="5524175"/>
            <a:ext cx="2358488" cy="10617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05" y="115661"/>
            <a:ext cx="3165023" cy="4431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197" y="739112"/>
            <a:ext cx="4172364" cy="2934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22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57738"/>
          </a:xfrm>
          <a:prstGeom prst="rect">
            <a:avLst/>
          </a:prstGeom>
        </p:spPr>
      </p:pic>
      <p:sp>
        <p:nvSpPr>
          <p:cNvPr id="24578" name="Содержимое 1"/>
          <p:cNvSpPr>
            <a:spLocks noGrp="1"/>
          </p:cNvSpPr>
          <p:nvPr>
            <p:ph type="subTitle" idx="1"/>
          </p:nvPr>
        </p:nvSpPr>
        <p:spPr>
          <a:xfrm>
            <a:off x="303892" y="4980170"/>
            <a:ext cx="5924641" cy="1877830"/>
          </a:xfrm>
        </p:spPr>
        <p:txBody>
          <a:bodyPr>
            <a:normAutofit/>
          </a:bodyPr>
          <a:lstStyle/>
          <a:p>
            <a:pPr algn="ctr" eaLnBrk="1" hangingPunct="1">
              <a:buFont typeface="Wingdings 3" panose="05040102010807070707" pitchFamily="18" charset="2"/>
              <a:buNone/>
            </a:pPr>
            <a:r>
              <a:rPr lang="ru-RU" altLang="ru-RU" sz="3572" b="1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Золотые перстни для хоккеистов с 27 бриллиантами</a:t>
            </a:r>
            <a:endParaRPr lang="ru-RU" altLang="ru-RU" sz="1571" dirty="0">
              <a:solidFill>
                <a:srgbClr val="0000FF"/>
              </a:solidFill>
            </a:endParaRPr>
          </a:p>
          <a:p>
            <a:pPr algn="ctr" eaLnBrk="1" hangingPunct="1">
              <a:buFont typeface="Wingdings 3" panose="05040102010807070707" pitchFamily="18" charset="2"/>
              <a:buNone/>
            </a:pPr>
            <a:endParaRPr lang="ru-RU" altLang="ru-RU" sz="1214" dirty="0">
              <a:solidFill>
                <a:srgbClr val="0000FF"/>
              </a:solidFill>
              <a:hlinkClick r:id=""/>
            </a:endParaRPr>
          </a:p>
          <a:p>
            <a:pPr algn="ctr" eaLnBrk="1" hangingPunct="1">
              <a:buFont typeface="Wingdings 3" panose="05040102010807070707" pitchFamily="18" charset="2"/>
              <a:buNone/>
            </a:pPr>
            <a:endParaRPr lang="ru-RU" altLang="ru-RU" sz="1214" dirty="0">
              <a:solidFill>
                <a:srgbClr val="0000FF"/>
              </a:solidFill>
              <a:hlinkClick r:id=""/>
            </a:endParaRPr>
          </a:p>
          <a:p>
            <a:pPr algn="ctr" eaLnBrk="1" hangingPunct="1">
              <a:buFont typeface="Wingdings 3" panose="05040102010807070707" pitchFamily="18" charset="2"/>
              <a:buNone/>
            </a:pPr>
            <a:endParaRPr lang="ru-RU" altLang="ru-RU" sz="1214" dirty="0">
              <a:solidFill>
                <a:srgbClr val="0000FF"/>
              </a:solidFill>
              <a:hlinkClick r:id=""/>
            </a:endParaRPr>
          </a:p>
        </p:txBody>
      </p:sp>
      <p:pic>
        <p:nvPicPr>
          <p:cNvPr id="12" name="Picture 4" descr="C:\Documents and Settings\Учитель\Рабочий стол\социальный проект класса\ДЛЯ ПРОЕКТА\topflag.gif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6363970" y="4811753"/>
            <a:ext cx="2772591" cy="1424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2" b="14808"/>
          <a:stretch/>
        </p:blipFill>
        <p:spPr>
          <a:xfrm>
            <a:off x="6642637" y="5524175"/>
            <a:ext cx="2358488" cy="10617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25" y="176908"/>
            <a:ext cx="6612340" cy="4403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999" y="1964327"/>
            <a:ext cx="3416860" cy="273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55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57738"/>
          </a:xfrm>
          <a:prstGeom prst="rect">
            <a:avLst/>
          </a:prstGeom>
        </p:spPr>
      </p:pic>
      <p:sp>
        <p:nvSpPr>
          <p:cNvPr id="24578" name="Содержимое 1"/>
          <p:cNvSpPr>
            <a:spLocks noGrp="1"/>
          </p:cNvSpPr>
          <p:nvPr>
            <p:ph type="subTitle" idx="1"/>
          </p:nvPr>
        </p:nvSpPr>
        <p:spPr>
          <a:xfrm>
            <a:off x="303892" y="4980170"/>
            <a:ext cx="5924641" cy="1877830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 typeface="Wingdings 3" panose="05040102010807070707" pitchFamily="18" charset="2"/>
              <a:buNone/>
            </a:pPr>
            <a:r>
              <a:rPr lang="ru-RU" altLang="ru-RU" sz="3572" b="1" dirty="0">
                <a:solidFill>
                  <a:srgbClr val="0000FF"/>
                </a:solidFill>
                <a:latin typeface="Monotype Corsiva" panose="03010101010201010101" pitchFamily="66" charset="0"/>
              </a:rPr>
              <a:t>«Бриллианты Спорта»- </a:t>
            </a:r>
            <a:r>
              <a:rPr lang="ru-RU" altLang="ru-RU" sz="2786" b="1" dirty="0">
                <a:solidFill>
                  <a:srgbClr val="0000FF"/>
                </a:solidFill>
                <a:latin typeface="Monotype Corsiva" panose="03010101010201010101" pitchFamily="66" charset="0"/>
              </a:rPr>
              <a:t>церемония вручения</a:t>
            </a:r>
            <a:endParaRPr lang="ru-RU" altLang="ru-RU" sz="1571" b="1" dirty="0">
              <a:solidFill>
                <a:srgbClr val="0000FF"/>
              </a:solidFill>
            </a:endParaRPr>
          </a:p>
          <a:p>
            <a:pPr algn="ctr" eaLnBrk="1" hangingPunct="1">
              <a:buFont typeface="Wingdings 3" panose="05040102010807070707" pitchFamily="18" charset="2"/>
              <a:buNone/>
            </a:pPr>
            <a:endParaRPr lang="ru-RU" altLang="ru-RU" sz="1571" b="1" dirty="0">
              <a:solidFill>
                <a:srgbClr val="0000FF"/>
              </a:solidFill>
            </a:endParaRPr>
          </a:p>
          <a:p>
            <a:pPr algn="ctr" eaLnBrk="1" hangingPunct="1">
              <a:buFont typeface="Wingdings 3" panose="05040102010807070707" pitchFamily="18" charset="2"/>
              <a:buNone/>
            </a:pPr>
            <a:r>
              <a:rPr lang="ru-RU" altLang="ru-RU" sz="1571" b="1" dirty="0">
                <a:solidFill>
                  <a:srgbClr val="0000FF"/>
                </a:solidFill>
              </a:rPr>
              <a:t>Торжественная церемония вручения сертифицированных бриллиантов победителям ХХ зимних Олимпийских Игр в Турине – членам сборной России – состоялась в рамках ювелирной выставки «Гильдия Ювелиров России 2006» 3 ноября 2006 года.</a:t>
            </a:r>
            <a:endParaRPr lang="ru-RU" altLang="ru-RU" sz="1571" dirty="0">
              <a:solidFill>
                <a:srgbClr val="0000FF"/>
              </a:solidFill>
            </a:endParaRPr>
          </a:p>
          <a:p>
            <a:pPr algn="ctr" eaLnBrk="1" hangingPunct="1">
              <a:buFont typeface="Wingdings 3" panose="05040102010807070707" pitchFamily="18" charset="2"/>
              <a:buNone/>
            </a:pPr>
            <a:endParaRPr lang="ru-RU" altLang="ru-RU" sz="1214" dirty="0">
              <a:solidFill>
                <a:srgbClr val="0000FF"/>
              </a:solidFill>
              <a:hlinkClick r:id=""/>
            </a:endParaRPr>
          </a:p>
          <a:p>
            <a:pPr algn="ctr" eaLnBrk="1" hangingPunct="1">
              <a:buFont typeface="Wingdings 3" panose="05040102010807070707" pitchFamily="18" charset="2"/>
              <a:buNone/>
            </a:pPr>
            <a:endParaRPr lang="ru-RU" altLang="ru-RU" sz="1214" dirty="0">
              <a:solidFill>
                <a:srgbClr val="0000FF"/>
              </a:solidFill>
              <a:hlinkClick r:id=""/>
            </a:endParaRPr>
          </a:p>
          <a:p>
            <a:pPr algn="ctr" eaLnBrk="1" hangingPunct="1">
              <a:buFont typeface="Wingdings 3" panose="05040102010807070707" pitchFamily="18" charset="2"/>
              <a:buNone/>
            </a:pPr>
            <a:endParaRPr lang="ru-RU" altLang="ru-RU" sz="1214" dirty="0">
              <a:solidFill>
                <a:srgbClr val="0000FF"/>
              </a:solidFill>
              <a:hlinkClick r:id=""/>
            </a:endParaRPr>
          </a:p>
        </p:txBody>
      </p:sp>
      <p:pic>
        <p:nvPicPr>
          <p:cNvPr id="29698" name="Picture 2" descr="Церемония вручения сертифицированных Бриллиантов Спорт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3206" y="269022"/>
            <a:ext cx="3677121" cy="2501189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" descr="C:\Documents and Settings\Учитель\Рабочий стол\социальный проект класса\ДЛЯ ПРОЕКТА\topflag.gif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6363970" y="4811753"/>
            <a:ext cx="2772591" cy="1424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2" b="14808"/>
          <a:stretch/>
        </p:blipFill>
        <p:spPr>
          <a:xfrm>
            <a:off x="6642637" y="5524175"/>
            <a:ext cx="2358488" cy="1061755"/>
          </a:xfrm>
          <a:prstGeom prst="rect">
            <a:avLst/>
          </a:prstGeom>
        </p:spPr>
      </p:pic>
      <p:pic>
        <p:nvPicPr>
          <p:cNvPr id="16" name="Picture 3" descr="digest_bia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5135" y="51305"/>
            <a:ext cx="1440347" cy="147547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Picture 4" descr="digest_plush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95664" y="-54015"/>
            <a:ext cx="1517348" cy="147434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" name="Picture 4" descr="digest_tm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1076" y="1749214"/>
            <a:ext cx="1748119" cy="179294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" name="Picture 2" descr="digest_jhu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96400" y="3102927"/>
            <a:ext cx="1539256" cy="153925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" name="Picture 6" descr="digest_ish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75550" y="3039233"/>
            <a:ext cx="1561645" cy="160168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1" name="Picture 5" descr="digest_est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453863" y="1714126"/>
            <a:ext cx="1646422" cy="168863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" name="Picture 3" descr="almaz_duble_light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659954" y="2992643"/>
            <a:ext cx="2214578" cy="1514242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931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bottom_svoist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558971"/>
            <a:ext cx="2363434" cy="1189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57738"/>
          </a:xfrm>
          <a:prstGeom prst="rect">
            <a:avLst/>
          </a:prstGeom>
        </p:spPr>
      </p:pic>
      <p:sp>
        <p:nvSpPr>
          <p:cNvPr id="12290" name="Содержимое 1"/>
          <p:cNvSpPr>
            <a:spLocks noGrp="1"/>
          </p:cNvSpPr>
          <p:nvPr>
            <p:ph type="subTitle" idx="1"/>
          </p:nvPr>
        </p:nvSpPr>
        <p:spPr>
          <a:xfrm>
            <a:off x="0" y="4713394"/>
            <a:ext cx="6371409" cy="2006720"/>
          </a:xfrm>
        </p:spPr>
        <p:txBody>
          <a:bodyPr>
            <a:normAutofit/>
          </a:bodyPr>
          <a:lstStyle/>
          <a:p>
            <a:pPr marL="0" indent="357195" algn="ctr">
              <a:buNone/>
            </a:pPr>
            <a:r>
              <a:rPr lang="ru-RU" altLang="ru-RU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проверить подлинность алмаза?</a:t>
            </a:r>
          </a:p>
          <a:p>
            <a:pPr marL="0" indent="357195" algn="ctr">
              <a:buNone/>
            </a:pPr>
            <a:r>
              <a:rPr lang="ru-RU" altLang="ru-RU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такое карат?</a:t>
            </a:r>
          </a:p>
        </p:txBody>
      </p:sp>
      <p:pic>
        <p:nvPicPr>
          <p:cNvPr id="13" name="Picture 4" descr="C:\Documents and Settings\Учитель\Рабочий стол\социальный проект класса\ДЛЯ ПРОЕКТА\topflag.gif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6371409" y="4713394"/>
            <a:ext cx="2772591" cy="1424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2" b="14808"/>
          <a:stretch/>
        </p:blipFill>
        <p:spPr>
          <a:xfrm>
            <a:off x="6650076" y="5425816"/>
            <a:ext cx="2358488" cy="10617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72" y="652576"/>
            <a:ext cx="4524375" cy="3390900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Выноска 2 (граница и черта) 3"/>
          <p:cNvSpPr/>
          <p:nvPr/>
        </p:nvSpPr>
        <p:spPr>
          <a:xfrm>
            <a:off x="5692628" y="323139"/>
            <a:ext cx="3083149" cy="1161142"/>
          </a:xfrm>
          <a:prstGeom prst="accentBorderCallout2">
            <a:avLst/>
          </a:prstGeom>
          <a:solidFill>
            <a:schemeClr val="lt1">
              <a:alpha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КАРАТ</a:t>
            </a:r>
            <a:r>
              <a:rPr lang="ru-RU" sz="2400" dirty="0" smtClean="0">
                <a:solidFill>
                  <a:srgbClr val="000099"/>
                </a:solidFill>
              </a:rPr>
              <a:t>- это единица измерения массы алмаза, равная 0,2 </a:t>
            </a:r>
            <a:r>
              <a:rPr lang="ru-RU" sz="2400" dirty="0" err="1" smtClean="0">
                <a:solidFill>
                  <a:srgbClr val="000099"/>
                </a:solidFill>
              </a:rPr>
              <a:t>гр</a:t>
            </a:r>
            <a:endParaRPr lang="ru-RU" sz="2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27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869"/>
            <a:ext cx="9144000" cy="4757738"/>
          </a:xfrm>
          <a:prstGeom prst="rect">
            <a:avLst/>
          </a:prstGeom>
        </p:spPr>
      </p:pic>
      <p:sp>
        <p:nvSpPr>
          <p:cNvPr id="12290" name="Содержимое 1"/>
          <p:cNvSpPr>
            <a:spLocks noGrp="1"/>
          </p:cNvSpPr>
          <p:nvPr>
            <p:ph type="subTitle" idx="1"/>
          </p:nvPr>
        </p:nvSpPr>
        <p:spPr>
          <a:xfrm>
            <a:off x="0" y="4713394"/>
            <a:ext cx="6371409" cy="2006720"/>
          </a:xfrm>
        </p:spPr>
        <p:txBody>
          <a:bodyPr>
            <a:normAutofit/>
          </a:bodyPr>
          <a:lstStyle/>
          <a:p>
            <a:pPr marL="0" indent="357195" algn="r">
              <a:buNone/>
            </a:pPr>
            <a:r>
              <a:rPr lang="ru-RU" altLang="ru-RU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</a:p>
        </p:txBody>
      </p:sp>
      <p:pic>
        <p:nvPicPr>
          <p:cNvPr id="13" name="Picture 4" descr="C:\Documents and Settings\Учитель\Рабочий стол\социальный проект класса\ДЛЯ ПРОЕКТА\topflag.gif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6371409" y="4713394"/>
            <a:ext cx="2772591" cy="1424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2" b="14808"/>
          <a:stretch/>
        </p:blipFill>
        <p:spPr>
          <a:xfrm>
            <a:off x="6650076" y="5425816"/>
            <a:ext cx="2358488" cy="1061755"/>
          </a:xfrm>
          <a:prstGeom prst="rect">
            <a:avLst/>
          </a:prstGeo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275772" y="116113"/>
            <a:ext cx="8732792" cy="4397829"/>
          </a:xfrm>
          <a:prstGeom prst="rect">
            <a:avLst/>
          </a:prstGeom>
          <a:solidFill>
            <a:schemeClr val="lt1">
              <a:alpha val="83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Красивой традиции давать имена выдающимся алмазам придерживаются не только в России, но и во всем мире. Ведь за каждым найденным в мире алмазом скрываются судьбы людей, целые биографии, страсти и огромный труд. Имя, присвоенное уникальному алмазу, это прежде всего дар и демонстрация уважения.</a:t>
            </a:r>
          </a:p>
          <a:p>
            <a:endParaRPr lang="ru-RU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Во всех месторождениях Якутии за полвека деятельности отечественной алмазодобывающей промышленности найден около шестидесяти алмазов крупнее 100 карат, а именными стали 500 драгоценных камней и среди них много алмазов, которые носят имена наших знаменитых спортсменов и спортивных событий нашей страны.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003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869"/>
            <a:ext cx="9144000" cy="4757738"/>
          </a:xfrm>
          <a:prstGeom prst="rect">
            <a:avLst/>
          </a:prstGeom>
        </p:spPr>
      </p:pic>
      <p:sp>
        <p:nvSpPr>
          <p:cNvPr id="12290" name="Содержимое 1"/>
          <p:cNvSpPr>
            <a:spLocks noGrp="1"/>
          </p:cNvSpPr>
          <p:nvPr>
            <p:ph type="subTitle" idx="1"/>
          </p:nvPr>
        </p:nvSpPr>
        <p:spPr>
          <a:xfrm>
            <a:off x="0" y="4713394"/>
            <a:ext cx="6371409" cy="2006720"/>
          </a:xfrm>
        </p:spPr>
        <p:txBody>
          <a:bodyPr>
            <a:normAutofit/>
          </a:bodyPr>
          <a:lstStyle/>
          <a:p>
            <a:pPr marL="0" indent="357195" algn="r">
              <a:buNone/>
            </a:pPr>
            <a:r>
              <a:rPr lang="ru-RU" altLang="ru-RU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</a:t>
            </a:r>
            <a:r>
              <a:rPr lang="ru-RU" altLang="ru-RU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внимание!</a:t>
            </a:r>
          </a:p>
        </p:txBody>
      </p:sp>
      <p:pic>
        <p:nvPicPr>
          <p:cNvPr id="13" name="Picture 4" descr="C:\Documents and Settings\Учитель\Рабочий стол\социальный проект класса\ДЛЯ ПРОЕКТА\topflag.gif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6371409" y="4713394"/>
            <a:ext cx="2772591" cy="1424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2" b="14808"/>
          <a:stretch/>
        </p:blipFill>
        <p:spPr>
          <a:xfrm>
            <a:off x="6650076" y="5425816"/>
            <a:ext cx="2358488" cy="106175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3" t="23915" b="16826"/>
          <a:stretch/>
        </p:blipFill>
        <p:spPr>
          <a:xfrm>
            <a:off x="493485" y="333176"/>
            <a:ext cx="8098052" cy="3929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940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08" y="0"/>
            <a:ext cx="9166608" cy="4757738"/>
          </a:xfrm>
          <a:prstGeom prst="rect">
            <a:avLst/>
          </a:prstGeom>
        </p:spPr>
      </p:pic>
      <p:pic>
        <p:nvPicPr>
          <p:cNvPr id="11" name="Picture 4" descr="C:\Documents and Settings\Учитель\Рабочий стол\социальный проект класса\ДЛЯ ПРОЕКТА\topflag.gif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6371409" y="4979235"/>
            <a:ext cx="2772591" cy="1424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Я играю</a:t>
            </a:r>
            <a:r>
              <a:rPr lang="ru-RU" b="1" dirty="0" smtClean="0"/>
              <a:t> </a:t>
            </a:r>
            <a:r>
              <a:rPr lang="ru-RU" b="1" dirty="0" err="1" smtClean="0"/>
              <a:t>вгородской</a:t>
            </a:r>
            <a:r>
              <a:rPr lang="ru-RU" b="1" dirty="0" smtClean="0"/>
              <a:t> </a:t>
            </a:r>
            <a:r>
              <a:rPr lang="ru-RU" b="1" dirty="0" smtClean="0"/>
              <a:t>хоккейной команде с 1 класса</a:t>
            </a:r>
            <a:endParaRPr lang="ru-RU" b="1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2" b="14808"/>
          <a:stretch/>
        </p:blipFill>
        <p:spPr>
          <a:xfrm>
            <a:off x="6642637" y="5796245"/>
            <a:ext cx="2358488" cy="106175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4" y="290990"/>
            <a:ext cx="4417454" cy="24813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903" y="290990"/>
            <a:ext cx="3515932" cy="26369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291" y="2201344"/>
            <a:ext cx="2621264" cy="255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6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57738"/>
          </a:xfrm>
          <a:prstGeom prst="rect">
            <a:avLst/>
          </a:prstGeom>
        </p:spPr>
      </p:pic>
      <p:pic>
        <p:nvPicPr>
          <p:cNvPr id="11" name="Picture 4" descr="C:\Documents and Settings\Учитель\Рабочий стол\социальный проект класса\ДЛЯ ПРОЕКТА\topflag.gif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6371409" y="4979235"/>
            <a:ext cx="2772591" cy="1424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Цели </a:t>
            </a:r>
            <a:r>
              <a:rPr lang="ru-RU" sz="2400" b="1" dirty="0" smtClean="0"/>
              <a:t>и</a:t>
            </a:r>
            <a:r>
              <a:rPr lang="ru-RU" b="1" dirty="0" smtClean="0"/>
              <a:t> задачи </a:t>
            </a:r>
            <a:r>
              <a:rPr lang="ru-RU" b="1" dirty="0" smtClean="0"/>
              <a:t> </a:t>
            </a:r>
            <a:r>
              <a:rPr lang="ru-RU" b="1" dirty="0" smtClean="0"/>
              <a:t>проекта</a:t>
            </a:r>
            <a:endParaRPr lang="ru-RU" b="1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2" b="14808"/>
          <a:stretch/>
        </p:blipFill>
        <p:spPr>
          <a:xfrm>
            <a:off x="6642637" y="5796245"/>
            <a:ext cx="2358488" cy="1061755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741715" y="261257"/>
            <a:ext cx="7053943" cy="105954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Узнать</a:t>
            </a:r>
            <a:r>
              <a:rPr lang="ru-RU" sz="2400" b="1" dirty="0"/>
              <a:t>, какие алмазы, добытые в нашей Республике Саха носят имена спортсменов или событий, связанных со спортом.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41715" y="1608038"/>
            <a:ext cx="7053943" cy="238339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dirty="0" smtClean="0"/>
              <a:t>Провести </a:t>
            </a:r>
            <a:r>
              <a:rPr lang="ru-RU" sz="2400" dirty="0"/>
              <a:t>анкетирование среди учащихся 5-7 классов</a:t>
            </a:r>
          </a:p>
          <a:p>
            <a:pPr lvl="0"/>
            <a:r>
              <a:rPr lang="ru-RU" sz="2400" dirty="0"/>
              <a:t>Провести опрос специалистов на Фабрике №12 на данную тему</a:t>
            </a:r>
          </a:p>
          <a:p>
            <a:pPr lvl="0"/>
            <a:r>
              <a:rPr lang="ru-RU" sz="2400" dirty="0"/>
              <a:t>Изучить научную литературу по проблеме исследования.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3109">
            <a:off x="408473" y="322692"/>
            <a:ext cx="909886" cy="9345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3109">
            <a:off x="415915" y="2370688"/>
            <a:ext cx="909886" cy="9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44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85738" y="5153928"/>
            <a:ext cx="5829300" cy="97808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</a:rPr>
              <a:t>Результаты анкетирования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1300" b="1" dirty="0" smtClean="0">
                <a:solidFill>
                  <a:srgbClr val="0000CC"/>
                </a:solidFill>
              </a:rPr>
              <a:t>(приняли участие учащиеся 5-7 классов 132чел.)</a:t>
            </a:r>
            <a:endParaRPr lang="ru-RU" sz="1300" b="1" dirty="0">
              <a:solidFill>
                <a:srgbClr val="0000CC"/>
              </a:solidFill>
            </a:endParaRPr>
          </a:p>
        </p:txBody>
      </p:sp>
      <p:pic>
        <p:nvPicPr>
          <p:cNvPr id="15" name="Picture 4" descr="C:\Documents and Settings\Учитель\Рабочий стол\социальный проект класса\ДЛЯ ПРОЕКТА\topflag.gif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6371409" y="4707165"/>
            <a:ext cx="2772591" cy="1424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2" b="14808"/>
          <a:stretch/>
        </p:blipFill>
        <p:spPr>
          <a:xfrm>
            <a:off x="6642637" y="5524175"/>
            <a:ext cx="2358488" cy="106175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08" y="0"/>
            <a:ext cx="9166608" cy="4757738"/>
          </a:xfrm>
          <a:prstGeom prst="rect">
            <a:avLst/>
          </a:prstGeom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578759140"/>
              </p:ext>
            </p:extLst>
          </p:nvPr>
        </p:nvGraphicFramePr>
        <p:xfrm>
          <a:off x="101863" y="117555"/>
          <a:ext cx="3846023" cy="2628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3070748728"/>
              </p:ext>
            </p:extLst>
          </p:nvPr>
        </p:nvGraphicFramePr>
        <p:xfrm>
          <a:off x="4296229" y="171801"/>
          <a:ext cx="4704896" cy="2556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348086636"/>
              </p:ext>
            </p:extLst>
          </p:nvPr>
        </p:nvGraphicFramePr>
        <p:xfrm>
          <a:off x="1937741" y="2884581"/>
          <a:ext cx="4704896" cy="1784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67354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25186" y="4682491"/>
            <a:ext cx="5829300" cy="97808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</a:rPr>
              <a:t>«Дети Азии»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315" name="Содержимое 1"/>
          <p:cNvSpPr>
            <a:spLocks noGrp="1"/>
          </p:cNvSpPr>
          <p:nvPr>
            <p:ph type="subTitle" idx="1"/>
          </p:nvPr>
        </p:nvSpPr>
        <p:spPr>
          <a:xfrm>
            <a:off x="362857" y="5394960"/>
            <a:ext cx="5824764" cy="146304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Найден на трубке «Зарница» в мае 2016г.</a:t>
            </a:r>
          </a:p>
          <a:p>
            <a:pPr algn="ctr" eaLnBrk="1" hangingPunct="1"/>
            <a:r>
              <a:rPr lang="ru-RU" altLang="ru-RU" sz="2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Вес 207, 29 карат</a:t>
            </a:r>
          </a:p>
          <a:p>
            <a:pPr algn="ctr" eaLnBrk="1" hangingPunct="1">
              <a:buFont typeface="Wingdings 3" panose="05040102010807070707" pitchFamily="18" charset="2"/>
              <a:buNone/>
            </a:pPr>
            <a:endParaRPr lang="ru-RU" altLang="ru-RU" dirty="0" smtClean="0"/>
          </a:p>
        </p:txBody>
      </p:sp>
      <p:pic>
        <p:nvPicPr>
          <p:cNvPr id="15" name="Picture 4" descr="C:\Documents and Settings\Учитель\Рабочий стол\социальный проект класса\ДЛЯ ПРОЕКТА\topflag.gif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6371409" y="4707165"/>
            <a:ext cx="2772591" cy="1424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2" b="14808"/>
          <a:stretch/>
        </p:blipFill>
        <p:spPr>
          <a:xfrm>
            <a:off x="6642637" y="5524175"/>
            <a:ext cx="2358488" cy="106175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08" y="0"/>
            <a:ext cx="9166608" cy="475773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2" t="18161" r="23542" b="19267"/>
          <a:stretch/>
        </p:blipFill>
        <p:spPr>
          <a:xfrm>
            <a:off x="5698554" y="898903"/>
            <a:ext cx="3229637" cy="232643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4" r="10909"/>
          <a:stretch/>
        </p:blipFill>
        <p:spPr>
          <a:xfrm>
            <a:off x="125186" y="408209"/>
            <a:ext cx="5138055" cy="3825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877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08" y="0"/>
            <a:ext cx="9166608" cy="475773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773006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</a:rPr>
              <a:t>«Олимпийский»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315" name="Содержимое 1"/>
          <p:cNvSpPr>
            <a:spLocks noGrp="1"/>
          </p:cNvSpPr>
          <p:nvPr>
            <p:ph type="subTitle" idx="1"/>
          </p:nvPr>
        </p:nvSpPr>
        <p:spPr>
          <a:xfrm>
            <a:off x="1" y="5733142"/>
            <a:ext cx="6172200" cy="112485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Первым был алмаз «Олимпийский», добытый 20 октября 1964 года на драге № 201 – плавучей фабрике, которая добывала алмазы из реки </a:t>
            </a:r>
            <a:r>
              <a:rPr lang="ru-RU" altLang="ru-RU" b="1" dirty="0" err="1" smtClean="0">
                <a:solidFill>
                  <a:srgbClr val="0000FF"/>
                </a:solidFill>
                <a:latin typeface="Comic Sans MS" panose="030F0702030302020204" pitchFamily="66" charset="0"/>
              </a:rPr>
              <a:t>Ирелях</a:t>
            </a:r>
            <a:r>
              <a:rPr lang="ru-RU" altLang="ru-RU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.. Он весил 51 карат.</a:t>
            </a:r>
          </a:p>
          <a:p>
            <a:pPr algn="ctr" eaLnBrk="1" hangingPunct="1">
              <a:buFont typeface="Wingdings 3" panose="05040102010807070707" pitchFamily="18" charset="2"/>
              <a:buNone/>
            </a:pPr>
            <a:endParaRPr lang="ru-RU" altLang="ru-RU" dirty="0" smtClean="0"/>
          </a:p>
        </p:txBody>
      </p:sp>
      <p:pic>
        <p:nvPicPr>
          <p:cNvPr id="16" name="Picture 4" descr="C:\Documents and Settings\Учитель\Рабочий стол\социальный проект класса\ДЛЯ ПРОЕКТА\topflag.gif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6371409" y="4865842"/>
            <a:ext cx="2772591" cy="1424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2" b="14808"/>
          <a:stretch/>
        </p:blipFill>
        <p:spPr>
          <a:xfrm>
            <a:off x="6642637" y="5682852"/>
            <a:ext cx="2358488" cy="106175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1207" y="258148"/>
            <a:ext cx="4751708" cy="3416320"/>
          </a:xfrm>
          <a:prstGeom prst="rect">
            <a:avLst/>
          </a:prstGeom>
          <a:solidFill>
            <a:schemeClr val="lt1">
              <a:alpha val="89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Алмаз Олимпийский</a:t>
            </a:r>
          </a:p>
          <a:p>
            <a:r>
              <a:rPr lang="ru-RU" dirty="0" smtClean="0"/>
              <a:t>Олимпиада — зрелище международное,</a:t>
            </a:r>
          </a:p>
          <a:p>
            <a:r>
              <a:rPr lang="ru-RU" dirty="0" smtClean="0"/>
              <a:t>Спорт и туризм, состязание свободное.</a:t>
            </a:r>
          </a:p>
          <a:p>
            <a:r>
              <a:rPr lang="ru-RU" dirty="0" smtClean="0"/>
              <a:t>Истоки её в Греции, ещё до нашей эры,</a:t>
            </a:r>
          </a:p>
          <a:p>
            <a:r>
              <a:rPr lang="ru-RU" dirty="0" smtClean="0"/>
              <a:t>Пока не запрещена была людьми христианской веры.</a:t>
            </a:r>
          </a:p>
          <a:p>
            <a:endParaRPr lang="ru-RU" dirty="0" smtClean="0"/>
          </a:p>
          <a:p>
            <a:r>
              <a:rPr lang="ru-RU" dirty="0" smtClean="0"/>
              <a:t>Возродилась в Европе в 19 веке,</a:t>
            </a:r>
          </a:p>
          <a:p>
            <a:r>
              <a:rPr lang="ru-RU" dirty="0" smtClean="0"/>
              <a:t>При Олимпийского комитета опеки,</a:t>
            </a:r>
          </a:p>
          <a:p>
            <a:r>
              <a:rPr lang="ru-RU" dirty="0" smtClean="0"/>
              <a:t>Который выбирает страну состязания,</a:t>
            </a:r>
          </a:p>
          <a:p>
            <a:r>
              <a:rPr lang="ru-RU" dirty="0" smtClean="0"/>
              <a:t>И у каждой страны притязанья</a:t>
            </a:r>
          </a:p>
          <a:p>
            <a:endParaRPr lang="ru-RU" dirty="0" smtClean="0"/>
          </a:p>
        </p:txBody>
      </p:sp>
      <p:sp>
        <p:nvSpPr>
          <p:cNvPr id="18" name="Прямоугольник 17"/>
          <p:cNvSpPr/>
          <p:nvPr/>
        </p:nvSpPr>
        <p:spPr>
          <a:xfrm>
            <a:off x="4256766" y="1966309"/>
            <a:ext cx="4699908" cy="2585323"/>
          </a:xfrm>
          <a:prstGeom prst="rect">
            <a:avLst/>
          </a:prstGeom>
          <a:solidFill>
            <a:schemeClr val="lt1">
              <a:alpha val="89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Быть лучшей и принимать Олимпиаду,</a:t>
            </a:r>
          </a:p>
          <a:p>
            <a:r>
              <a:rPr lang="ru-RU" dirty="0" smtClean="0"/>
              <a:t>Что для всех граждан как награда.</a:t>
            </a:r>
          </a:p>
          <a:p>
            <a:r>
              <a:rPr lang="ru-RU" dirty="0" smtClean="0"/>
              <a:t>Олимпиада войны останавливает</a:t>
            </a:r>
          </a:p>
          <a:p>
            <a:r>
              <a:rPr lang="ru-RU" dirty="0" smtClean="0"/>
              <a:t>И дружбу людей устанавливает.</a:t>
            </a:r>
          </a:p>
          <a:p>
            <a:endParaRPr lang="ru-RU" dirty="0" smtClean="0"/>
          </a:p>
          <a:p>
            <a:r>
              <a:rPr lang="ru-RU" dirty="0" smtClean="0"/>
              <a:t>Раньше спортсменов венком оливы награждали,</a:t>
            </a:r>
          </a:p>
          <a:p>
            <a:r>
              <a:rPr lang="ru-RU" dirty="0" smtClean="0"/>
              <a:t>Теперь — золотые, серебряные, бронзовые медали.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179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08" y="0"/>
            <a:ext cx="9166608" cy="475773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-22608" y="5033612"/>
            <a:ext cx="6642635" cy="77300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</a:rPr>
              <a:t>«Белая олимпиада-76»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315" name="Содержимое 1"/>
          <p:cNvSpPr>
            <a:spLocks noGrp="1"/>
          </p:cNvSpPr>
          <p:nvPr>
            <p:ph type="subTitle" idx="1"/>
          </p:nvPr>
        </p:nvSpPr>
        <p:spPr>
          <a:xfrm>
            <a:off x="1" y="5733142"/>
            <a:ext cx="6172200" cy="112485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Алмаз весом 45,40 карат</a:t>
            </a:r>
          </a:p>
          <a:p>
            <a:pPr algn="ctr" eaLnBrk="1" hangingPunct="1">
              <a:buFont typeface="Wingdings 3" panose="05040102010807070707" pitchFamily="18" charset="2"/>
              <a:buNone/>
            </a:pPr>
            <a:endParaRPr lang="ru-RU" altLang="ru-RU" dirty="0" smtClean="0"/>
          </a:p>
        </p:txBody>
      </p:sp>
      <p:pic>
        <p:nvPicPr>
          <p:cNvPr id="16" name="Picture 4" descr="C:\Documents and Settings\Учитель\Рабочий стол\социальный проект класса\ДЛЯ ПРОЕКТА\topflag.gif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6371409" y="4865842"/>
            <a:ext cx="2772591" cy="1424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2" b="14808"/>
          <a:stretch/>
        </p:blipFill>
        <p:spPr>
          <a:xfrm>
            <a:off x="6642637" y="5682852"/>
            <a:ext cx="2358488" cy="10617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446" y="261361"/>
            <a:ext cx="4762500" cy="4019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681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08" y="0"/>
            <a:ext cx="9166608" cy="475773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84843" y="4349302"/>
            <a:ext cx="5829300" cy="146304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</a:rPr>
              <a:t>«Универсиада-73»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type="subTitle" idx="1"/>
          </p:nvPr>
        </p:nvSpPr>
        <p:spPr>
          <a:xfrm>
            <a:off x="-30504" y="5080822"/>
            <a:ext cx="6408894" cy="2174605"/>
          </a:xfrm>
        </p:spPr>
        <p:txBody>
          <a:bodyPr>
            <a:normAutofit/>
          </a:bodyPr>
          <a:lstStyle/>
          <a:p>
            <a:pPr marL="365767" indent="-256037" algn="ctr">
              <a:spcBef>
                <a:spcPts val="4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– так 2 января 1973 года горняки назвали еще один крупный алмаз весом 72,65 карата. Тридцать лет назад, в честь Олимпиады 1976 года, ее именем – «Белая Олимпиада-76» – был назван ювелирный камень весом 45,40 карата.</a:t>
            </a:r>
          </a:p>
          <a:p>
            <a:pPr marL="365767" indent="-256037" algn="ctr">
              <a:spcBef>
                <a:spcPts val="400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207111"/>
            <a:ext cx="2932113" cy="4142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C:\Documents and Settings\Учитель\Рабочий стол\социальный проект класса\ДЛЯ ПРОЕКТА\topflag.gif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6309353" y="4811753"/>
            <a:ext cx="2772591" cy="1424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2" b="14808"/>
          <a:stretch/>
        </p:blipFill>
        <p:spPr>
          <a:xfrm>
            <a:off x="6642637" y="5524175"/>
            <a:ext cx="2358488" cy="10617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892" y="668044"/>
            <a:ext cx="4860921" cy="3124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375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08" y="0"/>
            <a:ext cx="9166608" cy="47577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2608" y="4960137"/>
            <a:ext cx="6194808" cy="685920"/>
          </a:xfrm>
        </p:spPr>
        <p:txBody>
          <a:bodyPr/>
          <a:lstStyle/>
          <a:p>
            <a:pPr>
              <a:defRPr/>
            </a:pPr>
            <a:r>
              <a:rPr lang="ru-RU" sz="3214" b="1" dirty="0">
                <a:solidFill>
                  <a:srgbClr val="C00000"/>
                </a:solidFill>
              </a:rPr>
              <a:t>«Москва – Олимпиада-80»</a:t>
            </a:r>
          </a:p>
        </p:txBody>
      </p:sp>
      <p:sp>
        <p:nvSpPr>
          <p:cNvPr id="15362" name="Содержимое 2"/>
          <p:cNvSpPr>
            <a:spLocks noGrp="1"/>
          </p:cNvSpPr>
          <p:nvPr>
            <p:ph type="subTitle" idx="1"/>
          </p:nvPr>
        </p:nvSpPr>
        <p:spPr>
          <a:xfrm>
            <a:off x="131511" y="5472113"/>
            <a:ext cx="6172200" cy="146304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Вес алмаза – 104,50 карата, он добыт в июле 1976 года на фабрике №3 из кимберлитов трубки «Мир». Алмаз назван в честь Олимпиады, впервые проходившей в СССР с 10 июля 1980 года.</a:t>
            </a:r>
          </a:p>
          <a:p>
            <a:pPr algn="ctr" eaLnBrk="1" hangingPunct="1"/>
            <a:endParaRPr lang="ru-RU" altLang="ru-RU" dirty="0" smtClean="0"/>
          </a:p>
        </p:txBody>
      </p:sp>
      <p:pic>
        <p:nvPicPr>
          <p:cNvPr id="7" name="Picture 4" descr="C:\Documents and Settings\Учитель\Рабочий стол\социальный проект класса\ДЛЯ ПРОЕКТА\topflag.gif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6342743" y="4811753"/>
            <a:ext cx="2697414" cy="1386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2" b="14808"/>
          <a:stretch/>
        </p:blipFill>
        <p:spPr>
          <a:xfrm>
            <a:off x="6642637" y="5524175"/>
            <a:ext cx="2358488" cy="10617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923" y="582089"/>
            <a:ext cx="4634327" cy="3259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04" y="901168"/>
            <a:ext cx="3452069" cy="2589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610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242</TotalTime>
  <Words>529</Words>
  <Application>Microsoft Office PowerPoint</Application>
  <PresentationFormat>Экран (4:3)</PresentationFormat>
  <Paragraphs>62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Comic Sans MS</vt:lpstr>
      <vt:lpstr>Monotype Corsiva</vt:lpstr>
      <vt:lpstr>Tw Cen MT</vt:lpstr>
      <vt:lpstr>Tw Cen MT Condensed</vt:lpstr>
      <vt:lpstr>Wingdings 3</vt:lpstr>
      <vt:lpstr>Интеграл</vt:lpstr>
      <vt:lpstr>«АЛМАЗЫ и СПОРТ»</vt:lpstr>
      <vt:lpstr>Я играю вгородской хоккейной команде с 1 класса</vt:lpstr>
      <vt:lpstr>Цели и задачи  проекта</vt:lpstr>
      <vt:lpstr>Результаты анкетирования (приняли участие учащиеся 5-7 классов 132чел.)</vt:lpstr>
      <vt:lpstr>«Дети Азии»</vt:lpstr>
      <vt:lpstr>«Олимпийский»</vt:lpstr>
      <vt:lpstr>«Белая олимпиада-76»</vt:lpstr>
      <vt:lpstr>«Универсиада-73» </vt:lpstr>
      <vt:lpstr>«Москва – Олимпиада-80»</vt:lpstr>
      <vt:lpstr>«Николай Озеров» </vt:lpstr>
      <vt:lpstr>«Нагано-98»</vt:lpstr>
      <vt:lpstr>«Хоккеист Анатолий Фирсов».</vt:lpstr>
      <vt:lpstr>«Александр Карелин»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«АЛМАЗЫ и СПОРТ»</dc:title>
  <dc:creator>Оксанчик</dc:creator>
  <cp:lastModifiedBy>RePack by Diakov</cp:lastModifiedBy>
  <cp:revision>23</cp:revision>
  <dcterms:created xsi:type="dcterms:W3CDTF">2016-11-25T13:54:03Z</dcterms:created>
  <dcterms:modified xsi:type="dcterms:W3CDTF">2020-02-18T10:48:02Z</dcterms:modified>
</cp:coreProperties>
</file>