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42"/>
  </p:notesMasterIdLst>
  <p:sldIdLst>
    <p:sldId id="291" r:id="rId2"/>
    <p:sldId id="256" r:id="rId3"/>
    <p:sldId id="264" r:id="rId4"/>
    <p:sldId id="257" r:id="rId5"/>
    <p:sldId id="259" r:id="rId6"/>
    <p:sldId id="263" r:id="rId7"/>
    <p:sldId id="303" r:id="rId8"/>
    <p:sldId id="304" r:id="rId9"/>
    <p:sldId id="305" r:id="rId10"/>
    <p:sldId id="275" r:id="rId11"/>
    <p:sldId id="265" r:id="rId12"/>
    <p:sldId id="266" r:id="rId13"/>
    <p:sldId id="278" r:id="rId14"/>
    <p:sldId id="267" r:id="rId15"/>
    <p:sldId id="279" r:id="rId16"/>
    <p:sldId id="277" r:id="rId17"/>
    <p:sldId id="280" r:id="rId18"/>
    <p:sldId id="268" r:id="rId19"/>
    <p:sldId id="269" r:id="rId20"/>
    <p:sldId id="292" r:id="rId21"/>
    <p:sldId id="281" r:id="rId22"/>
    <p:sldId id="282" r:id="rId23"/>
    <p:sldId id="283" r:id="rId24"/>
    <p:sldId id="293" r:id="rId25"/>
    <p:sldId id="270" r:id="rId26"/>
    <p:sldId id="271" r:id="rId27"/>
    <p:sldId id="284" r:id="rId28"/>
    <p:sldId id="294" r:id="rId29"/>
    <p:sldId id="285" r:id="rId30"/>
    <p:sldId id="286" r:id="rId31"/>
    <p:sldId id="311" r:id="rId32"/>
    <p:sldId id="310" r:id="rId33"/>
    <p:sldId id="273" r:id="rId34"/>
    <p:sldId id="295" r:id="rId35"/>
    <p:sldId id="287" r:id="rId36"/>
    <p:sldId id="296" r:id="rId37"/>
    <p:sldId id="288" r:id="rId38"/>
    <p:sldId id="289" r:id="rId39"/>
    <p:sldId id="306" r:id="rId40"/>
    <p:sldId id="308"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4660"/>
  </p:normalViewPr>
  <p:slideViewPr>
    <p:cSldViewPr>
      <p:cViewPr>
        <p:scale>
          <a:sx n="70" d="100"/>
          <a:sy n="70" d="100"/>
        </p:scale>
        <p:origin x="-13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DD615B-5731-45BE-80E6-CF312D885831}" type="datetimeFigureOut">
              <a:rPr lang="ru-RU" smtClean="0"/>
              <a:t>29.01.2020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7011B0-FA70-4AE8-A519-977788BDD717}" type="slidenum">
              <a:rPr lang="ru-RU" smtClean="0"/>
              <a:t>‹#›</a:t>
            </a:fld>
            <a:endParaRPr lang="ru-RU"/>
          </a:p>
        </p:txBody>
      </p:sp>
    </p:spTree>
    <p:extLst>
      <p:ext uri="{BB962C8B-B14F-4D97-AF65-F5344CB8AC3E}">
        <p14:creationId xmlns:p14="http://schemas.microsoft.com/office/powerpoint/2010/main" val="2522656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F7011B0-FA70-4AE8-A519-977788BDD717}" type="slidenum">
              <a:rPr lang="ru-RU" smtClean="0"/>
              <a:t>2</a:t>
            </a:fld>
            <a:endParaRPr lang="ru-RU"/>
          </a:p>
        </p:txBody>
      </p:sp>
    </p:spTree>
    <p:extLst>
      <p:ext uri="{BB962C8B-B14F-4D97-AF65-F5344CB8AC3E}">
        <p14:creationId xmlns:p14="http://schemas.microsoft.com/office/powerpoint/2010/main" val="66609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29.01.2020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29.01.2020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29.01.2020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29.01.2020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29.01.2020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29.01.2020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29.01.2020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ites.google.com/site/logopedonlain/home/alalia/simptomy-sensornoj-impressivnoj-alalii" TargetMode="External"/><Relationship Id="rId2" Type="http://schemas.openxmlformats.org/officeDocument/2006/relationships/hyperlink" Target="https://sites.google.com/site/logopedonlain/home/alalia/alalia-vidy-tipy"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6813376" cy="5289768"/>
          </a:xfrm>
        </p:spPr>
        <p:txBody>
          <a:bodyPr>
            <a:normAutofit/>
          </a:bodyPr>
          <a:lstStyle/>
          <a:p>
            <a:pPr marL="45720" indent="0" algn="ctr">
              <a:buNone/>
            </a:pPr>
            <a:endParaRPr lang="ru-RU" dirty="0">
              <a:latin typeface="Times New Roman" panose="02020603050405020304" pitchFamily="18" charset="0"/>
              <a:cs typeface="Times New Roman" panose="02020603050405020304" pitchFamily="18" charset="0"/>
            </a:endParaRPr>
          </a:p>
          <a:p>
            <a:pPr marL="45720" indent="0" algn="ctr">
              <a:buNone/>
            </a:pPr>
            <a:endParaRPr lang="ru-RU" sz="3200" dirty="0" smtClean="0">
              <a:latin typeface="Times New Roman" panose="02020603050405020304" pitchFamily="18" charset="0"/>
              <a:cs typeface="Times New Roman" panose="02020603050405020304" pitchFamily="18" charset="0"/>
            </a:endParaRPr>
          </a:p>
          <a:p>
            <a:pPr marL="45720" indent="0" algn="ctr">
              <a:buNone/>
            </a:pPr>
            <a:endParaRPr lang="ru-RU" sz="3200" dirty="0">
              <a:latin typeface="Times New Roman" panose="02020603050405020304" pitchFamily="18" charset="0"/>
              <a:cs typeface="Times New Roman" panose="02020603050405020304" pitchFamily="18" charset="0"/>
            </a:endParaRPr>
          </a:p>
          <a:p>
            <a:pPr marL="45720" indent="0" algn="ctr">
              <a:buNone/>
            </a:pPr>
            <a:endParaRPr lang="ru-RU" sz="3200" dirty="0" smtClean="0">
              <a:latin typeface="Times New Roman" panose="02020603050405020304" pitchFamily="18" charset="0"/>
              <a:cs typeface="Times New Roman" panose="02020603050405020304" pitchFamily="18" charset="0"/>
            </a:endParaRPr>
          </a:p>
          <a:p>
            <a:pPr marL="45720" indent="0" algn="ctr">
              <a:buNone/>
            </a:pPr>
            <a:endParaRPr lang="ru-RU" sz="3200" dirty="0" smtClean="0">
              <a:cs typeface="Times New Roman" panose="02020603050405020304" pitchFamily="18" charset="0"/>
            </a:endParaRPr>
          </a:p>
          <a:p>
            <a:pPr lvl="6" algn="r"/>
            <a:endParaRPr lang="ru-RU" sz="2000" dirty="0" smtClean="0">
              <a:cs typeface="Times New Roman" panose="02020603050405020304" pitchFamily="18" charset="0"/>
            </a:endParaRPr>
          </a:p>
          <a:p>
            <a:pPr marL="1783080" lvl="6" indent="0" algn="r">
              <a:buNone/>
            </a:pPr>
            <a:r>
              <a:rPr lang="ru-RU" dirty="0" smtClean="0">
                <a:cs typeface="Times New Roman" panose="02020603050405020304" pitchFamily="18" charset="0"/>
              </a:rPr>
              <a:t>Учитель-логопед: Шмуйлович И.В.</a:t>
            </a:r>
          </a:p>
          <a:p>
            <a:pPr lvl="6" algn="r"/>
            <a:endParaRPr lang="ru-RU" dirty="0">
              <a:latin typeface="Times New Roman" panose="02020603050405020304" pitchFamily="18" charset="0"/>
              <a:cs typeface="Times New Roman" panose="02020603050405020304" pitchFamily="18" charset="0"/>
            </a:endParaRPr>
          </a:p>
          <a:p>
            <a:pPr lvl="6" algn="r"/>
            <a:endParaRPr lang="ru-RU" dirty="0" smtClean="0">
              <a:latin typeface="Times New Roman" panose="02020603050405020304" pitchFamily="18" charset="0"/>
              <a:cs typeface="Times New Roman" panose="02020603050405020304" pitchFamily="18" charset="0"/>
            </a:endParaRPr>
          </a:p>
          <a:p>
            <a:pPr lvl="6" algn="r"/>
            <a:endParaRPr lang="ru-RU" dirty="0">
              <a:latin typeface="Times New Roman" panose="02020603050405020304" pitchFamily="18" charset="0"/>
              <a:cs typeface="Times New Roman" panose="02020603050405020304" pitchFamily="18" charset="0"/>
            </a:endParaRPr>
          </a:p>
          <a:p>
            <a:pPr lvl="6" algn="r"/>
            <a:endParaRPr lang="ru-RU" dirty="0" smtClean="0">
              <a:latin typeface="Times New Roman" panose="02020603050405020304" pitchFamily="18" charset="0"/>
              <a:cs typeface="Times New Roman" panose="02020603050405020304" pitchFamily="18" charset="0"/>
            </a:endParaRPr>
          </a:p>
          <a:p>
            <a:pPr marL="1783080" lvl="6" indent="0">
              <a:buNone/>
            </a:pP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907704" y="1665955"/>
            <a:ext cx="5616624" cy="2308324"/>
          </a:xfrm>
          <a:prstGeom prst="rect">
            <a:avLst/>
          </a:prstGeom>
          <a:noFill/>
        </p:spPr>
        <p:txBody>
          <a:bodyPr wrap="square" lIns="91440" tIns="45720" rIns="91440" bIns="45720">
            <a:spAutoFit/>
          </a:bodyPr>
          <a:lstStyle/>
          <a:p>
            <a:pPr marL="45720" indent="0" algn="ctr">
              <a:buNone/>
            </a:pPr>
            <a:r>
              <a:rPr lang="ru-RU"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Times New Roman" panose="02020603050405020304" pitchFamily="18" charset="0"/>
              </a:rPr>
              <a:t>Алалия</a:t>
            </a:r>
          </a:p>
          <a:p>
            <a:pPr marL="45720" indent="0" algn="ctr">
              <a:buNone/>
            </a:pPr>
            <a:endParaRPr lang="ru-RU"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Times New Roman" panose="02020603050405020304" pitchFamily="18" charset="0"/>
            </a:endParaRPr>
          </a:p>
          <a:p>
            <a:pPr marL="45720" indent="0" algn="ctr">
              <a:buNone/>
            </a:pPr>
            <a:r>
              <a:rPr lang="ru-RU"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Times New Roman" panose="02020603050405020304" pitchFamily="18" charset="0"/>
              </a:rPr>
              <a:t>Коррекционная работа при алалии</a:t>
            </a:r>
            <a:endParaRPr lang="ru-RU"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922290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332656"/>
            <a:ext cx="8424936" cy="6120680"/>
          </a:xfrm>
        </p:spPr>
        <p:txBody>
          <a:bodyPr>
            <a:normAutofit/>
          </a:bodyPr>
          <a:lstStyle/>
          <a:p>
            <a:pPr marL="45720" indent="0">
              <a:buNone/>
            </a:pPr>
            <a:r>
              <a:rPr lang="ru-RU" dirty="0"/>
              <a:t/>
            </a:r>
            <a:br>
              <a:rPr lang="ru-RU" dirty="0"/>
            </a:br>
            <a:endParaRPr lang="ru-RU" dirty="0"/>
          </a:p>
          <a:p>
            <a:pPr marL="45720" indent="0">
              <a:buNone/>
            </a:pPr>
            <a:endParaRPr lang="ru-RU" dirty="0"/>
          </a:p>
        </p:txBody>
      </p:sp>
      <p:sp>
        <p:nvSpPr>
          <p:cNvPr id="5" name="Прямоугольник 4"/>
          <p:cNvSpPr/>
          <p:nvPr/>
        </p:nvSpPr>
        <p:spPr>
          <a:xfrm>
            <a:off x="395536" y="188640"/>
            <a:ext cx="8424936" cy="6320192"/>
          </a:xfrm>
          <a:prstGeom prst="rect">
            <a:avLst/>
          </a:prstGeom>
        </p:spPr>
        <p:txBody>
          <a:bodyPr wrap="square">
            <a:spAutoFit/>
          </a:bodyPr>
          <a:lstStyle/>
          <a:p>
            <a:pPr marL="45720" lvl="0" algn="ctr">
              <a:spcBef>
                <a:spcPct val="20000"/>
              </a:spcBef>
              <a:spcAft>
                <a:spcPts val="300"/>
              </a:spcAft>
              <a:buClr>
                <a:srgbClr val="05E0DB">
                  <a:lumMod val="75000"/>
                </a:srgbClr>
              </a:buClr>
              <a:buSzPct val="130000"/>
            </a:pPr>
            <a:r>
              <a:rPr lang="ru-RU" sz="1200" b="1" dirty="0">
                <a:cs typeface="Times New Roman" panose="02020603050405020304" pitchFamily="18" charset="0"/>
              </a:rPr>
              <a:t>Речевой режим (1 этап коррекции сенсорной алалии).</a:t>
            </a:r>
          </a:p>
          <a:p>
            <a:pPr marL="45720" lvl="0">
              <a:spcBef>
                <a:spcPct val="20000"/>
              </a:spcBef>
              <a:spcAft>
                <a:spcPts val="300"/>
              </a:spcAft>
              <a:buClr>
                <a:srgbClr val="05E0DB">
                  <a:lumMod val="75000"/>
                </a:srgbClr>
              </a:buClr>
              <a:buSzPct val="130000"/>
            </a:pPr>
            <a:r>
              <a:rPr lang="ru-RU" sz="1100" dirty="0">
                <a:cs typeface="Times New Roman" panose="02020603050405020304" pitchFamily="18" charset="0"/>
              </a:rPr>
              <a:t>Речевой режим – это правила речевого (вербального) поведения для взрослых, общающихся с ребенком, направленные на максимальное облегчение задачи усвоения ребенком родного языка.</a:t>
            </a:r>
          </a:p>
          <a:p>
            <a:pPr marL="45720" lvl="0">
              <a:spcBef>
                <a:spcPct val="20000"/>
              </a:spcBef>
              <a:spcAft>
                <a:spcPts val="300"/>
              </a:spcAft>
              <a:buClr>
                <a:srgbClr val="05E0DB">
                  <a:lumMod val="75000"/>
                </a:srgbClr>
              </a:buClr>
              <a:buSzPct val="130000"/>
            </a:pPr>
            <a:r>
              <a:rPr lang="ru-RU" sz="1100" dirty="0">
                <a:cs typeface="Times New Roman" panose="02020603050405020304" pitchFamily="18" charset="0"/>
              </a:rPr>
              <a:t> </a:t>
            </a:r>
            <a:r>
              <a:rPr lang="ru-RU" sz="1100" b="1" dirty="0">
                <a:cs typeface="Times New Roman" panose="02020603050405020304" pitchFamily="18" charset="0"/>
              </a:rPr>
              <a:t> Тишина</a:t>
            </a:r>
            <a:r>
              <a:rPr lang="ru-RU" sz="1100" dirty="0">
                <a:cs typeface="Times New Roman" panose="02020603050405020304" pitchFamily="18" charset="0"/>
              </a:rPr>
              <a:t>. Создайте щадящий звуковой и слуховой режим ребенку – никаких телевизоров, музыки, телефонов. Слово звучит только в тишине.</a:t>
            </a:r>
          </a:p>
          <a:p>
            <a:pPr marL="45720" lvl="0">
              <a:spcBef>
                <a:spcPct val="20000"/>
              </a:spcBef>
              <a:spcAft>
                <a:spcPts val="300"/>
              </a:spcAft>
              <a:buClr>
                <a:srgbClr val="05E0DB">
                  <a:lumMod val="75000"/>
                </a:srgbClr>
              </a:buClr>
              <a:buSzPct val="130000"/>
            </a:pPr>
            <a:r>
              <a:rPr lang="ru-RU" sz="1100" dirty="0">
                <a:cs typeface="Times New Roman" panose="02020603050405020304" pitchFamily="18" charset="0"/>
              </a:rPr>
              <a:t>  </a:t>
            </a:r>
            <a:r>
              <a:rPr lang="ru-RU" sz="1100" b="1" dirty="0">
                <a:cs typeface="Times New Roman" panose="02020603050405020304" pitchFamily="18" charset="0"/>
              </a:rPr>
              <a:t>Послушание.</a:t>
            </a:r>
            <a:r>
              <a:rPr lang="ru-RU" sz="1100" dirty="0">
                <a:cs typeface="Times New Roman" panose="02020603050405020304" pitchFamily="18" charset="0"/>
              </a:rPr>
              <a:t>  Сформируйте  у ребенка навыки послушания. Возможно их получится сделать поначалу только через неречевые действия: палец к губам – «тихо!», палец вверх – «внимание!». Но каждое  неречевое действие сопровождайте этим словом.</a:t>
            </a:r>
          </a:p>
          <a:p>
            <a:pPr marL="45720" lvl="0">
              <a:spcBef>
                <a:spcPct val="20000"/>
              </a:spcBef>
              <a:spcAft>
                <a:spcPts val="300"/>
              </a:spcAft>
              <a:buClr>
                <a:srgbClr val="05E0DB">
                  <a:lumMod val="75000"/>
                </a:srgbClr>
              </a:buClr>
              <a:buSzPct val="130000"/>
            </a:pPr>
            <a:r>
              <a:rPr lang="ru-RU" sz="1100" dirty="0">
                <a:cs typeface="Times New Roman" panose="02020603050405020304" pitchFamily="18" charset="0"/>
              </a:rPr>
              <a:t> </a:t>
            </a:r>
            <a:r>
              <a:rPr lang="ru-RU" sz="1100" b="1" dirty="0">
                <a:cs typeface="Times New Roman" panose="02020603050405020304" pitchFamily="18" charset="0"/>
              </a:rPr>
              <a:t>Фраза максимум из 2х слов. </a:t>
            </a:r>
            <a:r>
              <a:rPr lang="ru-RU" sz="1100" dirty="0">
                <a:cs typeface="Times New Roman" panose="02020603050405020304" pitchFamily="18" charset="0"/>
              </a:rPr>
              <a:t>А лучше вообще одно слово. «Киса» или «это киса». Потому что «посмотри какая пушистая киса» - для ребенка звучит как китайский язык.</a:t>
            </a:r>
          </a:p>
          <a:p>
            <a:pPr marL="45720" lvl="0">
              <a:spcBef>
                <a:spcPct val="20000"/>
              </a:spcBef>
              <a:spcAft>
                <a:spcPts val="300"/>
              </a:spcAft>
              <a:buClr>
                <a:srgbClr val="05E0DB">
                  <a:lumMod val="75000"/>
                </a:srgbClr>
              </a:buClr>
              <a:buSzPct val="130000"/>
            </a:pPr>
            <a:r>
              <a:rPr lang="ru-RU" sz="1100" b="1" dirty="0">
                <a:cs typeface="Times New Roman" panose="02020603050405020304" pitchFamily="18" charset="0"/>
              </a:rPr>
              <a:t>Слова  произносить в неизменном виде. </a:t>
            </a:r>
            <a:r>
              <a:rPr lang="ru-RU" sz="1100" dirty="0">
                <a:cs typeface="Times New Roman" panose="02020603050405020304" pitchFamily="18" charset="0"/>
              </a:rPr>
              <a:t>Ребенок воспринимает новую форму слова как новое слово. «Вода», «воды», «водичка», «воду» - для ребенка это 4 разных слова, которые обозначают 4 разных предмета. Поэтому придется думать как сформулировать фразу, чтобы звучало по-русски, но и слово не изменилось. Например, не «покажи кису», а «где киса». Даже интонацию придется сохранять одну и ту же.</a:t>
            </a:r>
          </a:p>
          <a:p>
            <a:pPr marL="45720" lvl="0">
              <a:spcBef>
                <a:spcPct val="20000"/>
              </a:spcBef>
              <a:spcAft>
                <a:spcPts val="300"/>
              </a:spcAft>
              <a:buClr>
                <a:srgbClr val="05E0DB">
                  <a:lumMod val="75000"/>
                </a:srgbClr>
              </a:buClr>
              <a:buSzPct val="130000"/>
            </a:pPr>
            <a:r>
              <a:rPr lang="ru-RU" sz="1100" b="1" dirty="0">
                <a:cs typeface="Times New Roman" panose="02020603050405020304" pitchFamily="18" charset="0"/>
              </a:rPr>
              <a:t>С ребенком заниматься должен один человек, </a:t>
            </a:r>
            <a:r>
              <a:rPr lang="ru-RU" sz="1100" dirty="0">
                <a:cs typeface="Times New Roman" panose="02020603050405020304" pitchFamily="18" charset="0"/>
              </a:rPr>
              <a:t>тот кого ребенок «слышит» (понимает). Остальные члены семьи пусть не обижаются, что их ребенок не слышит – так работает мозг ребенка с сенсорной алалией. Постепенно включать их в круг общения.</a:t>
            </a:r>
          </a:p>
          <a:p>
            <a:pPr marL="45720" lvl="0">
              <a:spcBef>
                <a:spcPct val="20000"/>
              </a:spcBef>
              <a:spcAft>
                <a:spcPts val="300"/>
              </a:spcAft>
              <a:buClr>
                <a:srgbClr val="05E0DB">
                  <a:lumMod val="75000"/>
                </a:srgbClr>
              </a:buClr>
              <a:buSzPct val="130000"/>
            </a:pPr>
            <a:r>
              <a:rPr lang="ru-RU" sz="1100" b="1" dirty="0">
                <a:cs typeface="Times New Roman" panose="02020603050405020304" pitchFamily="18" charset="0"/>
              </a:rPr>
              <a:t>Не заниматься,  а жить. </a:t>
            </a:r>
            <a:r>
              <a:rPr lang="ru-RU" sz="1100" dirty="0">
                <a:cs typeface="Times New Roman" panose="02020603050405020304" pitchFamily="18" charset="0"/>
              </a:rPr>
              <a:t>Будет лучше, если ребенок вообще не будет догадываться, что он чему-то учится. Начните с бытовых предметов и ситуаций – они позволят ребенку понимать, что происходит вокруг него, получать желаемые предметы. Представляете как это трудно – хотеть конфету и не знать, как она называется, и как ее получить?</a:t>
            </a:r>
          </a:p>
          <a:p>
            <a:pPr marL="45720" lvl="0">
              <a:spcBef>
                <a:spcPct val="20000"/>
              </a:spcBef>
              <a:spcAft>
                <a:spcPts val="300"/>
              </a:spcAft>
              <a:buClr>
                <a:srgbClr val="05E0DB">
                  <a:lumMod val="75000"/>
                </a:srgbClr>
              </a:buClr>
              <a:buSzPct val="130000"/>
            </a:pPr>
            <a:r>
              <a:rPr lang="ru-RU" sz="1100" b="1" dirty="0">
                <a:cs typeface="Times New Roman" panose="02020603050405020304" pitchFamily="18" charset="0"/>
              </a:rPr>
              <a:t>Говорить, глядя в лицо ребенку.</a:t>
            </a:r>
            <a:r>
              <a:rPr lang="ru-RU" sz="1100" dirty="0">
                <a:cs typeface="Times New Roman" panose="02020603050405020304" pitchFamily="18" charset="0"/>
              </a:rPr>
              <a:t> Дети воспринимают слуховую информацию лучше со зрительным подкреплением. К тому же артикуляцию некоторых звуков (П, Б, В, Ф, М, С, З) можно увидеть, и это поможет ему правильнее опознавать и произносить новое слово.</a:t>
            </a:r>
          </a:p>
          <a:p>
            <a:pPr marL="45720" lvl="0">
              <a:spcBef>
                <a:spcPct val="20000"/>
              </a:spcBef>
              <a:spcAft>
                <a:spcPts val="300"/>
              </a:spcAft>
              <a:buClr>
                <a:srgbClr val="05E0DB">
                  <a:lumMod val="75000"/>
                </a:srgbClr>
              </a:buClr>
              <a:buSzPct val="130000"/>
            </a:pPr>
            <a:r>
              <a:rPr lang="ru-RU" sz="1100" dirty="0">
                <a:cs typeface="Times New Roman" panose="02020603050405020304" pitchFamily="18" charset="0"/>
              </a:rPr>
              <a:t> </a:t>
            </a:r>
            <a:r>
              <a:rPr lang="ru-RU" sz="1100" b="1" dirty="0">
                <a:cs typeface="Times New Roman" panose="02020603050405020304" pitchFamily="18" charset="0"/>
              </a:rPr>
              <a:t>Предмет в руках ребенка.</a:t>
            </a:r>
            <a:r>
              <a:rPr lang="ru-RU" sz="1100" dirty="0">
                <a:cs typeface="Times New Roman" panose="02020603050405020304" pitchFamily="18" charset="0"/>
              </a:rPr>
              <a:t> Изучая новое слово – дайте этот предмет ребенку в руки, совершите это действие. Только в этом случае малыш может соотнести непонятные для него звуки (название предмета) с самим предметом, и понять, что «эта штука», оказывается, называется «машина».  Если позволяют его возможности, он попробует повторить  это слово –  попросив в «машину»  и получив машину – запомнит название.</a:t>
            </a:r>
          </a:p>
          <a:p>
            <a:pPr marL="45720" lvl="0">
              <a:spcBef>
                <a:spcPct val="20000"/>
              </a:spcBef>
              <a:spcAft>
                <a:spcPts val="300"/>
              </a:spcAft>
              <a:buClr>
                <a:srgbClr val="05E0DB">
                  <a:lumMod val="75000"/>
                </a:srgbClr>
              </a:buClr>
              <a:buSzPct val="130000"/>
            </a:pPr>
            <a:r>
              <a:rPr lang="ru-RU" sz="1100" dirty="0">
                <a:cs typeface="Times New Roman" panose="02020603050405020304" pitchFamily="18" charset="0"/>
              </a:rPr>
              <a:t> </a:t>
            </a:r>
            <a:r>
              <a:rPr lang="ru-RU" sz="1100" b="1" dirty="0">
                <a:cs typeface="Times New Roman" panose="02020603050405020304" pitchFamily="18" charset="0"/>
              </a:rPr>
              <a:t>Д</a:t>
            </a:r>
            <a:r>
              <a:rPr lang="ru-RU" sz="1100" b="1" dirty="0" smtClean="0">
                <a:cs typeface="Times New Roman" panose="02020603050405020304" pitchFamily="18" charset="0"/>
              </a:rPr>
              <a:t>невник-словарь</a:t>
            </a:r>
            <a:r>
              <a:rPr lang="ru-RU" sz="1100" b="1" dirty="0">
                <a:cs typeface="Times New Roman" panose="02020603050405020304" pitchFamily="18" charset="0"/>
              </a:rPr>
              <a:t>,</a:t>
            </a:r>
            <a:r>
              <a:rPr lang="ru-RU" sz="1100" dirty="0">
                <a:cs typeface="Times New Roman" panose="02020603050405020304" pitchFamily="18" charset="0"/>
              </a:rPr>
              <a:t> в который сначала </a:t>
            </a:r>
            <a:r>
              <a:rPr lang="ru-RU" sz="1100" dirty="0" smtClean="0">
                <a:cs typeface="Times New Roman" panose="02020603050405020304" pitchFamily="18" charset="0"/>
              </a:rPr>
              <a:t>записываются </a:t>
            </a:r>
            <a:r>
              <a:rPr lang="ru-RU" sz="1100" dirty="0">
                <a:cs typeface="Times New Roman" panose="02020603050405020304" pitchFamily="18" charset="0"/>
              </a:rPr>
              <a:t>все слова и фразы (просьбы) которые ребенок понимает и выполняет, это поможет логопеду, используя их в работе, расширять понимаемый словарь. В дальнейшем записывайте все  новые изученные и произносимые ребенком слова и фразы, так же для общего использования и закрепления другими членами семьи.</a:t>
            </a:r>
          </a:p>
          <a:p>
            <a:pPr marL="45720" lvl="0">
              <a:spcBef>
                <a:spcPct val="20000"/>
              </a:spcBef>
              <a:spcAft>
                <a:spcPts val="300"/>
              </a:spcAft>
              <a:buClr>
                <a:srgbClr val="05E0DB">
                  <a:lumMod val="75000"/>
                </a:srgbClr>
              </a:buClr>
              <a:buSzPct val="130000"/>
            </a:pPr>
            <a:r>
              <a:rPr lang="ru-RU" sz="1100" dirty="0">
                <a:cs typeface="Times New Roman" panose="02020603050405020304" pitchFamily="18" charset="0"/>
              </a:rPr>
              <a:t> </a:t>
            </a:r>
          </a:p>
        </p:txBody>
      </p:sp>
    </p:spTree>
    <p:extLst>
      <p:ext uri="{BB962C8B-B14F-4D97-AF65-F5344CB8AC3E}">
        <p14:creationId xmlns:p14="http://schemas.microsoft.com/office/powerpoint/2010/main" val="3158574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352928" cy="6192688"/>
          </a:xfrm>
        </p:spPr>
        <p:txBody>
          <a:bodyPr>
            <a:noAutofit/>
          </a:bodyPr>
          <a:lstStyle/>
          <a:p>
            <a:pPr marL="45720" indent="0" algn="ctr">
              <a:buNone/>
            </a:pPr>
            <a:r>
              <a:rPr lang="ru-RU" sz="1400" b="1" dirty="0">
                <a:solidFill>
                  <a:schemeClr val="tx1"/>
                </a:solidFill>
                <a:cs typeface="Times New Roman" panose="02020603050405020304" pitchFamily="18" charset="0"/>
              </a:rPr>
              <a:t>Моторная концепция Моторной (Экспрессивной) алалии. (Устаревшая теория</a:t>
            </a:r>
            <a:r>
              <a:rPr lang="ru-RU" sz="1400" b="1" dirty="0" smtClean="0">
                <a:solidFill>
                  <a:schemeClr val="tx1"/>
                </a:solidFill>
                <a:cs typeface="Times New Roman" panose="02020603050405020304" pitchFamily="18" charset="0"/>
              </a:rPr>
              <a:t>).</a:t>
            </a:r>
            <a:endParaRPr lang="ru-RU" sz="1400" dirty="0">
              <a:cs typeface="Times New Roman" panose="02020603050405020304" pitchFamily="18" charset="0"/>
            </a:endParaRPr>
          </a:p>
          <a:p>
            <a:pPr marL="45720" indent="0" algn="ctr">
              <a:buNone/>
            </a:pPr>
            <a:endParaRPr lang="ru-RU" sz="1400" dirty="0">
              <a:cs typeface="Times New Roman" panose="02020603050405020304" pitchFamily="18" charset="0"/>
            </a:endParaRPr>
          </a:p>
          <a:p>
            <a:pPr marL="45720" indent="0">
              <a:buNone/>
            </a:pPr>
            <a:r>
              <a:rPr lang="ru-RU" sz="1400" dirty="0">
                <a:solidFill>
                  <a:schemeClr val="tx1"/>
                </a:solidFill>
                <a:cs typeface="Times New Roman" panose="02020603050405020304" pitchFamily="18" charset="0"/>
              </a:rPr>
              <a:t>Моторная концепция механизма моторной алалии появилась самой первой. Ее создатели первыми выявили такой тип речевого нарушения, и в этом их несомненная заслуга.</a:t>
            </a:r>
          </a:p>
          <a:p>
            <a:pPr marL="45720" indent="0">
              <a:buNone/>
            </a:pPr>
            <a:r>
              <a:rPr lang="ru-RU" sz="1400" dirty="0">
                <a:solidFill>
                  <a:schemeClr val="tx1"/>
                </a:solidFill>
                <a:cs typeface="Times New Roman" panose="02020603050405020304" pitchFamily="18" charset="0"/>
              </a:rPr>
              <a:t>В настоящее время немалая часть логопедов-дефектологов использует в своей работе с моторными </a:t>
            </a:r>
            <a:r>
              <a:rPr lang="ru-RU" sz="1400" dirty="0" err="1">
                <a:solidFill>
                  <a:schemeClr val="tx1"/>
                </a:solidFill>
                <a:cs typeface="Times New Roman" panose="02020603050405020304" pitchFamily="18" charset="0"/>
              </a:rPr>
              <a:t>алаликами</a:t>
            </a:r>
            <a:r>
              <a:rPr lang="ru-RU" sz="1400" dirty="0">
                <a:solidFill>
                  <a:schemeClr val="tx1"/>
                </a:solidFill>
                <a:cs typeface="Times New Roman" panose="02020603050405020304" pitchFamily="18" charset="0"/>
              </a:rPr>
              <a:t> именно моторную концепцию (методики и планы), несмотря на то, что сами создатели этой теории со временем ее раскритиковали.</a:t>
            </a:r>
          </a:p>
          <a:p>
            <a:pPr marL="45720" indent="0">
              <a:buNone/>
            </a:pPr>
            <a:r>
              <a:rPr lang="ru-RU" sz="1400" dirty="0">
                <a:solidFill>
                  <a:schemeClr val="tx1"/>
                </a:solidFill>
                <a:cs typeface="Times New Roman" panose="02020603050405020304" pitchFamily="18" charset="0"/>
              </a:rPr>
              <a:t>Эта концепция является устаревшей, т.к. возникла и существовала  с конца 19 века и до 20х-30х годов 20 века, когда медицина и технический прогресс не позволяли проводить достоверные  исследования функционирования головного мозга. </a:t>
            </a:r>
          </a:p>
          <a:p>
            <a:pPr marL="45720" indent="0">
              <a:buNone/>
            </a:pPr>
            <a:r>
              <a:rPr lang="ru-RU" sz="1400" dirty="0">
                <a:solidFill>
                  <a:schemeClr val="tx1"/>
                </a:solidFill>
                <a:cs typeface="Times New Roman" panose="02020603050405020304" pitchFamily="18" charset="0"/>
              </a:rPr>
              <a:t>Основывается эта теория </a:t>
            </a:r>
            <a:r>
              <a:rPr lang="ru-RU" sz="1400" b="1" dirty="0" smtClean="0">
                <a:solidFill>
                  <a:schemeClr val="tx1"/>
                </a:solidFill>
                <a:cs typeface="Times New Roman" panose="02020603050405020304" pitchFamily="18" charset="0"/>
              </a:rPr>
              <a:t>на ошибочном </a:t>
            </a:r>
            <a:r>
              <a:rPr lang="ru-RU" sz="1400" b="1" dirty="0">
                <a:solidFill>
                  <a:schemeClr val="tx1"/>
                </a:solidFill>
                <a:cs typeface="Times New Roman" panose="02020603050405020304" pitchFamily="18" charset="0"/>
              </a:rPr>
              <a:t>представлении о поражении  только речевых центров КГМ (центра </a:t>
            </a:r>
            <a:r>
              <a:rPr lang="ru-RU" sz="1400" b="1" dirty="0" err="1">
                <a:solidFill>
                  <a:schemeClr val="tx1"/>
                </a:solidFill>
                <a:cs typeface="Times New Roman" panose="02020603050405020304" pitchFamily="18" charset="0"/>
              </a:rPr>
              <a:t>Брока</a:t>
            </a:r>
            <a:r>
              <a:rPr lang="ru-RU" sz="1400" b="1" dirty="0">
                <a:solidFill>
                  <a:schemeClr val="tx1"/>
                </a:solidFill>
                <a:cs typeface="Times New Roman" panose="02020603050405020304" pitchFamily="18" charset="0"/>
              </a:rPr>
              <a:t>, центра Вернике)  и  нарушении их взаимодействия, что проявляется в невозможности артикуляции.</a:t>
            </a:r>
          </a:p>
          <a:p>
            <a:pPr marL="45720" indent="0">
              <a:buNone/>
            </a:pPr>
            <a:r>
              <a:rPr lang="ru-RU" sz="1400" dirty="0">
                <a:solidFill>
                  <a:schemeClr val="tx1"/>
                </a:solidFill>
                <a:cs typeface="Times New Roman" panose="02020603050405020304" pitchFamily="18" charset="0"/>
              </a:rPr>
              <a:t>Логопедическая работа в этом случае мало отличалась от коррекции Дизартрии или </a:t>
            </a:r>
            <a:r>
              <a:rPr lang="ru-RU" sz="1400" dirty="0" err="1">
                <a:solidFill>
                  <a:schemeClr val="tx1"/>
                </a:solidFill>
                <a:cs typeface="Times New Roman" panose="02020603050405020304" pitchFamily="18" charset="0"/>
              </a:rPr>
              <a:t>Анартрии</a:t>
            </a:r>
            <a:r>
              <a:rPr lang="ru-RU" sz="1400" dirty="0">
                <a:solidFill>
                  <a:schemeClr val="tx1"/>
                </a:solidFill>
                <a:cs typeface="Times New Roman" panose="02020603050405020304" pitchFamily="18" charset="0"/>
              </a:rPr>
              <a:t> и </a:t>
            </a:r>
            <a:r>
              <a:rPr lang="ru-RU" sz="1400" b="1" dirty="0">
                <a:solidFill>
                  <a:schemeClr val="tx1"/>
                </a:solidFill>
                <a:cs typeface="Times New Roman" panose="02020603050405020304" pitchFamily="18" charset="0"/>
              </a:rPr>
              <a:t>начиналась с постановки звуков, объединения звуков в слоги и т.д. Использовались логопедические массажи. И очень часто, когда говорят «прогноз неблагоприятный» по поводу моторной алалии, это связано не с "неизлечимостью" моторной алалии, а как раз  с использованием методик, опирающихся на данную концепцию</a:t>
            </a:r>
            <a:r>
              <a:rPr lang="ru-RU" sz="1400" dirty="0">
                <a:solidFill>
                  <a:schemeClr val="tx1"/>
                </a:solidFill>
                <a:cs typeface="Times New Roman" panose="02020603050405020304" pitchFamily="18" charset="0"/>
              </a:rPr>
              <a:t>. Последователи данной концепции часто считают, что успешные случаи "излечения" моторной алалии занимают больше времени чем коррекция сенсорной алалии. При использовании Языковой концепции коррекция моторной алалии, наоборот занимает в 2 раза меньше времени чем сенсорная.</a:t>
            </a:r>
          </a:p>
          <a:p>
            <a:endParaRPr lang="ru-RU" sz="1400" dirty="0"/>
          </a:p>
        </p:txBody>
      </p:sp>
    </p:spTree>
    <p:extLst>
      <p:ext uri="{BB962C8B-B14F-4D97-AF65-F5344CB8AC3E}">
        <p14:creationId xmlns:p14="http://schemas.microsoft.com/office/powerpoint/2010/main" val="846081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88640"/>
            <a:ext cx="8496944" cy="6480720"/>
          </a:xfrm>
        </p:spPr>
        <p:txBody>
          <a:bodyPr>
            <a:normAutofit fontScale="25000" lnSpcReduction="20000"/>
          </a:bodyPr>
          <a:lstStyle/>
          <a:p>
            <a:pPr marL="45720" indent="0" algn="ctr">
              <a:buNone/>
            </a:pPr>
            <a:r>
              <a:rPr lang="ru-RU" sz="5600" b="1" dirty="0">
                <a:solidFill>
                  <a:schemeClr val="tx1"/>
                </a:solidFill>
                <a:cs typeface="Times New Roman" panose="02020603050405020304" pitchFamily="18" charset="0"/>
              </a:rPr>
              <a:t>Как выглядит план коррекционной работы  при моторной алалии (по моторной теории):</a:t>
            </a:r>
          </a:p>
          <a:p>
            <a:pPr marL="45720" indent="0">
              <a:buNone/>
            </a:pPr>
            <a:r>
              <a:rPr lang="ru-RU" sz="5600" dirty="0" smtClean="0">
                <a:solidFill>
                  <a:schemeClr val="tx1"/>
                </a:solidFill>
                <a:cs typeface="Times New Roman" panose="02020603050405020304" pitchFamily="18" charset="0"/>
              </a:rPr>
              <a:t>(в </a:t>
            </a:r>
            <a:r>
              <a:rPr lang="ru-RU" sz="5600" dirty="0">
                <a:solidFill>
                  <a:schemeClr val="tx1"/>
                </a:solidFill>
                <a:cs typeface="Times New Roman" panose="02020603050405020304" pitchFamily="18" charset="0"/>
              </a:rPr>
              <a:t>этом плане начало коррекционной работы со звуков на первом же этапе, в конце третьего этапа дети заучивают бытовые фразы, что характерно для работы с детьми с интеллектуальной недостаточностью</a:t>
            </a:r>
            <a:r>
              <a:rPr lang="ru-RU" sz="5600" dirty="0" smtClean="0">
                <a:solidFill>
                  <a:schemeClr val="tx1"/>
                </a:solidFill>
                <a:cs typeface="Times New Roman" panose="02020603050405020304" pitchFamily="18" charset="0"/>
              </a:rPr>
              <a:t>)</a:t>
            </a:r>
            <a:endParaRPr lang="ru-RU" sz="5600" dirty="0">
              <a:solidFill>
                <a:schemeClr val="tx1"/>
              </a:solidFill>
              <a:cs typeface="Times New Roman" panose="02020603050405020304" pitchFamily="18" charset="0"/>
            </a:endParaRPr>
          </a:p>
          <a:p>
            <a:pPr marL="45720" indent="0">
              <a:buNone/>
            </a:pPr>
            <a:r>
              <a:rPr lang="ru-RU" sz="5600" b="1" dirty="0">
                <a:solidFill>
                  <a:schemeClr val="tx1"/>
                </a:solidFill>
                <a:cs typeface="Times New Roman" panose="02020603050405020304" pitchFamily="18" charset="0"/>
              </a:rPr>
              <a:t>1 период логопедической работы.</a:t>
            </a:r>
          </a:p>
          <a:p>
            <a:pPr marL="45720" indent="0">
              <a:buNone/>
            </a:pPr>
            <a:r>
              <a:rPr lang="ru-RU" sz="5600" dirty="0" smtClean="0">
                <a:solidFill>
                  <a:schemeClr val="tx1"/>
                </a:solidFill>
                <a:cs typeface="Times New Roman" panose="02020603050405020304" pitchFamily="18" charset="0"/>
              </a:rPr>
              <a:t>   </a:t>
            </a:r>
            <a:r>
              <a:rPr lang="ru-RU" sz="5600" dirty="0">
                <a:solidFill>
                  <a:schemeClr val="tx1"/>
                </a:solidFill>
                <a:cs typeface="Times New Roman" panose="02020603050405020304" pitchFamily="18" charset="0"/>
              </a:rPr>
              <a:t>Основная задача первого периода работы с детьми-</a:t>
            </a:r>
            <a:r>
              <a:rPr lang="ru-RU" sz="5600" dirty="0" err="1">
                <a:solidFill>
                  <a:schemeClr val="tx1"/>
                </a:solidFill>
                <a:cs typeface="Times New Roman" panose="02020603050405020304" pitchFamily="18" charset="0"/>
              </a:rPr>
              <a:t>алаликами</a:t>
            </a:r>
            <a:r>
              <a:rPr lang="ru-RU" sz="5600" dirty="0">
                <a:solidFill>
                  <a:schemeClr val="tx1"/>
                </a:solidFill>
                <a:cs typeface="Times New Roman" panose="02020603050405020304" pitchFamily="18" charset="0"/>
              </a:rPr>
              <a:t> – это создание речевого импульса через установление своеобразного пассивного (со стороны ребёнка) речевого контакта. В этот период логопед говорит вместо ребёнка, выражая всё то, что нужно ему сказать и что хочет сказать сам ребёнок. В ходе игры происходит развитие речевого импульса и эмоциональных голосовых реакций. В этом периоде работы ребёнок не всегда умеет слушать речь педагога. Его сначала приходится приучать различать звуки-шумы, голоса животных, а затем обращённую к нему речь.</a:t>
            </a:r>
          </a:p>
          <a:p>
            <a:pPr marL="45720" indent="0">
              <a:buNone/>
            </a:pPr>
            <a:r>
              <a:rPr lang="ru-RU" sz="5600" dirty="0" smtClean="0">
                <a:solidFill>
                  <a:schemeClr val="tx1"/>
                </a:solidFill>
                <a:cs typeface="Times New Roman" panose="02020603050405020304" pitchFamily="18" charset="0"/>
              </a:rPr>
              <a:t>Работа </a:t>
            </a:r>
            <a:r>
              <a:rPr lang="ru-RU" sz="5600" dirty="0">
                <a:solidFill>
                  <a:schemeClr val="tx1"/>
                </a:solidFill>
                <a:cs typeface="Times New Roman" panose="02020603050405020304" pitchFamily="18" charset="0"/>
              </a:rPr>
              <a:t>над общей моторикой</a:t>
            </a:r>
          </a:p>
          <a:p>
            <a:pPr marL="45720" indent="0">
              <a:buNone/>
            </a:pPr>
            <a:r>
              <a:rPr lang="ru-RU" sz="5600" dirty="0" smtClean="0">
                <a:solidFill>
                  <a:schemeClr val="tx1"/>
                </a:solidFill>
                <a:cs typeface="Times New Roman" panose="02020603050405020304" pitchFamily="18" charset="0"/>
              </a:rPr>
              <a:t>  </a:t>
            </a:r>
            <a:r>
              <a:rPr lang="ru-RU" sz="5600" dirty="0">
                <a:solidFill>
                  <a:schemeClr val="tx1"/>
                </a:solidFill>
                <a:cs typeface="Times New Roman" panose="02020603050405020304" pitchFamily="18" charset="0"/>
              </a:rPr>
              <a:t>Логопед начинает работать над общей моторикой ребёнка с обучения индивидуализированной физической зарядке, учитывая возраст ребёнка. Постепенно прибавляются прыжки, координированные движения во время игры с мячом. Одновременно развивается ручная умелость во время игры с мягкими игрушками, например: одевание колец на пирамиду, выкладывание фигурок из разноцветных геометрических форм, игры с мозаикой, счётными палочками, раздевание и одевание кукол.</a:t>
            </a:r>
          </a:p>
          <a:p>
            <a:pPr marL="45720" indent="0">
              <a:buNone/>
            </a:pPr>
            <a:r>
              <a:rPr lang="ru-RU" sz="5600" dirty="0" smtClean="0">
                <a:solidFill>
                  <a:schemeClr val="tx1"/>
                </a:solidFill>
                <a:cs typeface="Times New Roman" panose="02020603050405020304" pitchFamily="18" charset="0"/>
              </a:rPr>
              <a:t>Работа </a:t>
            </a:r>
            <a:r>
              <a:rPr lang="ru-RU" sz="5600" dirty="0">
                <a:solidFill>
                  <a:schemeClr val="tx1"/>
                </a:solidFill>
                <a:cs typeface="Times New Roman" panose="02020603050405020304" pitchFamily="18" charset="0"/>
              </a:rPr>
              <a:t>над артикуляционной моторикой</a:t>
            </a:r>
          </a:p>
          <a:p>
            <a:pPr marL="45720" indent="0">
              <a:buNone/>
            </a:pPr>
            <a:r>
              <a:rPr lang="ru-RU" sz="5600" dirty="0">
                <a:solidFill>
                  <a:schemeClr val="tx1"/>
                </a:solidFill>
                <a:cs typeface="Times New Roman" panose="02020603050405020304" pitchFamily="18" charset="0"/>
              </a:rPr>
              <a:t>     Параллельно с работой над развитием общей моторики, начинается работа по подготовке артикуляционных дыхательных аппаратов. Для развития движений губ и выдоха применяются игры с ваткой, на которую дети дуют, перегоняя её по столу; применяется игра на дудочке, губной гармошке.</a:t>
            </a:r>
          </a:p>
          <a:p>
            <a:pPr marL="45720" indent="0">
              <a:buNone/>
            </a:pPr>
            <a:r>
              <a:rPr lang="ru-RU" sz="5600" dirty="0">
                <a:solidFill>
                  <a:schemeClr val="tx1"/>
                </a:solidFill>
                <a:cs typeface="Times New Roman" panose="02020603050405020304" pitchFamily="18" charset="0"/>
              </a:rPr>
              <a:t> Работа перед зеркалом вместе с логопедом также активизирует органы артикуляции. Дети 7-8 лет оказываются способными начинать с подражания движений языка и губ, переходя постепенно к </a:t>
            </a:r>
            <a:r>
              <a:rPr lang="ru-RU" sz="5600" dirty="0" err="1">
                <a:solidFill>
                  <a:schemeClr val="tx1"/>
                </a:solidFill>
                <a:cs typeface="Times New Roman" panose="02020603050405020304" pitchFamily="18" charset="0"/>
              </a:rPr>
              <a:t>артикулированию</a:t>
            </a:r>
            <a:r>
              <a:rPr lang="ru-RU" sz="5600" dirty="0">
                <a:solidFill>
                  <a:schemeClr val="tx1"/>
                </a:solidFill>
                <a:cs typeface="Times New Roman" panose="02020603050405020304" pitchFamily="18" charset="0"/>
              </a:rPr>
              <a:t> губных звуков, гласных, губно-зубных, переднеязычных. С детьми этого возраста психотерапевтическая и воспитательная работа проводится в форме бесед, укрепляющих в сознании ребёнка его полноценность, необходимость и возможность обучения речи. Таким образом, в первом периоде занятий с моторными </a:t>
            </a:r>
            <a:r>
              <a:rPr lang="ru-RU" sz="5600" dirty="0" err="1">
                <a:solidFill>
                  <a:schemeClr val="tx1"/>
                </a:solidFill>
                <a:cs typeface="Times New Roman" panose="02020603050405020304" pitchFamily="18" charset="0"/>
              </a:rPr>
              <a:t>алаликами</a:t>
            </a:r>
            <a:r>
              <a:rPr lang="ru-RU" sz="5600" dirty="0">
                <a:solidFill>
                  <a:schemeClr val="tx1"/>
                </a:solidFill>
                <a:cs typeface="Times New Roman" panose="02020603050405020304" pitchFamily="18" charset="0"/>
              </a:rPr>
              <a:t> логопед воспитывает у них направленность на речевую реакцию,  растормаживает речевой импульс и вызывает, закрепляет первые эмоциональные голосовые реакции. К концу первого периода контакт ребёнка с логопедом настолько прочен, что ребёнок сам стремится к занятиям. </a:t>
            </a:r>
          </a:p>
          <a:p>
            <a:endParaRPr lang="ru-RU" dirty="0">
              <a:solidFill>
                <a:schemeClr val="tx1"/>
              </a:solidFill>
            </a:endParaRPr>
          </a:p>
          <a:p>
            <a:r>
              <a:rPr lang="ru-RU" dirty="0">
                <a:solidFill>
                  <a:schemeClr val="tx1"/>
                </a:solidFill>
              </a:rPr>
              <a:t> </a:t>
            </a:r>
          </a:p>
          <a:p>
            <a:endParaRPr lang="ru-RU" dirty="0">
              <a:solidFill>
                <a:schemeClr val="tx1"/>
              </a:solidFill>
            </a:endParaRPr>
          </a:p>
        </p:txBody>
      </p:sp>
    </p:spTree>
    <p:extLst>
      <p:ext uri="{BB962C8B-B14F-4D97-AF65-F5344CB8AC3E}">
        <p14:creationId xmlns:p14="http://schemas.microsoft.com/office/powerpoint/2010/main" val="1907825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496944" cy="6192688"/>
          </a:xfrm>
        </p:spPr>
        <p:txBody>
          <a:bodyPr>
            <a:normAutofit/>
          </a:bodyPr>
          <a:lstStyle/>
          <a:p>
            <a:pPr marL="45720" lvl="0" indent="0">
              <a:buClr>
                <a:srgbClr val="05E0DB">
                  <a:lumMod val="75000"/>
                </a:srgbClr>
              </a:buClr>
              <a:buNone/>
            </a:pPr>
            <a:r>
              <a:rPr lang="ru-RU" sz="1100" b="1" dirty="0">
                <a:solidFill>
                  <a:prstClr val="black"/>
                </a:solidFill>
                <a:cs typeface="Times New Roman" panose="02020603050405020304" pitchFamily="18" charset="0"/>
              </a:rPr>
              <a:t>2 период логопедической работы.</a:t>
            </a:r>
          </a:p>
          <a:p>
            <a:pPr marL="45720" lvl="0" indent="0">
              <a:buClr>
                <a:srgbClr val="05E0DB">
                  <a:lumMod val="75000"/>
                </a:srgbClr>
              </a:buClr>
              <a:buNone/>
            </a:pPr>
            <a:r>
              <a:rPr lang="ru-RU" sz="1100" dirty="0">
                <a:solidFill>
                  <a:prstClr val="black"/>
                </a:solidFill>
                <a:cs typeface="Times New Roman" panose="02020603050405020304" pitchFamily="18" charset="0"/>
              </a:rPr>
              <a:t>Задача второго периода заключается в воспитании сознательного овладения речевыми звуками и осваивании по подражанию отдельных восклицательных и </a:t>
            </a:r>
            <a:r>
              <a:rPr lang="ru-RU" sz="1100" dirty="0" err="1">
                <a:solidFill>
                  <a:prstClr val="black"/>
                </a:solidFill>
                <a:cs typeface="Times New Roman" panose="02020603050405020304" pitchFamily="18" charset="0"/>
              </a:rPr>
              <a:t>лепетных</a:t>
            </a:r>
            <a:r>
              <a:rPr lang="ru-RU" sz="1100" dirty="0">
                <a:solidFill>
                  <a:prstClr val="black"/>
                </a:solidFill>
                <a:cs typeface="Times New Roman" panose="02020603050405020304" pitchFamily="18" charset="0"/>
              </a:rPr>
              <a:t> названий. Ребёнок, выучившись подражать отдельным словам и восклицаниям, часто произносит одно слово, вместо другого, не умея контролировать свою речь. Возникает необходимость учить его вслушиваться в произносимые слова. 2 период проходит в плане обучения, но игровая форма продолжает преобладать. Теперь работа заключается в сознательном овладении речевыми звуками и их сочетаний, в осваивании по подражанию отдельных </a:t>
            </a:r>
            <a:r>
              <a:rPr lang="ru-RU" sz="1100" dirty="0" err="1">
                <a:solidFill>
                  <a:prstClr val="black"/>
                </a:solidFill>
                <a:cs typeface="Times New Roman" panose="02020603050405020304" pitchFamily="18" charset="0"/>
              </a:rPr>
              <a:t>лепетных</a:t>
            </a:r>
            <a:r>
              <a:rPr lang="ru-RU" sz="1100" dirty="0">
                <a:solidFill>
                  <a:prstClr val="black"/>
                </a:solidFill>
                <a:cs typeface="Times New Roman" panose="02020603050405020304" pitchFamily="18" charset="0"/>
              </a:rPr>
              <a:t> слов. Ребёнок, овладев произношением хотя бы 1-2 звуков, оказывается заинтересованным, и сам ищет помощи в этом.</a:t>
            </a:r>
          </a:p>
          <a:p>
            <a:pPr marL="45720" lvl="0" indent="0">
              <a:buClr>
                <a:srgbClr val="05E0DB">
                  <a:lumMod val="75000"/>
                </a:srgbClr>
              </a:buClr>
              <a:buNone/>
            </a:pPr>
            <a:r>
              <a:rPr lang="ru-RU" sz="1100" dirty="0">
                <a:solidFill>
                  <a:prstClr val="black"/>
                </a:solidFill>
                <a:cs typeface="Times New Roman" panose="02020603050405020304" pitchFamily="18" charset="0"/>
              </a:rPr>
              <a:t>     Характерной чертой данного периода является неточное восприятие ребёнком собственной речи. В это время нужно осторожно удерживать ребёнка от быстрого ответа: «Подумай, не говори сразу». Речевая реакция имеет неорганизованный характер, и приходится тратить немало усилий, прежде чем разовьётся точное дифференцированное торможение, и каждое слово начнёт занимать своё постоянное место, определённое содержание. </a:t>
            </a:r>
          </a:p>
          <a:p>
            <a:pPr marL="45720" lvl="0" indent="0">
              <a:buClr>
                <a:srgbClr val="05E0DB">
                  <a:lumMod val="75000"/>
                </a:srgbClr>
              </a:buClr>
              <a:buNone/>
            </a:pPr>
            <a:r>
              <a:rPr lang="ru-RU" sz="1100" dirty="0">
                <a:solidFill>
                  <a:prstClr val="black"/>
                </a:solidFill>
                <a:cs typeface="Times New Roman" panose="02020603050405020304" pitchFamily="18" charset="0"/>
              </a:rPr>
              <a:t>   На этом этапе речь логопеда должна быть замедлена, круг слов ограничен, а каждое слово, которое ребёнку удаётся повторить, должно быть подкреплено со стороны кинестетических, слуховых, зрительных восприятий. Необходимо во время работы над словом показывать предмет или картинку, изображающую это слово</a:t>
            </a:r>
            <a:r>
              <a:rPr lang="ru-RU" sz="1100" dirty="0" smtClean="0">
                <a:solidFill>
                  <a:prstClr val="black"/>
                </a:solidFill>
                <a:cs typeface="Times New Roman" panose="02020603050405020304" pitchFamily="18" charset="0"/>
              </a:rPr>
              <a:t>.</a:t>
            </a:r>
            <a:endParaRPr lang="ru-RU" sz="1100" dirty="0">
              <a:solidFill>
                <a:prstClr val="black"/>
              </a:solidFill>
              <a:cs typeface="Times New Roman" panose="02020603050405020304" pitchFamily="18" charset="0"/>
            </a:endParaRPr>
          </a:p>
          <a:p>
            <a:pPr marL="45720" lvl="0" indent="0">
              <a:buClr>
                <a:srgbClr val="05E0DB">
                  <a:lumMod val="75000"/>
                </a:srgbClr>
              </a:buClr>
              <a:buNone/>
            </a:pPr>
            <a:endParaRPr lang="ru-RU" sz="1100" b="1" dirty="0" smtClean="0">
              <a:solidFill>
                <a:prstClr val="black"/>
              </a:solidFill>
              <a:cs typeface="Times New Roman" panose="02020603050405020304" pitchFamily="18" charset="0"/>
            </a:endParaRPr>
          </a:p>
          <a:p>
            <a:pPr marL="45720" lvl="0" indent="0">
              <a:buClr>
                <a:srgbClr val="05E0DB">
                  <a:lumMod val="75000"/>
                </a:srgbClr>
              </a:buClr>
              <a:buNone/>
            </a:pPr>
            <a:r>
              <a:rPr lang="ru-RU" sz="1100" b="1" dirty="0" smtClean="0">
                <a:solidFill>
                  <a:prstClr val="black"/>
                </a:solidFill>
                <a:cs typeface="Times New Roman" panose="02020603050405020304" pitchFamily="18" charset="0"/>
              </a:rPr>
              <a:t>3 </a:t>
            </a:r>
            <a:r>
              <a:rPr lang="ru-RU" sz="1100" b="1" dirty="0">
                <a:solidFill>
                  <a:prstClr val="black"/>
                </a:solidFill>
                <a:cs typeface="Times New Roman" panose="02020603050405020304" pitchFamily="18" charset="0"/>
              </a:rPr>
              <a:t>период логопедической работы</a:t>
            </a:r>
            <a:r>
              <a:rPr lang="ru-RU" sz="1100" b="1" dirty="0" smtClean="0">
                <a:solidFill>
                  <a:prstClr val="black"/>
                </a:solidFill>
                <a:cs typeface="Times New Roman" panose="02020603050405020304" pitchFamily="18" charset="0"/>
              </a:rPr>
              <a:t>.</a:t>
            </a:r>
            <a:endParaRPr lang="ru-RU" sz="1100" dirty="0">
              <a:solidFill>
                <a:prstClr val="black"/>
              </a:solidFill>
              <a:cs typeface="Times New Roman" panose="02020603050405020304" pitchFamily="18" charset="0"/>
            </a:endParaRPr>
          </a:p>
          <a:p>
            <a:pPr marL="45720" lvl="0" indent="0">
              <a:buClr>
                <a:srgbClr val="05E0DB">
                  <a:lumMod val="75000"/>
                </a:srgbClr>
              </a:buClr>
              <a:buNone/>
            </a:pPr>
            <a:r>
              <a:rPr lang="ru-RU" sz="1100" dirty="0">
                <a:solidFill>
                  <a:prstClr val="black"/>
                </a:solidFill>
                <a:cs typeface="Times New Roman" panose="02020603050405020304" pitchFamily="18" charset="0"/>
              </a:rPr>
              <a:t>Третий период в работе логопеда начинается тогда, когда становится доступным заучивание коротких  для произношения названий отдельных предметов и действий и введение их в активный словарь. У ребёнка начинают появляться самостоятельно приобретённые слова. Одновременно появляются ошибки в речи: </a:t>
            </a:r>
          </a:p>
          <a:p>
            <a:pPr marL="45720" lvl="0" indent="0">
              <a:buClr>
                <a:srgbClr val="05E0DB">
                  <a:lumMod val="75000"/>
                </a:srgbClr>
              </a:buClr>
              <a:buNone/>
            </a:pPr>
            <a:r>
              <a:rPr lang="ru-RU" sz="1100" dirty="0">
                <a:solidFill>
                  <a:prstClr val="black"/>
                </a:solidFill>
                <a:cs typeface="Times New Roman" panose="02020603050405020304" pitchFamily="18" charset="0"/>
              </a:rPr>
              <a:t>1.      Парафазии (замена звуков, замена слов)</a:t>
            </a:r>
          </a:p>
          <a:p>
            <a:pPr marL="45720" lvl="0" indent="0">
              <a:buClr>
                <a:srgbClr val="05E0DB">
                  <a:lumMod val="75000"/>
                </a:srgbClr>
              </a:buClr>
              <a:buNone/>
            </a:pPr>
            <a:r>
              <a:rPr lang="ru-RU" sz="1100" dirty="0">
                <a:solidFill>
                  <a:prstClr val="black"/>
                </a:solidFill>
                <a:cs typeface="Times New Roman" panose="02020603050405020304" pitchFamily="18" charset="0"/>
              </a:rPr>
              <a:t>2.      Перестановки звуков, слогов в словах</a:t>
            </a:r>
          </a:p>
          <a:p>
            <a:pPr marL="45720" lvl="0" indent="0">
              <a:buClr>
                <a:srgbClr val="05E0DB">
                  <a:lumMod val="75000"/>
                </a:srgbClr>
              </a:buClr>
              <a:buNone/>
            </a:pPr>
            <a:r>
              <a:rPr lang="ru-RU" sz="1100" dirty="0">
                <a:solidFill>
                  <a:prstClr val="black"/>
                </a:solidFill>
                <a:cs typeface="Times New Roman" panose="02020603050405020304" pitchFamily="18" charset="0"/>
              </a:rPr>
              <a:t>3.      Контаминации – смешение звукового состава нескольких слов и образование новых слов (молоток – </a:t>
            </a:r>
            <a:r>
              <a:rPr lang="ru-RU" sz="1100" dirty="0" err="1">
                <a:solidFill>
                  <a:prstClr val="black"/>
                </a:solidFill>
                <a:cs typeface="Times New Roman" panose="02020603050405020304" pitchFamily="18" charset="0"/>
              </a:rPr>
              <a:t>колоток</a:t>
            </a:r>
            <a:r>
              <a:rPr lang="ru-RU" sz="1100" dirty="0">
                <a:solidFill>
                  <a:prstClr val="black"/>
                </a:solidFill>
                <a:cs typeface="Times New Roman" panose="02020603050405020304" pitchFamily="18" charset="0"/>
              </a:rPr>
              <a:t>)</a:t>
            </a:r>
          </a:p>
          <a:p>
            <a:pPr marL="45720" lvl="0" indent="0">
              <a:buClr>
                <a:srgbClr val="05E0DB">
                  <a:lumMod val="75000"/>
                </a:srgbClr>
              </a:buClr>
              <a:buNone/>
            </a:pPr>
            <a:r>
              <a:rPr lang="ru-RU" sz="1100" dirty="0">
                <a:solidFill>
                  <a:prstClr val="black"/>
                </a:solidFill>
                <a:cs typeface="Times New Roman" panose="02020603050405020304" pitchFamily="18" charset="0"/>
              </a:rPr>
              <a:t>4.      Персеверации – повторение звуков, слогов, слов (помидор – </a:t>
            </a:r>
            <a:r>
              <a:rPr lang="ru-RU" sz="1100" dirty="0" err="1">
                <a:solidFill>
                  <a:prstClr val="black"/>
                </a:solidFill>
                <a:cs typeface="Times New Roman" panose="02020603050405020304" pitchFamily="18" charset="0"/>
              </a:rPr>
              <a:t>понидор</a:t>
            </a:r>
            <a:r>
              <a:rPr lang="ru-RU" sz="1100" dirty="0">
                <a:solidFill>
                  <a:prstClr val="black"/>
                </a:solidFill>
                <a:cs typeface="Times New Roman" panose="02020603050405020304" pitchFamily="18" charset="0"/>
              </a:rPr>
              <a:t> – </a:t>
            </a:r>
            <a:r>
              <a:rPr lang="ru-RU" sz="1100" dirty="0" err="1">
                <a:solidFill>
                  <a:prstClr val="black"/>
                </a:solidFill>
                <a:cs typeface="Times New Roman" panose="02020603050405020304" pitchFamily="18" charset="0"/>
              </a:rPr>
              <a:t>мимидор</a:t>
            </a:r>
            <a:r>
              <a:rPr lang="ru-RU" sz="1100" dirty="0">
                <a:solidFill>
                  <a:prstClr val="black"/>
                </a:solidFill>
                <a:cs typeface="Times New Roman" panose="02020603050405020304" pitchFamily="18" charset="0"/>
              </a:rPr>
              <a:t>).</a:t>
            </a:r>
          </a:p>
          <a:p>
            <a:pPr marL="45720" lvl="0" indent="0">
              <a:buClr>
                <a:srgbClr val="05E0DB">
                  <a:lumMod val="75000"/>
                </a:srgbClr>
              </a:buClr>
              <a:buNone/>
            </a:pPr>
            <a:r>
              <a:rPr lang="ru-RU" sz="1100" dirty="0">
                <a:solidFill>
                  <a:prstClr val="black"/>
                </a:solidFill>
                <a:cs typeface="Times New Roman" panose="02020603050405020304" pitchFamily="18" charset="0"/>
              </a:rPr>
              <a:t>Ребёнок знает в этом периоде и говорит от 20 – 50 слов, смысл которых хорошо закреплён, и ребёнок сам может контролировать свою речь. В это время он начинает постоянно пользоваться приобретёнными словами и накапливает новые. В этом периоде начинает появляться искажение слов. Задача логопеда – </a:t>
            </a:r>
            <a:r>
              <a:rPr lang="ru-RU" sz="1100" dirty="0" err="1">
                <a:solidFill>
                  <a:prstClr val="black"/>
                </a:solidFill>
                <a:cs typeface="Times New Roman" panose="02020603050405020304" pitchFamily="18" charset="0"/>
              </a:rPr>
              <a:t>отрабатывание</a:t>
            </a:r>
            <a:r>
              <a:rPr lang="ru-RU" sz="1100" dirty="0">
                <a:solidFill>
                  <a:prstClr val="black"/>
                </a:solidFill>
                <a:cs typeface="Times New Roman" panose="02020603050405020304" pitchFamily="18" charset="0"/>
              </a:rPr>
              <a:t> новых слов, искажаемых ребёнком. Достигается это внимательным вслушиванием, медленным произношением. Очень полезно заниматься разучиванием коротких фраз, которые нужны ребёнку в повседневной жизни, разучивание стихов, поговорок. Ведётся работа по расширению </a:t>
            </a:r>
            <a:r>
              <a:rPr lang="ru-RU" sz="1100" dirty="0" smtClean="0">
                <a:solidFill>
                  <a:prstClr val="black"/>
                </a:solidFill>
                <a:cs typeface="Times New Roman" panose="02020603050405020304" pitchFamily="18" charset="0"/>
              </a:rPr>
              <a:t>словаря.</a:t>
            </a:r>
            <a:endParaRPr lang="ru-RU" sz="600" dirty="0">
              <a:solidFill>
                <a:prstClr val="black"/>
              </a:solidFill>
            </a:endParaRPr>
          </a:p>
        </p:txBody>
      </p:sp>
    </p:spTree>
    <p:extLst>
      <p:ext uri="{BB962C8B-B14F-4D97-AF65-F5344CB8AC3E}">
        <p14:creationId xmlns:p14="http://schemas.microsoft.com/office/powerpoint/2010/main" val="3281340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260648"/>
            <a:ext cx="8496944" cy="6264696"/>
          </a:xfrm>
        </p:spPr>
        <p:txBody>
          <a:bodyPr>
            <a:normAutofit/>
          </a:bodyPr>
          <a:lstStyle/>
          <a:p>
            <a:pPr marL="45720" lvl="0" indent="0">
              <a:buClr>
                <a:srgbClr val="05E0DB">
                  <a:lumMod val="75000"/>
                </a:srgbClr>
              </a:buClr>
              <a:buNone/>
            </a:pPr>
            <a:r>
              <a:rPr lang="ru-RU" sz="1200" b="1" dirty="0">
                <a:solidFill>
                  <a:schemeClr val="tx1"/>
                </a:solidFill>
                <a:cs typeface="Times New Roman" panose="02020603050405020304" pitchFamily="18" charset="0"/>
              </a:rPr>
              <a:t>4 период логопедической работы.</a:t>
            </a:r>
          </a:p>
          <a:p>
            <a:pPr marL="45720" lvl="0" indent="0">
              <a:buClr>
                <a:srgbClr val="05E0DB">
                  <a:lumMod val="75000"/>
                </a:srgbClr>
              </a:buClr>
              <a:buNone/>
            </a:pPr>
            <a:r>
              <a:rPr lang="ru-RU" sz="1200" dirty="0">
                <a:solidFill>
                  <a:schemeClr val="tx1"/>
                </a:solidFill>
                <a:cs typeface="Times New Roman" panose="02020603050405020304" pitchFamily="18" charset="0"/>
              </a:rPr>
              <a:t>На этом периоде помощь логопеда заключается в обучении грамоте, которая обеспечивает ребёнку освоение правильной структуры слов, а в дальнейшем, и фразы. Процесс изучения букв заставляет заново повторить артикуляцию всех звуков, и буква становится новым подкреплением звука.</a:t>
            </a:r>
          </a:p>
          <a:p>
            <a:pPr marL="45720" lvl="0" indent="0">
              <a:buClr>
                <a:srgbClr val="05E0DB">
                  <a:lumMod val="75000"/>
                </a:srgbClr>
              </a:buClr>
              <a:buNone/>
            </a:pPr>
            <a:r>
              <a:rPr lang="ru-RU" sz="1200" dirty="0" smtClean="0">
                <a:solidFill>
                  <a:schemeClr val="tx1"/>
                </a:solidFill>
                <a:cs typeface="Times New Roman" panose="02020603050405020304" pitchFamily="18" charset="0"/>
              </a:rPr>
              <a:t>Обучение </a:t>
            </a:r>
            <a:r>
              <a:rPr lang="ru-RU" sz="1200" dirty="0">
                <a:solidFill>
                  <a:schemeClr val="tx1"/>
                </a:solidFill>
                <a:cs typeface="Times New Roman" panose="02020603050405020304" pitchFamily="18" charset="0"/>
              </a:rPr>
              <a:t>чтению и письму ведётся параллельно. В случае графического затруднения применяется письмо по точкам, обведение цветным карандашом заготовленных контуров букв. </a:t>
            </a:r>
          </a:p>
          <a:p>
            <a:pPr marL="45720" lvl="0" indent="0">
              <a:buClr>
                <a:srgbClr val="05E0DB">
                  <a:lumMod val="75000"/>
                </a:srgbClr>
              </a:buClr>
              <a:buNone/>
            </a:pPr>
            <a:r>
              <a:rPr lang="ru-RU" sz="1200" dirty="0">
                <a:solidFill>
                  <a:schemeClr val="tx1"/>
                </a:solidFill>
                <a:cs typeface="Times New Roman" panose="02020603050405020304" pitchFamily="18" charset="0"/>
              </a:rPr>
              <a:t>Приёмом, облегчающим изучение грамматических форм речи, является инсценировка. Наглядность ситуации в ней подкрепляет словесные формы и позволяет избежать механических заучиваний.</a:t>
            </a:r>
          </a:p>
          <a:p>
            <a:pPr marL="45720" lvl="0" indent="0">
              <a:buClr>
                <a:srgbClr val="05E0DB">
                  <a:lumMod val="75000"/>
                </a:srgbClr>
              </a:buClr>
              <a:buNone/>
            </a:pPr>
            <a:r>
              <a:rPr lang="ru-RU" sz="1200" dirty="0" smtClean="0">
                <a:solidFill>
                  <a:schemeClr val="tx1"/>
                </a:solidFill>
                <a:cs typeface="Times New Roman" panose="02020603050405020304" pitchFamily="18" charset="0"/>
              </a:rPr>
              <a:t> </a:t>
            </a:r>
            <a:r>
              <a:rPr lang="ru-RU" sz="1200" dirty="0">
                <a:solidFill>
                  <a:schemeClr val="tx1"/>
                </a:solidFill>
                <a:cs typeface="Times New Roman" panose="02020603050405020304" pitchFamily="18" charset="0"/>
              </a:rPr>
              <a:t>Развитие разговорной речи является</a:t>
            </a:r>
            <a:r>
              <a:rPr lang="ru-RU" sz="1050" dirty="0">
                <a:solidFill>
                  <a:schemeClr val="tx1"/>
                </a:solidFill>
                <a:cs typeface="Times New Roman" panose="02020603050405020304" pitchFamily="18" charset="0"/>
              </a:rPr>
              <a:t> </a:t>
            </a:r>
            <a:r>
              <a:rPr lang="ru-RU" sz="1200" dirty="0">
                <a:solidFill>
                  <a:schemeClr val="tx1"/>
                </a:solidFill>
                <a:cs typeface="Times New Roman" panose="02020603050405020304" pitchFamily="18" charset="0"/>
              </a:rPr>
              <a:t>основой овладения родным языком. Известно, что научиться говорить можно только путём непосредственной практики. Однако у детей-</a:t>
            </a:r>
            <a:r>
              <a:rPr lang="ru-RU" sz="1200" dirty="0" err="1">
                <a:solidFill>
                  <a:schemeClr val="tx1"/>
                </a:solidFill>
                <a:cs typeface="Times New Roman" panose="02020603050405020304" pitchFamily="18" charset="0"/>
              </a:rPr>
              <a:t>алаликов</a:t>
            </a:r>
            <a:r>
              <a:rPr lang="ru-RU" sz="1200" dirty="0">
                <a:solidFill>
                  <a:schemeClr val="tx1"/>
                </a:solidFill>
                <a:cs typeface="Times New Roman" panose="02020603050405020304" pitchFamily="18" charset="0"/>
              </a:rPr>
              <a:t> в начале учебного года возможности общения с окружающими, как уже говорилось, ограниченны, вследствие недостаточности произносительных навыков, бедности словаря, общей несвязности речи, а также затруднений в понимании. При разработке методов и приёмов обучения особое внимание необходимо уделить уточнению и активизации имеющегося у детей словарного запаса и развитой разговорной речи.</a:t>
            </a:r>
          </a:p>
          <a:p>
            <a:pPr lvl="0">
              <a:buClr>
                <a:srgbClr val="05E0DB">
                  <a:lumMod val="75000"/>
                </a:srgbClr>
              </a:buClr>
            </a:pPr>
            <a:endParaRPr lang="ru-RU" sz="1200" dirty="0">
              <a:solidFill>
                <a:schemeClr val="tx1"/>
              </a:solidFill>
              <a:cs typeface="Times New Roman" panose="02020603050405020304" pitchFamily="18" charset="0"/>
            </a:endParaRPr>
          </a:p>
          <a:p>
            <a:pPr marL="45720" lvl="0" indent="0">
              <a:buClr>
                <a:srgbClr val="05E0DB">
                  <a:lumMod val="75000"/>
                </a:srgbClr>
              </a:buClr>
              <a:buNone/>
            </a:pPr>
            <a:r>
              <a:rPr lang="ru-RU" sz="1200" dirty="0">
                <a:solidFill>
                  <a:schemeClr val="tx1"/>
                </a:solidFill>
                <a:cs typeface="Times New Roman" panose="02020603050405020304" pitchFamily="18" charset="0"/>
              </a:rPr>
              <a:t>Работа над вопросами и ответами.</a:t>
            </a:r>
          </a:p>
          <a:p>
            <a:pPr marL="45720" lvl="0" indent="0">
              <a:buClr>
                <a:srgbClr val="05E0DB">
                  <a:lumMod val="75000"/>
                </a:srgbClr>
              </a:buClr>
              <a:buNone/>
            </a:pPr>
            <a:r>
              <a:rPr lang="ru-RU" sz="1200" dirty="0" smtClean="0">
                <a:solidFill>
                  <a:schemeClr val="tx1"/>
                </a:solidFill>
                <a:cs typeface="Times New Roman" panose="02020603050405020304" pitchFamily="18" charset="0"/>
              </a:rPr>
              <a:t>   </a:t>
            </a:r>
            <a:r>
              <a:rPr lang="ru-RU" sz="1200" dirty="0">
                <a:solidFill>
                  <a:schemeClr val="tx1"/>
                </a:solidFill>
                <a:cs typeface="Times New Roman" panose="02020603050405020304" pitchFamily="18" charset="0"/>
              </a:rPr>
              <a:t>Надо научить детей пользоваться такими формами устной речи, как ответ на вопрос, просьбу, умение самостоятельно задать вопрос. В начале круг вопросов должен быть ограничен, и касаться наглядно воспринимаемых предметов, явлений, которые имеются в опыте ребёнка. Вопрос должен направлять внимание ребёнка именно на тот признак предмета, явление, который он должен выделить, осознать.</a:t>
            </a:r>
          </a:p>
          <a:p>
            <a:pPr marL="45720" lvl="0" indent="0">
              <a:buClr>
                <a:srgbClr val="05E0DB">
                  <a:lumMod val="75000"/>
                </a:srgbClr>
              </a:buClr>
              <a:buNone/>
            </a:pPr>
            <a:r>
              <a:rPr lang="ru-RU" sz="1200" dirty="0" smtClean="0">
                <a:solidFill>
                  <a:schemeClr val="tx1"/>
                </a:solidFill>
                <a:cs typeface="Times New Roman" panose="02020603050405020304" pitchFamily="18" charset="0"/>
              </a:rPr>
              <a:t>Так</a:t>
            </a:r>
            <a:r>
              <a:rPr lang="ru-RU" sz="1200" dirty="0">
                <a:solidFill>
                  <a:schemeClr val="tx1"/>
                </a:solidFill>
                <a:cs typeface="Times New Roman" panose="02020603050405020304" pitchFamily="18" charset="0"/>
              </a:rPr>
              <a:t>, например, ставя цель научить ребёнка различать цвета, в игре «Бабочки на цветах» мы задаём вопрос: «Какую бабочку надо посадить на голубой цветок». Вопросы, требующие сравнений, задаются при условии непосредственного восприятия предметов или уже имеющихся точных представлений. Например, после наблюдения за кошкой, логопед, знакомя детей с собакой, задаёт вопрос: «Сколько лап у собаки? А у кошки сколько лап?» Этим подводятся дети к обобщению – у всех животных четыре </a:t>
            </a:r>
            <a:r>
              <a:rPr lang="ru-RU" sz="1200" dirty="0" smtClean="0">
                <a:solidFill>
                  <a:schemeClr val="tx1"/>
                </a:solidFill>
                <a:cs typeface="Times New Roman" panose="02020603050405020304" pitchFamily="18" charset="0"/>
              </a:rPr>
              <a:t>лапы.</a:t>
            </a:r>
            <a:endParaRPr lang="ru-RU" sz="1200" dirty="0">
              <a:solidFill>
                <a:schemeClr val="tx1"/>
              </a:solidFill>
              <a:cs typeface="Times New Roman" panose="02020603050405020304" pitchFamily="18" charset="0"/>
            </a:endParaRPr>
          </a:p>
          <a:p>
            <a:pPr marL="45720" lvl="0" indent="0">
              <a:buClr>
                <a:srgbClr val="05E0DB">
                  <a:lumMod val="75000"/>
                </a:srgbClr>
              </a:buClr>
              <a:buNone/>
            </a:pPr>
            <a:r>
              <a:rPr lang="ru-RU" sz="1200" dirty="0" smtClean="0">
                <a:solidFill>
                  <a:schemeClr val="tx1"/>
                </a:solidFill>
                <a:cs typeface="Times New Roman" panose="02020603050405020304" pitchFamily="18" charset="0"/>
              </a:rPr>
              <a:t>Иногда </a:t>
            </a:r>
            <a:r>
              <a:rPr lang="ru-RU" sz="1200" dirty="0">
                <a:solidFill>
                  <a:schemeClr val="tx1"/>
                </a:solidFill>
                <a:cs typeface="Times New Roman" panose="02020603050405020304" pitchFamily="18" charset="0"/>
              </a:rPr>
              <a:t>для активизации мышления задаются провокационные вопросы. Так, например, уточняя название характерных признаков известных детям, мы задаём вопрос: «А что растёт у коровы на голове? (Рога) А у лошади есть рога? У кого ещё есть рога?</a:t>
            </a:r>
          </a:p>
          <a:p>
            <a:pPr lvl="0">
              <a:buClr>
                <a:srgbClr val="05E0DB">
                  <a:lumMod val="75000"/>
                </a:srgbClr>
              </a:buClr>
            </a:pPr>
            <a:endParaRPr lang="ru-RU" sz="1200" dirty="0">
              <a:solidFill>
                <a:schemeClr val="tx1"/>
              </a:solidFill>
              <a:cs typeface="Times New Roman" panose="02020603050405020304" pitchFamily="18" charset="0"/>
            </a:endParaRPr>
          </a:p>
          <a:p>
            <a:pPr marL="45720" indent="0">
              <a:buNone/>
            </a:pPr>
            <a:endParaRPr lang="ru-RU" sz="700" dirty="0">
              <a:solidFill>
                <a:schemeClr val="tx1"/>
              </a:solidFill>
            </a:endParaRPr>
          </a:p>
        </p:txBody>
      </p:sp>
    </p:spTree>
    <p:extLst>
      <p:ext uri="{BB962C8B-B14F-4D97-AF65-F5344CB8AC3E}">
        <p14:creationId xmlns:p14="http://schemas.microsoft.com/office/powerpoint/2010/main" val="3234430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332656"/>
            <a:ext cx="8640960" cy="6192688"/>
          </a:xfrm>
        </p:spPr>
        <p:txBody>
          <a:bodyPr/>
          <a:lstStyle/>
          <a:p>
            <a:pPr marL="45720" lvl="0" indent="0">
              <a:buClr>
                <a:srgbClr val="05E0DB">
                  <a:lumMod val="75000"/>
                </a:srgbClr>
              </a:buClr>
              <a:buNone/>
            </a:pPr>
            <a:r>
              <a:rPr lang="ru-RU" sz="1200" dirty="0">
                <a:solidFill>
                  <a:prstClr val="black"/>
                </a:solidFill>
                <a:cs typeface="Times New Roman" panose="02020603050405020304" pitchFamily="18" charset="0"/>
              </a:rPr>
              <a:t>Значение диалогов в активизации речи.</a:t>
            </a:r>
          </a:p>
          <a:p>
            <a:pPr marL="45720" lvl="0" indent="0">
              <a:buClr>
                <a:srgbClr val="05E0DB">
                  <a:lumMod val="75000"/>
                </a:srgbClr>
              </a:buClr>
              <a:buNone/>
            </a:pPr>
            <a:r>
              <a:rPr lang="ru-RU" sz="1200" dirty="0" smtClean="0">
                <a:solidFill>
                  <a:prstClr val="black"/>
                </a:solidFill>
                <a:cs typeface="Times New Roman" panose="02020603050405020304" pitchFamily="18" charset="0"/>
              </a:rPr>
              <a:t>Диалог </a:t>
            </a:r>
            <a:r>
              <a:rPr lang="ru-RU" sz="1200" dirty="0">
                <a:solidFill>
                  <a:prstClr val="black"/>
                </a:solidFill>
                <a:cs typeface="Times New Roman" panose="02020603050405020304" pitchFamily="18" charset="0"/>
              </a:rPr>
              <a:t>является наиболее доступным средством обучения детей разговорной речи. Усвоение в диалоге элементарных форм речи, простых словосочетаний облегчается вопросами учителя, выразительной интонацией, наличием наглядных ситуаций.</a:t>
            </a:r>
          </a:p>
          <a:p>
            <a:pPr marL="45720" lvl="0" indent="0">
              <a:buClr>
                <a:srgbClr val="05E0DB">
                  <a:lumMod val="75000"/>
                </a:srgbClr>
              </a:buClr>
              <a:buNone/>
            </a:pPr>
            <a:r>
              <a:rPr lang="ru-RU" sz="1200" dirty="0" smtClean="0">
                <a:solidFill>
                  <a:prstClr val="black"/>
                </a:solidFill>
                <a:cs typeface="Times New Roman" panose="02020603050405020304" pitchFamily="18" charset="0"/>
              </a:rPr>
              <a:t>Построение </a:t>
            </a:r>
            <a:r>
              <a:rPr lang="ru-RU" sz="1200" dirty="0">
                <a:solidFill>
                  <a:prstClr val="black"/>
                </a:solidFill>
                <a:cs typeface="Times New Roman" panose="02020603050405020304" pitchFamily="18" charset="0"/>
              </a:rPr>
              <a:t>диалогов на первых порах определяется следующим кругом вопросов: кто? что делаем? куда? откуда? кому? кого? какая? сколько? почему? зачем? Диалог может быть следующим: «Куда мы ходили гулять? Кого мы видели? Что делал дворник? Чет он колол лёд, сгребал снег? Зачем он посыпал песком дорожку?»</a:t>
            </a:r>
          </a:p>
          <a:p>
            <a:pPr marL="45720" lvl="0" indent="0">
              <a:buClr>
                <a:srgbClr val="05E0DB">
                  <a:lumMod val="75000"/>
                </a:srgbClr>
              </a:buClr>
              <a:buNone/>
            </a:pPr>
            <a:r>
              <a:rPr lang="ru-RU" sz="1200" dirty="0" smtClean="0">
                <a:solidFill>
                  <a:prstClr val="black"/>
                </a:solidFill>
                <a:cs typeface="Times New Roman" panose="02020603050405020304" pitchFamily="18" charset="0"/>
              </a:rPr>
              <a:t> </a:t>
            </a:r>
            <a:r>
              <a:rPr lang="ru-RU" sz="1200" dirty="0">
                <a:solidFill>
                  <a:prstClr val="black"/>
                </a:solidFill>
                <a:cs typeface="Times New Roman" panose="02020603050405020304" pitchFamily="18" charset="0"/>
              </a:rPr>
              <a:t>Полезны диалоги типа разговора на темы учебной жизни и быта детей, игры с диалогами типа: «Где вы были, что вы делали?»</a:t>
            </a:r>
          </a:p>
          <a:p>
            <a:pPr lvl="0">
              <a:buClr>
                <a:srgbClr val="05E0DB">
                  <a:lumMod val="75000"/>
                </a:srgbClr>
              </a:buClr>
            </a:pPr>
            <a:endParaRPr lang="ru-RU" sz="1200" dirty="0">
              <a:solidFill>
                <a:prstClr val="black"/>
              </a:solidFill>
              <a:cs typeface="Times New Roman" panose="02020603050405020304" pitchFamily="18" charset="0"/>
            </a:endParaRPr>
          </a:p>
          <a:p>
            <a:pPr marL="45720" lvl="0" indent="0">
              <a:buClr>
                <a:srgbClr val="05E0DB">
                  <a:lumMod val="75000"/>
                </a:srgbClr>
              </a:buClr>
              <a:buNone/>
            </a:pPr>
            <a:r>
              <a:rPr lang="ru-RU" sz="1200" dirty="0">
                <a:solidFill>
                  <a:prstClr val="black"/>
                </a:solidFill>
                <a:cs typeface="Times New Roman" panose="02020603050405020304" pitchFamily="18" charset="0"/>
              </a:rPr>
              <a:t>Работа с картинками.</a:t>
            </a:r>
          </a:p>
          <a:p>
            <a:pPr marL="45720" lvl="0" indent="0">
              <a:buClr>
                <a:srgbClr val="05E0DB">
                  <a:lumMod val="75000"/>
                </a:srgbClr>
              </a:buClr>
              <a:buNone/>
            </a:pPr>
            <a:r>
              <a:rPr lang="ru-RU" sz="1200" dirty="0" smtClean="0">
                <a:solidFill>
                  <a:prstClr val="black"/>
                </a:solidFill>
                <a:cs typeface="Times New Roman" panose="02020603050405020304" pitchFamily="18" charset="0"/>
              </a:rPr>
              <a:t> </a:t>
            </a:r>
            <a:r>
              <a:rPr lang="ru-RU" sz="1200" dirty="0">
                <a:solidFill>
                  <a:prstClr val="black"/>
                </a:solidFill>
                <a:cs typeface="Times New Roman" panose="02020603050405020304" pitchFamily="18" charset="0"/>
              </a:rPr>
              <a:t>В обучении связной речи нужно использовать работу с картинкой. Дети-</a:t>
            </a:r>
            <a:r>
              <a:rPr lang="ru-RU" sz="1200" dirty="0" err="1">
                <a:solidFill>
                  <a:prstClr val="black"/>
                </a:solidFill>
                <a:cs typeface="Times New Roman" panose="02020603050405020304" pitchFamily="18" charset="0"/>
              </a:rPr>
              <a:t>алалики</a:t>
            </a:r>
            <a:r>
              <a:rPr lang="ru-RU" sz="1200" dirty="0">
                <a:solidFill>
                  <a:prstClr val="black"/>
                </a:solidFill>
                <a:cs typeface="Times New Roman" panose="02020603050405020304" pitchFamily="18" charset="0"/>
              </a:rPr>
              <a:t>, в силу присущих им особенностей, обусловлены общим недоразвитием речи, бедностью жизненного опыта, очень часто не умеют «видеть» содержание картинки, неверно её понимают, пропускают существенные детали. Для начала надо брать картинки простые по композиции, с ограниченным количеством действующих лиц. Больше всего подходят картинки, изображающие известные детям отдельные моменты их жизни или знакомых домашних животных в характерной для них обстановке.</a:t>
            </a:r>
          </a:p>
          <a:p>
            <a:pPr marL="45720" lvl="0" indent="0">
              <a:buClr>
                <a:srgbClr val="05E0DB">
                  <a:lumMod val="75000"/>
                </a:srgbClr>
              </a:buClr>
              <a:buNone/>
            </a:pPr>
            <a:r>
              <a:rPr lang="ru-RU" sz="1200" dirty="0" smtClean="0">
                <a:solidFill>
                  <a:prstClr val="black"/>
                </a:solidFill>
                <a:cs typeface="Times New Roman" panose="02020603050405020304" pitchFamily="18" charset="0"/>
              </a:rPr>
              <a:t> </a:t>
            </a:r>
            <a:r>
              <a:rPr lang="ru-RU" sz="1200" dirty="0">
                <a:solidFill>
                  <a:prstClr val="black"/>
                </a:solidFill>
                <a:cs typeface="Times New Roman" panose="02020603050405020304" pitchFamily="18" charset="0"/>
              </a:rPr>
              <a:t>Работа с картинками должна включать в себя эмоциональные моменты. Так, например, знакомя детей с голосами животных, можно предложить им показать, как кудахчут куры, пищат цыплята. Можно использовать загадки: «Ку-</a:t>
            </a:r>
            <a:r>
              <a:rPr lang="ru-RU" sz="1200" dirty="0" err="1">
                <a:solidFill>
                  <a:prstClr val="black"/>
                </a:solidFill>
                <a:cs typeface="Times New Roman" panose="02020603050405020304" pitchFamily="18" charset="0"/>
              </a:rPr>
              <a:t>дах</a:t>
            </a:r>
            <a:r>
              <a:rPr lang="ru-RU" sz="1200" dirty="0">
                <a:solidFill>
                  <a:prstClr val="black"/>
                </a:solidFill>
                <a:cs typeface="Times New Roman" panose="02020603050405020304" pitchFamily="18" charset="0"/>
              </a:rPr>
              <a:t>-</a:t>
            </a:r>
            <a:r>
              <a:rPr lang="ru-RU" sz="1200" dirty="0" err="1">
                <a:solidFill>
                  <a:prstClr val="black"/>
                </a:solidFill>
                <a:cs typeface="Times New Roman" panose="02020603050405020304" pitchFamily="18" charset="0"/>
              </a:rPr>
              <a:t>тах-тах</a:t>
            </a:r>
            <a:r>
              <a:rPr lang="ru-RU" sz="1200" dirty="0">
                <a:solidFill>
                  <a:prstClr val="black"/>
                </a:solidFill>
                <a:cs typeface="Times New Roman" panose="02020603050405020304" pitchFamily="18" charset="0"/>
              </a:rPr>
              <a:t>, снесла яичко в кустах» или «Маленькие, жёлтенькие, пищат: пить-пить, воды попить. Кто это?» </a:t>
            </a:r>
          </a:p>
          <a:p>
            <a:pPr lvl="0">
              <a:buClr>
                <a:srgbClr val="05E0DB">
                  <a:lumMod val="75000"/>
                </a:srgbClr>
              </a:buClr>
            </a:pPr>
            <a:endParaRPr lang="ru-RU" sz="1200" dirty="0">
              <a:solidFill>
                <a:prstClr val="black"/>
              </a:solidFill>
              <a:cs typeface="Times New Roman" panose="02020603050405020304" pitchFamily="18" charset="0"/>
            </a:endParaRPr>
          </a:p>
          <a:p>
            <a:pPr marL="45720" lvl="0" indent="0">
              <a:buClr>
                <a:srgbClr val="05E0DB">
                  <a:lumMod val="75000"/>
                </a:srgbClr>
              </a:buClr>
              <a:buNone/>
            </a:pPr>
            <a:r>
              <a:rPr lang="ru-RU" sz="1200" dirty="0" smtClean="0">
                <a:solidFill>
                  <a:prstClr val="black"/>
                </a:solidFill>
                <a:cs typeface="Times New Roman" panose="02020603050405020304" pitchFamily="18" charset="0"/>
              </a:rPr>
              <a:t>Общие </a:t>
            </a:r>
            <a:r>
              <a:rPr lang="ru-RU" sz="1200" dirty="0">
                <a:solidFill>
                  <a:prstClr val="black"/>
                </a:solidFill>
                <a:cs typeface="Times New Roman" panose="02020603050405020304" pitchFamily="18" charset="0"/>
              </a:rPr>
              <a:t>выводы по приёмам и методам логопедической работы активизации речи.</a:t>
            </a:r>
          </a:p>
          <a:p>
            <a:pPr marL="45720" lvl="0" indent="0">
              <a:buClr>
                <a:srgbClr val="05E0DB">
                  <a:lumMod val="75000"/>
                </a:srgbClr>
              </a:buClr>
              <a:buNone/>
            </a:pPr>
            <a:r>
              <a:rPr lang="ru-RU" sz="1200" dirty="0" smtClean="0">
                <a:solidFill>
                  <a:prstClr val="black"/>
                </a:solidFill>
                <a:cs typeface="Times New Roman" panose="02020603050405020304" pitchFamily="18" charset="0"/>
              </a:rPr>
              <a:t>Описанные </a:t>
            </a:r>
            <a:r>
              <a:rPr lang="ru-RU" sz="1200" dirty="0">
                <a:solidFill>
                  <a:prstClr val="black"/>
                </a:solidFill>
                <a:cs typeface="Times New Roman" panose="02020603050405020304" pitchFamily="18" charset="0"/>
              </a:rPr>
              <a:t>здесь приёмы и методы работы по активизации речи у моторных </a:t>
            </a:r>
            <a:r>
              <a:rPr lang="ru-RU" sz="1200" dirty="0" err="1">
                <a:solidFill>
                  <a:prstClr val="black"/>
                </a:solidFill>
                <a:cs typeface="Times New Roman" panose="02020603050405020304" pitchFamily="18" charset="0"/>
              </a:rPr>
              <a:t>алаликов</a:t>
            </a:r>
            <a:r>
              <a:rPr lang="ru-RU" sz="1200" dirty="0">
                <a:solidFill>
                  <a:prstClr val="black"/>
                </a:solidFill>
                <a:cs typeface="Times New Roman" panose="02020603050405020304" pitchFamily="18" charset="0"/>
              </a:rPr>
              <a:t> лишь небольшая часть из всего многообразия видов и методов работ над речью. Учитывая важность речевой практики, необходимо стараться активизировать речь детей, связывая это с развитием понимания речи. Наряду с накоплением точных, конкретных представлений надо придавать большое значение развитию внимания к речи, умению вслушиваться в правильную речь. </a:t>
            </a:r>
          </a:p>
          <a:p>
            <a:endParaRPr lang="ru-RU" dirty="0"/>
          </a:p>
        </p:txBody>
      </p:sp>
    </p:spTree>
    <p:extLst>
      <p:ext uri="{BB962C8B-B14F-4D97-AF65-F5344CB8AC3E}">
        <p14:creationId xmlns:p14="http://schemas.microsoft.com/office/powerpoint/2010/main" val="965212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332656"/>
            <a:ext cx="8496944" cy="6126480"/>
          </a:xfrm>
        </p:spPr>
        <p:txBody>
          <a:bodyPr>
            <a:noAutofit/>
          </a:bodyPr>
          <a:lstStyle/>
          <a:p>
            <a:pPr marL="45720" indent="0" algn="ctr">
              <a:buNone/>
            </a:pPr>
            <a:r>
              <a:rPr lang="ru-RU" sz="1050" b="1" dirty="0">
                <a:solidFill>
                  <a:schemeClr val="tx1"/>
                </a:solidFill>
              </a:rPr>
              <a:t>Критика Моторной теории её основателями и современными нейрофизиологами и </a:t>
            </a:r>
            <a:r>
              <a:rPr lang="ru-RU" sz="1050" b="1" dirty="0" err="1" smtClean="0">
                <a:solidFill>
                  <a:schemeClr val="tx1"/>
                </a:solidFill>
              </a:rPr>
              <a:t>логопатологами</a:t>
            </a:r>
            <a:endParaRPr lang="ru-RU" sz="1050" b="1" dirty="0">
              <a:solidFill>
                <a:schemeClr val="tx1"/>
              </a:solidFill>
            </a:endParaRPr>
          </a:p>
          <a:p>
            <a:pPr marL="45720" indent="0">
              <a:buNone/>
            </a:pPr>
            <a:r>
              <a:rPr lang="ru-RU" sz="1000" dirty="0">
                <a:solidFill>
                  <a:schemeClr val="tx1"/>
                </a:solidFill>
              </a:rPr>
              <a:t>…представления о патогенезе алалии подтверждаются данными современных аппаратурных исследований </a:t>
            </a:r>
            <a:r>
              <a:rPr lang="ru-RU" sz="1000" dirty="0" err="1">
                <a:solidFill>
                  <a:schemeClr val="tx1"/>
                </a:solidFill>
              </a:rPr>
              <a:t>алаликов</a:t>
            </a:r>
            <a:r>
              <a:rPr lang="ru-RU" sz="1000" dirty="0">
                <a:solidFill>
                  <a:schemeClr val="tx1"/>
                </a:solidFill>
              </a:rPr>
              <a:t> у подавляющего большинства </a:t>
            </a:r>
            <a:r>
              <a:rPr lang="ru-RU" sz="1000" b="1" dirty="0">
                <a:solidFill>
                  <a:schemeClr val="tx1"/>
                </a:solidFill>
              </a:rPr>
              <a:t>из них очаговых поражений мозга не обнаруживается. </a:t>
            </a:r>
            <a:r>
              <a:rPr lang="ru-RU" sz="1000" dirty="0">
                <a:solidFill>
                  <a:schemeClr val="tx1"/>
                </a:solidFill>
              </a:rPr>
              <a:t>К тому же регистрируемые в области речевых зон кисты и другие образования, как правило, к алалиям не приводят. Таким образом, </a:t>
            </a:r>
            <a:r>
              <a:rPr lang="ru-RU" sz="1000" b="1" dirty="0">
                <a:solidFill>
                  <a:schemeClr val="tx1"/>
                </a:solidFill>
              </a:rPr>
              <a:t>представление об алалии как о «детском» аналоге афазии, обусловленном поражением мозга в области </a:t>
            </a:r>
            <a:r>
              <a:rPr lang="ru-RU" sz="1000" b="1" dirty="0" err="1">
                <a:solidFill>
                  <a:schemeClr val="tx1"/>
                </a:solidFill>
              </a:rPr>
              <a:t>Брока</a:t>
            </a:r>
            <a:r>
              <a:rPr lang="ru-RU" sz="1000" b="1" dirty="0">
                <a:solidFill>
                  <a:schemeClr val="tx1"/>
                </a:solidFill>
              </a:rPr>
              <a:t> или Вернике, не находит сегодня подтверждения</a:t>
            </a:r>
            <a:r>
              <a:rPr lang="ru-RU" sz="1000" b="1" dirty="0" smtClean="0">
                <a:solidFill>
                  <a:schemeClr val="tx1"/>
                </a:solidFill>
              </a:rPr>
              <a:t>.</a:t>
            </a:r>
            <a:endParaRPr lang="ru-RU" sz="1000" b="1" dirty="0">
              <a:solidFill>
                <a:schemeClr val="tx1"/>
              </a:solidFill>
            </a:endParaRPr>
          </a:p>
          <a:p>
            <a:pPr marL="45720" indent="0">
              <a:buNone/>
            </a:pPr>
            <a:r>
              <a:rPr lang="ru-RU" sz="1000" dirty="0" smtClean="0">
                <a:solidFill>
                  <a:schemeClr val="tx1"/>
                </a:solidFill>
              </a:rPr>
              <a:t> </a:t>
            </a:r>
            <a:r>
              <a:rPr lang="ru-RU" sz="1000" dirty="0" err="1">
                <a:solidFill>
                  <a:schemeClr val="tx1"/>
                </a:solidFill>
              </a:rPr>
              <a:t>Визель</a:t>
            </a:r>
            <a:r>
              <a:rPr lang="ru-RU" sz="1000" dirty="0">
                <a:solidFill>
                  <a:schemeClr val="tx1"/>
                </a:solidFill>
              </a:rPr>
              <a:t> Т.Г. Основы нейропсихологии: </a:t>
            </a:r>
            <a:r>
              <a:rPr lang="ru-RU" sz="1000" dirty="0" err="1">
                <a:solidFill>
                  <a:schemeClr val="tx1"/>
                </a:solidFill>
              </a:rPr>
              <a:t>учеб.для</a:t>
            </a:r>
            <a:r>
              <a:rPr lang="ru-RU" sz="1000" dirty="0">
                <a:solidFill>
                  <a:schemeClr val="tx1"/>
                </a:solidFill>
              </a:rPr>
              <a:t> студентов вузов Т.Г. </a:t>
            </a:r>
            <a:r>
              <a:rPr lang="ru-RU" sz="1000" dirty="0" err="1" smtClean="0">
                <a:solidFill>
                  <a:schemeClr val="tx1"/>
                </a:solidFill>
              </a:rPr>
              <a:t>Визель</a:t>
            </a:r>
            <a:r>
              <a:rPr lang="ru-RU" sz="1000" dirty="0" smtClean="0">
                <a:solidFill>
                  <a:schemeClr val="tx1"/>
                </a:solidFill>
              </a:rPr>
              <a:t> </a:t>
            </a:r>
            <a:r>
              <a:rPr lang="ru-RU" sz="1000" dirty="0">
                <a:solidFill>
                  <a:schemeClr val="tx1"/>
                </a:solidFill>
              </a:rPr>
              <a:t>-- М.: </a:t>
            </a:r>
            <a:r>
              <a:rPr lang="ru-RU" sz="1000" dirty="0" err="1">
                <a:solidFill>
                  <a:schemeClr val="tx1"/>
                </a:solidFill>
              </a:rPr>
              <a:t>АСТАстрельТранзиткнига</a:t>
            </a:r>
            <a:r>
              <a:rPr lang="ru-RU" sz="1000" dirty="0">
                <a:solidFill>
                  <a:schemeClr val="tx1"/>
                </a:solidFill>
              </a:rPr>
              <a:t>, 2005.- 384,(16)с.- (Высшая школа</a:t>
            </a:r>
            <a:r>
              <a:rPr lang="ru-RU" sz="1000" dirty="0" smtClean="0">
                <a:solidFill>
                  <a:schemeClr val="tx1"/>
                </a:solidFill>
              </a:rPr>
              <a:t>)</a:t>
            </a:r>
            <a:endParaRPr lang="ru-RU" sz="1000" dirty="0">
              <a:solidFill>
                <a:schemeClr val="tx1"/>
              </a:solidFill>
            </a:endParaRPr>
          </a:p>
          <a:p>
            <a:pPr marL="45720" indent="0">
              <a:buNone/>
            </a:pPr>
            <a:r>
              <a:rPr lang="ru-RU" sz="1000" dirty="0">
                <a:solidFill>
                  <a:schemeClr val="tx1"/>
                </a:solidFill>
              </a:rPr>
              <a:t>В свете современных представлений о речи как о многоуровневой деятельности моторные концепции вызывают определенные возражения. Апраксией можно объяснить различного рода артикуляционные расстройства (нарушения звукопроизношения, </a:t>
            </a:r>
            <a:r>
              <a:rPr lang="ru-RU" sz="1000" dirty="0" err="1">
                <a:solidFill>
                  <a:schemeClr val="tx1"/>
                </a:solidFill>
              </a:rPr>
              <a:t>звукослоговой</a:t>
            </a:r>
            <a:r>
              <a:rPr lang="ru-RU" sz="1000" dirty="0">
                <a:solidFill>
                  <a:schemeClr val="tx1"/>
                </a:solidFill>
              </a:rPr>
              <a:t> структуры слова). Однако языковые нарушения, которые являются ведущими при алалии, не могут быть объяснены моторной недостаточностью. Кроме того, и моторная недостаточность отмечается только у половины детей с </a:t>
            </a:r>
            <a:r>
              <a:rPr lang="ru-RU" sz="1000" dirty="0" err="1" smtClean="0">
                <a:solidFill>
                  <a:schemeClr val="tx1"/>
                </a:solidFill>
              </a:rPr>
              <a:t>алалией.Логопедия</a:t>
            </a:r>
            <a:r>
              <a:rPr lang="ru-RU" sz="1000" dirty="0">
                <a:solidFill>
                  <a:schemeClr val="tx1"/>
                </a:solidFill>
              </a:rPr>
              <a:t>: учебник для студ. </a:t>
            </a:r>
            <a:r>
              <a:rPr lang="ru-RU" sz="1000" dirty="0" err="1">
                <a:solidFill>
                  <a:schemeClr val="tx1"/>
                </a:solidFill>
              </a:rPr>
              <a:t>дефектол</a:t>
            </a:r>
            <a:r>
              <a:rPr lang="ru-RU" sz="1000" dirty="0">
                <a:solidFill>
                  <a:schemeClr val="tx1"/>
                </a:solidFill>
              </a:rPr>
              <a:t>. фак. </a:t>
            </a:r>
            <a:r>
              <a:rPr lang="ru-RU" sz="1000" dirty="0" err="1">
                <a:solidFill>
                  <a:schemeClr val="tx1"/>
                </a:solidFill>
              </a:rPr>
              <a:t>пед</a:t>
            </a:r>
            <a:r>
              <a:rPr lang="ru-RU" sz="1000" dirty="0">
                <a:solidFill>
                  <a:schemeClr val="tx1"/>
                </a:solidFill>
              </a:rPr>
              <a:t>. </a:t>
            </a:r>
            <a:r>
              <a:rPr lang="ru-RU" sz="1000" dirty="0" err="1">
                <a:solidFill>
                  <a:schemeClr val="tx1"/>
                </a:solidFill>
              </a:rPr>
              <a:t>высш</a:t>
            </a:r>
            <a:r>
              <a:rPr lang="ru-RU" sz="1000" dirty="0">
                <a:solidFill>
                  <a:schemeClr val="tx1"/>
                </a:solidFill>
              </a:rPr>
              <a:t>. учеб. заведений/ под ред. Л.С. Волковой. - 5-е изд., </a:t>
            </a:r>
            <a:r>
              <a:rPr lang="ru-RU" sz="1000" dirty="0" err="1">
                <a:solidFill>
                  <a:schemeClr val="tx1"/>
                </a:solidFill>
              </a:rPr>
              <a:t>перераб</a:t>
            </a:r>
            <a:r>
              <a:rPr lang="ru-RU" sz="1000" dirty="0">
                <a:solidFill>
                  <a:schemeClr val="tx1"/>
                </a:solidFill>
              </a:rPr>
              <a:t>. и доп. - М.: </a:t>
            </a:r>
            <a:r>
              <a:rPr lang="ru-RU" sz="1000" dirty="0" err="1">
                <a:solidFill>
                  <a:schemeClr val="tx1"/>
                </a:solidFill>
              </a:rPr>
              <a:t>гуманитар.изд.центр</a:t>
            </a:r>
            <a:r>
              <a:rPr lang="ru-RU" sz="1000" dirty="0">
                <a:solidFill>
                  <a:schemeClr val="tx1"/>
                </a:solidFill>
              </a:rPr>
              <a:t> ВЛАДОС, 2006</a:t>
            </a:r>
            <a:r>
              <a:rPr lang="ru-RU" sz="1000" dirty="0" smtClean="0">
                <a:solidFill>
                  <a:schemeClr val="tx1"/>
                </a:solidFill>
              </a:rPr>
              <a:t>.</a:t>
            </a:r>
            <a:endParaRPr lang="ru-RU" sz="1000" dirty="0">
              <a:solidFill>
                <a:schemeClr val="tx1"/>
              </a:solidFill>
            </a:endParaRPr>
          </a:p>
          <a:p>
            <a:pPr marL="45720" indent="0">
              <a:buNone/>
            </a:pPr>
            <a:r>
              <a:rPr lang="ru-RU" sz="1000" dirty="0">
                <a:solidFill>
                  <a:schemeClr val="tx1"/>
                </a:solidFill>
              </a:rPr>
              <a:t>В 20-х годах </a:t>
            </a:r>
            <a:r>
              <a:rPr lang="ru-RU" sz="1000" dirty="0" smtClean="0">
                <a:solidFill>
                  <a:schemeClr val="tx1"/>
                </a:solidFill>
              </a:rPr>
              <a:t>нашего </a:t>
            </a:r>
            <a:r>
              <a:rPr lang="ru-RU" sz="1000" dirty="0">
                <a:solidFill>
                  <a:schemeClr val="tx1"/>
                </a:solidFill>
              </a:rPr>
              <a:t>столетия работа с моторными </a:t>
            </a:r>
            <a:r>
              <a:rPr lang="ru-RU" sz="1000" dirty="0" err="1">
                <a:solidFill>
                  <a:schemeClr val="tx1"/>
                </a:solidFill>
              </a:rPr>
              <a:t>алаликами</a:t>
            </a:r>
            <a:r>
              <a:rPr lang="ru-RU" sz="1000" dirty="0">
                <a:solidFill>
                  <a:schemeClr val="tx1"/>
                </a:solidFill>
              </a:rPr>
              <a:t> начиналась с постановки звуков с последующим формированием из них слов, часто чуждых и малопонятных </a:t>
            </a:r>
            <a:r>
              <a:rPr lang="ru-RU" sz="1000" dirty="0" err="1">
                <a:solidFill>
                  <a:schemeClr val="tx1"/>
                </a:solidFill>
              </a:rPr>
              <a:t>алалику</a:t>
            </a:r>
            <a:r>
              <a:rPr lang="ru-RU" sz="1000" dirty="0">
                <a:solidFill>
                  <a:schemeClr val="tx1"/>
                </a:solidFill>
              </a:rPr>
              <a:t> (например, дуга, дата, дама, фата и т. п.). Результаты такого обучения были невелики. Постепенно логопеды-практики (Л. П. Голубева, Н. И. Кузьмина и др.) приходили к выводу, что «в большинстве случаев специальной постановкой звуков не приходится заниматься, звуки совершенствуются в процессе говорения» (См Л.П. Голубева</a:t>
            </a:r>
            <a:r>
              <a:rPr lang="ru-RU" sz="1000" dirty="0" smtClean="0">
                <a:solidFill>
                  <a:schemeClr val="tx1"/>
                </a:solidFill>
              </a:rPr>
              <a:t>. Из </a:t>
            </a:r>
            <a:r>
              <a:rPr lang="ru-RU" sz="1000" dirty="0">
                <a:solidFill>
                  <a:schemeClr val="tx1"/>
                </a:solidFill>
              </a:rPr>
              <a:t>опыта работы с неговорящими детьми М </a:t>
            </a:r>
            <a:r>
              <a:rPr lang="ru-RU" sz="1000" dirty="0" err="1">
                <a:solidFill>
                  <a:schemeClr val="tx1"/>
                </a:solidFill>
              </a:rPr>
              <a:t>Учпедгиз</a:t>
            </a:r>
            <a:r>
              <a:rPr lang="ru-RU" sz="1000" dirty="0">
                <a:solidFill>
                  <a:schemeClr val="tx1"/>
                </a:solidFill>
              </a:rPr>
              <a:t>, 1952</a:t>
            </a:r>
            <a:r>
              <a:rPr lang="ru-RU" sz="1000" dirty="0" smtClean="0">
                <a:solidFill>
                  <a:schemeClr val="tx1"/>
                </a:solidFill>
              </a:rPr>
              <a:t>).</a:t>
            </a:r>
            <a:endParaRPr lang="ru-RU" sz="1000" dirty="0">
              <a:solidFill>
                <a:schemeClr val="tx1"/>
              </a:solidFill>
            </a:endParaRPr>
          </a:p>
          <a:p>
            <a:pPr marL="45720" indent="0">
              <a:buNone/>
            </a:pPr>
            <a:r>
              <a:rPr lang="ru-RU" sz="1000" dirty="0">
                <a:solidFill>
                  <a:schemeClr val="tx1"/>
                </a:solidFill>
              </a:rPr>
              <a:t>Правдина О. В.  Логопедия. Учеб. пособие для студентов дефектолог. </a:t>
            </a:r>
            <a:r>
              <a:rPr lang="ru-RU" sz="1000" dirty="0" smtClean="0">
                <a:solidFill>
                  <a:schemeClr val="tx1"/>
                </a:solidFill>
              </a:rPr>
              <a:t>фактов </a:t>
            </a:r>
            <a:r>
              <a:rPr lang="ru-RU" sz="1000" dirty="0" err="1">
                <a:solidFill>
                  <a:schemeClr val="tx1"/>
                </a:solidFill>
              </a:rPr>
              <a:t>пед</a:t>
            </a:r>
            <a:r>
              <a:rPr lang="ru-RU" sz="1000" dirty="0">
                <a:solidFill>
                  <a:schemeClr val="tx1"/>
                </a:solidFill>
              </a:rPr>
              <a:t>. ин-тов. Изд. 2-е, доп. и </a:t>
            </a:r>
            <a:r>
              <a:rPr lang="ru-RU" sz="1000" dirty="0" err="1">
                <a:solidFill>
                  <a:schemeClr val="tx1"/>
                </a:solidFill>
              </a:rPr>
              <a:t>перераб</a:t>
            </a:r>
            <a:r>
              <a:rPr lang="ru-RU" sz="1000" dirty="0">
                <a:solidFill>
                  <a:schemeClr val="tx1"/>
                </a:solidFill>
              </a:rPr>
              <a:t>. – </a:t>
            </a:r>
            <a:r>
              <a:rPr lang="ru-RU" sz="1000" dirty="0" err="1">
                <a:solidFill>
                  <a:schemeClr val="tx1"/>
                </a:solidFill>
              </a:rPr>
              <a:t>М</a:t>
            </a:r>
            <a:r>
              <a:rPr lang="ru-RU" sz="1000" dirty="0" err="1" smtClean="0">
                <a:solidFill>
                  <a:schemeClr val="tx1"/>
                </a:solidFill>
              </a:rPr>
              <a:t>.,«</a:t>
            </a:r>
            <a:r>
              <a:rPr lang="ru-RU" sz="1000" dirty="0" err="1">
                <a:solidFill>
                  <a:schemeClr val="tx1"/>
                </a:solidFill>
              </a:rPr>
              <a:t>Просвещение</a:t>
            </a:r>
            <a:r>
              <a:rPr lang="ru-RU" sz="1000" dirty="0">
                <a:solidFill>
                  <a:schemeClr val="tx1"/>
                </a:solidFill>
              </a:rPr>
              <a:t>», 1973</a:t>
            </a:r>
            <a:r>
              <a:rPr lang="ru-RU" sz="1000" dirty="0" smtClean="0">
                <a:solidFill>
                  <a:schemeClr val="tx1"/>
                </a:solidFill>
              </a:rPr>
              <a:t>.</a:t>
            </a:r>
            <a:endParaRPr lang="ru-RU" sz="1000" dirty="0">
              <a:solidFill>
                <a:schemeClr val="tx1"/>
              </a:solidFill>
            </a:endParaRPr>
          </a:p>
          <a:p>
            <a:pPr marL="45720" indent="0">
              <a:buNone/>
            </a:pPr>
            <a:r>
              <a:rPr lang="ru-RU" sz="1000" dirty="0">
                <a:solidFill>
                  <a:schemeClr val="tx1"/>
                </a:solidFill>
              </a:rPr>
              <a:t>В данной (моторной ) </a:t>
            </a:r>
            <a:r>
              <a:rPr lang="ru-RU" sz="1000" b="1" dirty="0">
                <a:solidFill>
                  <a:schemeClr val="tx1"/>
                </a:solidFill>
              </a:rPr>
              <a:t>концепции сложноорганизованный речевой процесс сведен к его конечному звену – к моторному акту (проговариванию). Предшествующие же моторному акту и обуславливающие возможность его деятельности семантические, грамматические, лексические и фонематические операции выпали из сферы рассмотрения</a:t>
            </a:r>
            <a:r>
              <a:rPr lang="ru-RU" sz="1000" dirty="0">
                <a:solidFill>
                  <a:schemeClr val="tx1"/>
                </a:solidFill>
              </a:rPr>
              <a:t>. В связи с этим возникают вопросы. Во-первых, если дети все же имеют, допустим, даже ограниченные возможности для артикуляции (а этого авторы не отрицают), то чем  таком случае они отличаются от детей с артикуляторными нарушениями и почему в отличие от них часто не говорят вовсе? Во-вторых, чем объясняются проявляющиеся в речи типические для данной категории детей множественные нарушения грамматического, лексического и фонематического характера? На эти вопросы авторы не дают ответов. </a:t>
            </a:r>
            <a:r>
              <a:rPr lang="ru-RU" sz="1000" dirty="0" smtClean="0">
                <a:solidFill>
                  <a:schemeClr val="tx1"/>
                </a:solidFill>
              </a:rPr>
              <a:t>(…)</a:t>
            </a:r>
            <a:endParaRPr lang="ru-RU" sz="1000" dirty="0">
              <a:solidFill>
                <a:schemeClr val="tx1"/>
              </a:solidFill>
            </a:endParaRPr>
          </a:p>
          <a:p>
            <a:pPr marL="45720" indent="0">
              <a:buNone/>
            </a:pPr>
            <a:r>
              <a:rPr lang="ru-RU" sz="1000" dirty="0">
                <a:solidFill>
                  <a:schemeClr val="tx1"/>
                </a:solidFill>
              </a:rPr>
              <a:t> </a:t>
            </a:r>
            <a:r>
              <a:rPr lang="ru-RU" sz="1000" dirty="0" err="1">
                <a:solidFill>
                  <a:schemeClr val="tx1"/>
                </a:solidFill>
              </a:rPr>
              <a:t>Общемоторная</a:t>
            </a:r>
            <a:r>
              <a:rPr lang="ru-RU" sz="1000" dirty="0">
                <a:solidFill>
                  <a:schemeClr val="tx1"/>
                </a:solidFill>
              </a:rPr>
              <a:t> недостаточность действительно наблюдается у части детей с экспрессивной алалией. Однако у многих она не обнаруживается. Вместе с тем </a:t>
            </a:r>
            <a:r>
              <a:rPr lang="ru-RU" sz="1000" dirty="0" err="1">
                <a:solidFill>
                  <a:schemeClr val="tx1"/>
                </a:solidFill>
              </a:rPr>
              <a:t>общемоторная</a:t>
            </a:r>
            <a:r>
              <a:rPr lang="ru-RU" sz="1000" dirty="0">
                <a:solidFill>
                  <a:schemeClr val="tx1"/>
                </a:solidFill>
              </a:rPr>
              <a:t> недостаточность у других категорий аномальных детей (к примеру, у детей с церебральными параличами) далеко не всегда сосуществует с алалией. Уже один этот факт заставляет усомниться  причинно-следственной связи между </a:t>
            </a:r>
            <a:r>
              <a:rPr lang="ru-RU" sz="1000" dirty="0" err="1">
                <a:solidFill>
                  <a:schemeClr val="tx1"/>
                </a:solidFill>
              </a:rPr>
              <a:t>общемоторной</a:t>
            </a:r>
            <a:r>
              <a:rPr lang="ru-RU" sz="1000" dirty="0">
                <a:solidFill>
                  <a:schemeClr val="tx1"/>
                </a:solidFill>
              </a:rPr>
              <a:t> патологией и патологией речи у детей с алалией. </a:t>
            </a:r>
            <a:r>
              <a:rPr lang="ru-RU" sz="1000" dirty="0" smtClean="0">
                <a:solidFill>
                  <a:schemeClr val="tx1"/>
                </a:solidFill>
              </a:rPr>
              <a:t>(…)</a:t>
            </a:r>
            <a:endParaRPr lang="ru-RU" sz="1000" dirty="0">
              <a:solidFill>
                <a:schemeClr val="tx1"/>
              </a:solidFill>
            </a:endParaRPr>
          </a:p>
          <a:p>
            <a:pPr marL="45720" indent="0">
              <a:buNone/>
            </a:pPr>
            <a:r>
              <a:rPr lang="ru-RU" sz="1000" dirty="0">
                <a:solidFill>
                  <a:schemeClr val="tx1"/>
                </a:solidFill>
              </a:rPr>
              <a:t>Большинство исследователей объясняют механизм алалии артикуляторной (оральной) апраксией. Многие из сторонников этой концепции, отождествляя алалию  с моторной афазией, выделяют </a:t>
            </a:r>
            <a:r>
              <a:rPr lang="ru-RU" sz="1000" dirty="0" smtClean="0">
                <a:solidFill>
                  <a:schemeClr val="tx1"/>
                </a:solidFill>
              </a:rPr>
              <a:t>две </a:t>
            </a:r>
            <a:r>
              <a:rPr lang="ru-RU" sz="1000" dirty="0">
                <a:solidFill>
                  <a:schemeClr val="tx1"/>
                </a:solidFill>
              </a:rPr>
              <a:t>формы </a:t>
            </a:r>
            <a:r>
              <a:rPr lang="ru-RU" sz="1000" dirty="0" err="1">
                <a:solidFill>
                  <a:schemeClr val="tx1"/>
                </a:solidFill>
              </a:rPr>
              <a:t>апрактических</a:t>
            </a:r>
            <a:r>
              <a:rPr lang="ru-RU" sz="1000" dirty="0">
                <a:solidFill>
                  <a:schemeClr val="tx1"/>
                </a:solidFill>
              </a:rPr>
              <a:t> расстройств: кинетическую (эфферентную) и кинестетическую (афферентную</a:t>
            </a:r>
            <a:r>
              <a:rPr lang="ru-RU" sz="1000" dirty="0" smtClean="0">
                <a:solidFill>
                  <a:schemeClr val="tx1"/>
                </a:solidFill>
              </a:rPr>
              <a:t>).</a:t>
            </a:r>
            <a:endParaRPr lang="ru-RU" sz="1000" dirty="0">
              <a:solidFill>
                <a:schemeClr val="tx1"/>
              </a:solidFill>
            </a:endParaRPr>
          </a:p>
        </p:txBody>
      </p:sp>
    </p:spTree>
    <p:extLst>
      <p:ext uri="{BB962C8B-B14F-4D97-AF65-F5344CB8AC3E}">
        <p14:creationId xmlns:p14="http://schemas.microsoft.com/office/powerpoint/2010/main" val="2369683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332656"/>
            <a:ext cx="8568952" cy="6264696"/>
          </a:xfrm>
        </p:spPr>
        <p:txBody>
          <a:bodyPr/>
          <a:lstStyle/>
          <a:p>
            <a:pPr marL="45720" lvl="0" indent="0">
              <a:buClr>
                <a:srgbClr val="05E0DB">
                  <a:lumMod val="75000"/>
                </a:srgbClr>
              </a:buClr>
              <a:buNone/>
            </a:pPr>
            <a:r>
              <a:rPr lang="ru-RU" sz="1200" dirty="0">
                <a:solidFill>
                  <a:prstClr val="black"/>
                </a:solidFill>
              </a:rPr>
              <a:t>Эта довольно широко распространенная и популярная концепция не представляется </a:t>
            </a:r>
            <a:r>
              <a:rPr lang="ru-RU" sz="1200" dirty="0" smtClean="0">
                <a:solidFill>
                  <a:prstClr val="black"/>
                </a:solidFill>
              </a:rPr>
              <a:t>убедительной.</a:t>
            </a:r>
          </a:p>
          <a:p>
            <a:pPr marL="45720" lvl="0" indent="0">
              <a:buClr>
                <a:srgbClr val="05E0DB">
                  <a:lumMod val="75000"/>
                </a:srgbClr>
              </a:buClr>
              <a:buNone/>
            </a:pPr>
            <a:r>
              <a:rPr lang="ru-RU" sz="1200" b="1" dirty="0" smtClean="0">
                <a:solidFill>
                  <a:prstClr val="black"/>
                </a:solidFill>
              </a:rPr>
              <a:t>Во-первых</a:t>
            </a:r>
            <a:r>
              <a:rPr lang="ru-RU" sz="1200" b="1" dirty="0">
                <a:solidFill>
                  <a:prstClr val="black"/>
                </a:solidFill>
              </a:rPr>
              <a:t>,</a:t>
            </a:r>
            <a:r>
              <a:rPr lang="ru-RU" sz="1200" dirty="0">
                <a:solidFill>
                  <a:prstClr val="black"/>
                </a:solidFill>
              </a:rPr>
              <a:t> вызывает возражение намеренный или ненамеренный, но по сути механический  перенос механизма моторной афазии у взрослых на механизм алалии, в результате чего игнорируется фактор развития, который </a:t>
            </a:r>
            <a:r>
              <a:rPr lang="ru-RU" sz="1200" dirty="0" smtClean="0">
                <a:solidFill>
                  <a:prstClr val="black"/>
                </a:solidFill>
              </a:rPr>
              <a:t>у</a:t>
            </a:r>
            <a:r>
              <a:rPr lang="ru-RU" sz="1200" dirty="0">
                <a:solidFill>
                  <a:prstClr val="black">
                    <a:lumMod val="75000"/>
                    <a:lumOff val="25000"/>
                  </a:prstClr>
                </a:solidFill>
              </a:rPr>
              <a:t> </a:t>
            </a:r>
            <a:r>
              <a:rPr lang="ru-RU" sz="1200" dirty="0" smtClean="0">
                <a:solidFill>
                  <a:prstClr val="black"/>
                </a:solidFill>
              </a:rPr>
              <a:t>детей</a:t>
            </a:r>
            <a:r>
              <a:rPr lang="ru-RU" sz="1200" dirty="0">
                <a:solidFill>
                  <a:prstClr val="black"/>
                </a:solidFill>
              </a:rPr>
              <a:t>, несомненно, во многом должен определять особенности формирования и деятельности всех компонентов речевого механизма, в том числе и одного из них – </a:t>
            </a:r>
            <a:r>
              <a:rPr lang="ru-RU" sz="1200" dirty="0" err="1">
                <a:solidFill>
                  <a:prstClr val="black"/>
                </a:solidFill>
              </a:rPr>
              <a:t>праксиса</a:t>
            </a:r>
            <a:r>
              <a:rPr lang="ru-RU" sz="1200" dirty="0">
                <a:solidFill>
                  <a:prstClr val="black"/>
                </a:solidFill>
              </a:rPr>
              <a:t>. Против такого переноса выступают и другие исследователи.</a:t>
            </a:r>
          </a:p>
          <a:p>
            <a:pPr marL="45720" lvl="0" indent="0">
              <a:buClr>
                <a:srgbClr val="05E0DB">
                  <a:lumMod val="75000"/>
                </a:srgbClr>
              </a:buClr>
              <a:buNone/>
            </a:pPr>
            <a:r>
              <a:rPr lang="ru-RU" sz="1200" b="1" dirty="0" smtClean="0">
                <a:solidFill>
                  <a:prstClr val="black"/>
                </a:solidFill>
              </a:rPr>
              <a:t>Во-вторых</a:t>
            </a:r>
            <a:r>
              <a:rPr lang="ru-RU" sz="1200" dirty="0">
                <a:solidFill>
                  <a:prstClr val="black"/>
                </a:solidFill>
              </a:rPr>
              <a:t>, </a:t>
            </a:r>
            <a:r>
              <a:rPr lang="ru-RU" sz="1200" dirty="0" smtClean="0">
                <a:solidFill>
                  <a:prstClr val="black"/>
                </a:solidFill>
              </a:rPr>
              <a:t>неизвестно </a:t>
            </a:r>
            <a:r>
              <a:rPr lang="ru-RU" sz="1200" dirty="0">
                <a:solidFill>
                  <a:prstClr val="black"/>
                </a:solidFill>
              </a:rPr>
              <a:t>ни одной работы, в которой бы действительно подтверждалось бы наличие </a:t>
            </a:r>
            <a:r>
              <a:rPr lang="ru-RU" sz="1200" dirty="0" err="1">
                <a:solidFill>
                  <a:prstClr val="black"/>
                </a:solidFill>
              </a:rPr>
              <a:t>апрактических</a:t>
            </a:r>
            <a:r>
              <a:rPr lang="ru-RU" sz="1200" dirty="0">
                <a:solidFill>
                  <a:prstClr val="black"/>
                </a:solidFill>
              </a:rPr>
              <a:t> нарушений у детей с экспрессивной алалией. Специальных экспериментальных исследований не проводилось. (…)</a:t>
            </a:r>
          </a:p>
          <a:p>
            <a:pPr marL="45720" lvl="0" indent="0">
              <a:buClr>
                <a:srgbClr val="05E0DB">
                  <a:lumMod val="75000"/>
                </a:srgbClr>
              </a:buClr>
              <a:buNone/>
            </a:pPr>
            <a:r>
              <a:rPr lang="ru-RU" sz="1200" dirty="0" smtClean="0">
                <a:solidFill>
                  <a:prstClr val="black"/>
                </a:solidFill>
              </a:rPr>
              <a:t>Как </a:t>
            </a:r>
            <a:r>
              <a:rPr lang="ru-RU" sz="1200" dirty="0">
                <a:solidFill>
                  <a:prstClr val="black"/>
                </a:solidFill>
              </a:rPr>
              <a:t>известно традиционный и общепринятый метод выявления апраксии – это выполнение ребенком по подражанию или по словесной инструкции различных движений артикуляторными органами. Если ребенок не выполняет этих движений или испытывает затруднения при их выполнении, тогда считается, что  у него есть артикуляторная апраксия. Но изучается ли </a:t>
            </a:r>
            <a:r>
              <a:rPr lang="ru-RU" sz="1200" dirty="0" smtClean="0">
                <a:solidFill>
                  <a:prstClr val="black"/>
                </a:solidFill>
              </a:rPr>
              <a:t>речевой </a:t>
            </a:r>
            <a:r>
              <a:rPr lang="ru-RU" sz="1200" dirty="0" err="1" smtClean="0">
                <a:solidFill>
                  <a:prstClr val="black"/>
                </a:solidFill>
              </a:rPr>
              <a:t>праксис</a:t>
            </a:r>
            <a:r>
              <a:rPr lang="ru-RU" sz="1200" dirty="0" smtClean="0">
                <a:solidFill>
                  <a:prstClr val="black"/>
                </a:solidFill>
              </a:rPr>
              <a:t> </a:t>
            </a:r>
            <a:r>
              <a:rPr lang="ru-RU" sz="1200" dirty="0">
                <a:solidFill>
                  <a:prstClr val="black"/>
                </a:solidFill>
              </a:rPr>
              <a:t>в таком исследовании? Нам представляется, что нет. </a:t>
            </a:r>
            <a:r>
              <a:rPr lang="ru-RU" sz="1200" dirty="0" smtClean="0">
                <a:solidFill>
                  <a:prstClr val="black"/>
                </a:solidFill>
              </a:rPr>
              <a:t>На </a:t>
            </a:r>
            <a:r>
              <a:rPr lang="ru-RU" sz="1200" dirty="0">
                <a:solidFill>
                  <a:prstClr val="black"/>
                </a:solidFill>
              </a:rPr>
              <a:t>самом деле в основе набора движений, необходимых для производства реального речевого звука и неречевых движений , которые предлагают выполнить ребенку, лежат принципиально разные нейрофизиологические механизмы</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b="1" dirty="0">
                <a:solidFill>
                  <a:prstClr val="black"/>
                </a:solidFill>
              </a:rPr>
              <a:t>В-третьих, </a:t>
            </a:r>
            <a:r>
              <a:rPr lang="ru-RU" sz="1200" dirty="0">
                <a:solidFill>
                  <a:prstClr val="black"/>
                </a:solidFill>
              </a:rPr>
              <a:t>если рассматривать механизм экспрессивной алалии с позиций нарушения процесса порождения речевого высказывания, то артикуляторной апраксией можно объяснить только одну, причем не основную и нетипическую для алалии группу речевых расстройств, а именно артикуляторные расстройства. Ведущие же и типические для алалии грамматические, лексические и фонематические расстройства не объясняются этим механизмом.</a:t>
            </a:r>
          </a:p>
          <a:p>
            <a:pPr marL="45720" lvl="0" indent="0">
              <a:buClr>
                <a:srgbClr val="05E0DB">
                  <a:lumMod val="75000"/>
                </a:srgbClr>
              </a:buClr>
              <a:buNone/>
            </a:pPr>
            <a:r>
              <a:rPr lang="ru-RU" sz="1200" dirty="0" smtClean="0">
                <a:solidFill>
                  <a:prstClr val="black"/>
                </a:solidFill>
              </a:rPr>
              <a:t>Приведенные </a:t>
            </a:r>
            <a:r>
              <a:rPr lang="ru-RU" sz="1200" dirty="0">
                <a:solidFill>
                  <a:prstClr val="black"/>
                </a:solidFill>
              </a:rPr>
              <a:t>аргументы показывают, что концепция об артикуляторной апраксии, уязвима во многих отношениях. </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dirty="0">
                <a:solidFill>
                  <a:prstClr val="black"/>
                </a:solidFill>
              </a:rPr>
              <a:t>Против установления причинно-следственных отношений между артикуляторными нарушениями и нарушениями развития речи выражают и другие авторы. Например, М. </a:t>
            </a:r>
            <a:r>
              <a:rPr lang="ru-RU" sz="1200" dirty="0" err="1">
                <a:solidFill>
                  <a:prstClr val="black"/>
                </a:solidFill>
              </a:rPr>
              <a:t>Совак</a:t>
            </a:r>
            <a:r>
              <a:rPr lang="ru-RU" sz="1200" dirty="0">
                <a:solidFill>
                  <a:prstClr val="black"/>
                </a:solidFill>
              </a:rPr>
              <a:t> считает, что артикуляторные нарушения «…не блокируют развитие коммуникативного процесса. Единственно, что они могут, - это деформировать данный процесс и то только  сфере </a:t>
            </a:r>
            <a:r>
              <a:rPr lang="ru-RU" sz="1200" dirty="0" err="1">
                <a:solidFill>
                  <a:prstClr val="black"/>
                </a:solidFill>
              </a:rPr>
              <a:t>артикуляторно</a:t>
            </a:r>
            <a:r>
              <a:rPr lang="ru-RU" sz="1200" dirty="0">
                <a:solidFill>
                  <a:prstClr val="black"/>
                </a:solidFill>
              </a:rPr>
              <a:t>-фонационной». Сходное мнение высказывает М. Зееман: «Недостатки или расстройства развития собственно речевого аппарата имеют для возникновения речи значительно меньшее значение, чем обычно считают».</a:t>
            </a:r>
          </a:p>
          <a:p>
            <a:pPr marL="45720" lvl="0" indent="0">
              <a:buClr>
                <a:srgbClr val="05E0DB">
                  <a:lumMod val="75000"/>
                </a:srgbClr>
              </a:buClr>
              <a:buNone/>
            </a:pPr>
            <a:r>
              <a:rPr lang="ru-RU" sz="1200" dirty="0" smtClean="0">
                <a:solidFill>
                  <a:prstClr val="black"/>
                </a:solidFill>
              </a:rPr>
              <a:t>Ковшиков </a:t>
            </a:r>
            <a:r>
              <a:rPr lang="ru-RU" sz="1200" dirty="0">
                <a:solidFill>
                  <a:prstClr val="black"/>
                </a:solidFill>
              </a:rPr>
              <a:t>В.А. Экспрессивная алалия и методы ее преодоления. - СПб.: КАРО, 2006.</a:t>
            </a:r>
          </a:p>
          <a:p>
            <a:pPr lvl="0">
              <a:buClr>
                <a:srgbClr val="05E0DB">
                  <a:lumMod val="75000"/>
                </a:srgbClr>
              </a:buClr>
            </a:pPr>
            <a:endParaRPr lang="ru-RU" sz="600" dirty="0">
              <a:solidFill>
                <a:prstClr val="black"/>
              </a:solidFill>
            </a:endParaRPr>
          </a:p>
          <a:p>
            <a:pPr lvl="0">
              <a:buClr>
                <a:srgbClr val="05E0DB">
                  <a:lumMod val="75000"/>
                </a:srgbClr>
              </a:buClr>
            </a:pPr>
            <a:endParaRPr lang="ru-RU" sz="600" dirty="0">
              <a:solidFill>
                <a:prstClr val="black">
                  <a:lumMod val="75000"/>
                  <a:lumOff val="25000"/>
                </a:prstClr>
              </a:solidFill>
            </a:endParaRPr>
          </a:p>
          <a:p>
            <a:pPr lvl="0">
              <a:buClr>
                <a:srgbClr val="05E0DB">
                  <a:lumMod val="75000"/>
                </a:srgbClr>
              </a:buClr>
            </a:pPr>
            <a:endParaRPr lang="ru-RU" sz="600" dirty="0">
              <a:solidFill>
                <a:prstClr val="black">
                  <a:lumMod val="75000"/>
                  <a:lumOff val="25000"/>
                </a:prstClr>
              </a:solidFill>
            </a:endParaRPr>
          </a:p>
          <a:p>
            <a:endParaRPr lang="ru-RU" dirty="0"/>
          </a:p>
        </p:txBody>
      </p:sp>
    </p:spTree>
    <p:extLst>
      <p:ext uri="{BB962C8B-B14F-4D97-AF65-F5344CB8AC3E}">
        <p14:creationId xmlns:p14="http://schemas.microsoft.com/office/powerpoint/2010/main" val="471451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332656"/>
            <a:ext cx="8568952" cy="6336704"/>
          </a:xfrm>
        </p:spPr>
        <p:txBody>
          <a:bodyPr>
            <a:normAutofit fontScale="70000" lnSpcReduction="20000"/>
          </a:bodyPr>
          <a:lstStyle/>
          <a:p>
            <a:pPr marL="45720" indent="0" algn="ctr">
              <a:buNone/>
            </a:pPr>
            <a:r>
              <a:rPr lang="ru-RU" sz="2500" b="1" dirty="0">
                <a:solidFill>
                  <a:schemeClr val="tx1"/>
                </a:solidFill>
              </a:rPr>
              <a:t>Психологическая концепция моторной (экспрессивной) алалии. (Устаревшая теория).</a:t>
            </a:r>
          </a:p>
          <a:p>
            <a:pPr marL="45720" indent="0">
              <a:buNone/>
            </a:pPr>
            <a:r>
              <a:rPr lang="ru-RU" dirty="0" smtClean="0">
                <a:solidFill>
                  <a:schemeClr val="tx1"/>
                </a:solidFill>
              </a:rPr>
              <a:t>Психологическая </a:t>
            </a:r>
            <a:r>
              <a:rPr lang="ru-RU" dirty="0">
                <a:solidFill>
                  <a:schemeClr val="tx1"/>
                </a:solidFill>
              </a:rPr>
              <a:t>концепция возникла в тридцатые годы 20 века. Она послужила базой для языковой концепции</a:t>
            </a:r>
            <a:r>
              <a:rPr lang="ru-RU" dirty="0" smtClean="0">
                <a:solidFill>
                  <a:schemeClr val="tx1"/>
                </a:solidFill>
              </a:rPr>
              <a:t>.</a:t>
            </a:r>
            <a:endParaRPr lang="ru-RU" dirty="0">
              <a:solidFill>
                <a:schemeClr val="tx1"/>
              </a:solidFill>
            </a:endParaRPr>
          </a:p>
          <a:p>
            <a:pPr marL="45720" indent="0">
              <a:buNone/>
            </a:pPr>
            <a:r>
              <a:rPr lang="ru-RU" dirty="0">
                <a:solidFill>
                  <a:schemeClr val="tx1"/>
                </a:solidFill>
              </a:rPr>
              <a:t>Психологическая концепция основывалась на изучении психологии детей с Моторной алалией 6-8 лет. У большинства этих детей к этому возрасту выявлялось снижение </a:t>
            </a:r>
            <a:r>
              <a:rPr lang="ru-RU" dirty="0" err="1">
                <a:solidFill>
                  <a:schemeClr val="tx1"/>
                </a:solidFill>
              </a:rPr>
              <a:t>интелекта</a:t>
            </a:r>
            <a:r>
              <a:rPr lang="ru-RU" dirty="0">
                <a:solidFill>
                  <a:schemeClr val="tx1"/>
                </a:solidFill>
              </a:rPr>
              <a:t>, памяти и т.д. А так как исследования Л.С. Выготского доказали взаимосвязь речи и всех высших психических функций, то основателями данной концепции был сделан вывод о том, что нужно развивать ВПФ, тогда и речь появится. </a:t>
            </a:r>
          </a:p>
          <a:p>
            <a:pPr marL="45720" indent="0">
              <a:buNone/>
            </a:pPr>
            <a:r>
              <a:rPr lang="ru-RU" b="1" dirty="0">
                <a:solidFill>
                  <a:schemeClr val="tx1"/>
                </a:solidFill>
              </a:rPr>
              <a:t>Но более поздние исследования показали, что дети с моторной алалией в раннем возрасте (до 4 лет) имеют сохранный </a:t>
            </a:r>
            <a:r>
              <a:rPr lang="ru-RU" b="1" dirty="0" smtClean="0">
                <a:solidFill>
                  <a:schemeClr val="tx1"/>
                </a:solidFill>
              </a:rPr>
              <a:t>интеллект</a:t>
            </a:r>
            <a:r>
              <a:rPr lang="ru-RU" b="1" dirty="0">
                <a:solidFill>
                  <a:schemeClr val="tx1"/>
                </a:solidFill>
              </a:rPr>
              <a:t>, развитие которого в дальнейшем тормозится отсутствием или недоразвитием речи. То есть перепутали причину со следствием, из-за чего коррекционная работа логопедов, психологов, дефектологов, работающих по данной концепции, имела неопределённый результат.</a:t>
            </a:r>
          </a:p>
          <a:p>
            <a:pPr marL="45720" indent="0">
              <a:buNone/>
            </a:pPr>
            <a:r>
              <a:rPr lang="ru-RU" dirty="0" smtClean="0">
                <a:solidFill>
                  <a:schemeClr val="tx1"/>
                </a:solidFill>
              </a:rPr>
              <a:t>Ниже </a:t>
            </a:r>
            <a:r>
              <a:rPr lang="ru-RU" dirty="0">
                <a:solidFill>
                  <a:schemeClr val="tx1"/>
                </a:solidFill>
              </a:rPr>
              <a:t>представлены выдержки из работ известных </a:t>
            </a:r>
            <a:r>
              <a:rPr lang="ru-RU" dirty="0" err="1">
                <a:solidFill>
                  <a:schemeClr val="tx1"/>
                </a:solidFill>
              </a:rPr>
              <a:t>логопатологов</a:t>
            </a:r>
            <a:r>
              <a:rPr lang="ru-RU" dirty="0">
                <a:solidFill>
                  <a:schemeClr val="tx1"/>
                </a:solidFill>
              </a:rPr>
              <a:t> - сторонников Психологической концепции, дающие представление об основных её моментах</a:t>
            </a:r>
            <a:r>
              <a:rPr lang="ru-RU" dirty="0" smtClean="0">
                <a:solidFill>
                  <a:schemeClr val="tx1"/>
                </a:solidFill>
              </a:rPr>
              <a:t>.</a:t>
            </a:r>
            <a:endParaRPr lang="ru-RU" dirty="0">
              <a:solidFill>
                <a:schemeClr val="tx1"/>
              </a:solidFill>
            </a:endParaRPr>
          </a:p>
          <a:p>
            <a:pPr marL="45720" indent="0">
              <a:buNone/>
            </a:pPr>
            <a:r>
              <a:rPr lang="ru-RU" dirty="0">
                <a:solidFill>
                  <a:schemeClr val="tx1"/>
                </a:solidFill>
              </a:rPr>
              <a:t>«Согласно психологическим концепциям, механизм моторной алалии составляют нарушения психических процессов (мышления, памяти), а также соотношения отдельных этапов речевой деятельности</a:t>
            </a:r>
            <a:r>
              <a:rPr lang="ru-RU" dirty="0" smtClean="0">
                <a:solidFill>
                  <a:schemeClr val="tx1"/>
                </a:solidFill>
              </a:rPr>
              <a:t>.</a:t>
            </a:r>
            <a:endParaRPr lang="ru-RU" dirty="0">
              <a:solidFill>
                <a:schemeClr val="tx1"/>
              </a:solidFill>
            </a:endParaRPr>
          </a:p>
          <a:p>
            <a:pPr marL="45720" indent="0">
              <a:buNone/>
            </a:pPr>
            <a:r>
              <a:rPr lang="ru-RU" dirty="0">
                <a:solidFill>
                  <a:schemeClr val="tx1"/>
                </a:solidFill>
              </a:rPr>
              <a:t>И.Т. Власенко, В.В. </a:t>
            </a:r>
            <a:r>
              <a:rPr lang="ru-RU" dirty="0" err="1">
                <a:solidFill>
                  <a:schemeClr val="tx1"/>
                </a:solidFill>
              </a:rPr>
              <a:t>Юртайкин</a:t>
            </a:r>
            <a:r>
              <a:rPr lang="ru-RU" dirty="0">
                <a:solidFill>
                  <a:schemeClr val="tx1"/>
                </a:solidFill>
              </a:rPr>
              <a:t> (1981) подчеркивают, что выявляется диссоциация между структурными компонентами, составляющими речевую деятельность таких детей: у одних имеет место </a:t>
            </a:r>
            <a:r>
              <a:rPr lang="ru-RU" dirty="0" err="1">
                <a:solidFill>
                  <a:schemeClr val="tx1"/>
                </a:solidFill>
              </a:rPr>
              <a:t>несформированность</a:t>
            </a:r>
            <a:r>
              <a:rPr lang="ru-RU" dirty="0">
                <a:solidFill>
                  <a:schemeClr val="tx1"/>
                </a:solidFill>
              </a:rPr>
              <a:t> целевых установок при сохранности операционных возможностей, у других – недостатки в операционном звене деятельности при наличии достаточно стойкой мотивации. Страдает и контрольное звено за исполнительской деятельностью; нет возможности сличения результатов с исходными установками</a:t>
            </a:r>
            <a:r>
              <a:rPr lang="ru-RU" dirty="0" smtClean="0">
                <a:solidFill>
                  <a:schemeClr val="tx1"/>
                </a:solidFill>
              </a:rPr>
              <a:t>.</a:t>
            </a:r>
            <a:endParaRPr lang="ru-RU" dirty="0">
              <a:solidFill>
                <a:schemeClr val="tx1"/>
              </a:solidFill>
            </a:endParaRPr>
          </a:p>
          <a:p>
            <a:pPr marL="45720" indent="0">
              <a:buNone/>
            </a:pPr>
            <a:r>
              <a:rPr lang="ru-RU" dirty="0">
                <a:solidFill>
                  <a:schemeClr val="tx1"/>
                </a:solidFill>
              </a:rPr>
              <a:t>Логопедия: учебник для студ. </a:t>
            </a:r>
            <a:r>
              <a:rPr lang="ru-RU" dirty="0" err="1">
                <a:solidFill>
                  <a:schemeClr val="tx1"/>
                </a:solidFill>
              </a:rPr>
              <a:t>дефектол</a:t>
            </a:r>
            <a:r>
              <a:rPr lang="ru-RU" dirty="0">
                <a:solidFill>
                  <a:schemeClr val="tx1"/>
                </a:solidFill>
              </a:rPr>
              <a:t>. фак. </a:t>
            </a:r>
            <a:r>
              <a:rPr lang="ru-RU" dirty="0" err="1">
                <a:solidFill>
                  <a:schemeClr val="tx1"/>
                </a:solidFill>
              </a:rPr>
              <a:t>пед</a:t>
            </a:r>
            <a:r>
              <a:rPr lang="ru-RU" dirty="0">
                <a:solidFill>
                  <a:schemeClr val="tx1"/>
                </a:solidFill>
              </a:rPr>
              <a:t>. </a:t>
            </a:r>
            <a:r>
              <a:rPr lang="ru-RU" dirty="0" err="1">
                <a:solidFill>
                  <a:schemeClr val="tx1"/>
                </a:solidFill>
              </a:rPr>
              <a:t>высш</a:t>
            </a:r>
            <a:r>
              <a:rPr lang="ru-RU" dirty="0">
                <a:solidFill>
                  <a:schemeClr val="tx1"/>
                </a:solidFill>
              </a:rPr>
              <a:t>. учеб. заведений/ под ред. Л.С. Волковой. - 5-е изд., </a:t>
            </a:r>
            <a:r>
              <a:rPr lang="ru-RU" dirty="0" err="1">
                <a:solidFill>
                  <a:schemeClr val="tx1"/>
                </a:solidFill>
              </a:rPr>
              <a:t>перераб</a:t>
            </a:r>
            <a:r>
              <a:rPr lang="ru-RU" dirty="0">
                <a:solidFill>
                  <a:schemeClr val="tx1"/>
                </a:solidFill>
              </a:rPr>
              <a:t>. и доп. - М.: </a:t>
            </a:r>
            <a:r>
              <a:rPr lang="ru-RU" dirty="0" err="1">
                <a:solidFill>
                  <a:schemeClr val="tx1"/>
                </a:solidFill>
              </a:rPr>
              <a:t>гуманитар.изд.центр</a:t>
            </a:r>
            <a:r>
              <a:rPr lang="ru-RU" dirty="0">
                <a:solidFill>
                  <a:schemeClr val="tx1"/>
                </a:solidFill>
              </a:rPr>
              <a:t> ВЛАДОС, 2006.</a:t>
            </a:r>
          </a:p>
          <a:p>
            <a:endParaRPr lang="ru-RU" dirty="0">
              <a:solidFill>
                <a:schemeClr val="tx1"/>
              </a:solidFill>
            </a:endParaRPr>
          </a:p>
          <a:p>
            <a:endParaRPr lang="ru-RU" dirty="0">
              <a:solidFill>
                <a:schemeClr val="tx1"/>
              </a:solidFill>
            </a:endParaRPr>
          </a:p>
        </p:txBody>
      </p:sp>
    </p:spTree>
    <p:extLst>
      <p:ext uri="{BB962C8B-B14F-4D97-AF65-F5344CB8AC3E}">
        <p14:creationId xmlns:p14="http://schemas.microsoft.com/office/powerpoint/2010/main" val="3113936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332656"/>
            <a:ext cx="8496944" cy="6192688"/>
          </a:xfrm>
        </p:spPr>
        <p:txBody>
          <a:bodyPr>
            <a:normAutofit/>
          </a:bodyPr>
          <a:lstStyle/>
          <a:p>
            <a:pPr lvl="0">
              <a:buClr>
                <a:srgbClr val="05E0DB">
                  <a:lumMod val="75000"/>
                </a:srgbClr>
              </a:buClr>
            </a:pPr>
            <a:endParaRPr lang="ru-RU" sz="1100" dirty="0">
              <a:solidFill>
                <a:prstClr val="black"/>
              </a:solidFill>
            </a:endParaRPr>
          </a:p>
          <a:p>
            <a:pPr marL="45720" lvl="0" indent="0">
              <a:buClr>
                <a:srgbClr val="05E0DB">
                  <a:lumMod val="75000"/>
                </a:srgbClr>
              </a:buClr>
              <a:buNone/>
            </a:pPr>
            <a:r>
              <a:rPr lang="ru-RU" sz="1400" dirty="0" smtClean="0">
                <a:solidFill>
                  <a:prstClr val="black"/>
                </a:solidFill>
              </a:rPr>
              <a:t>"В конце прошлого и начале текущего века вопросы нарушения детской речи и мышления центрального органического происхождения рассматривались в контексте и по аналогии с анализом патологии речи и мышления у взрослых больных с афазией (А. </a:t>
            </a:r>
            <a:r>
              <a:rPr lang="ru-RU" sz="1400" dirty="0" err="1" smtClean="0">
                <a:solidFill>
                  <a:prstClr val="black"/>
                </a:solidFill>
              </a:rPr>
              <a:t>Куссмауль</a:t>
            </a:r>
            <a:r>
              <a:rPr lang="ru-RU" sz="1400" dirty="0" smtClean="0">
                <a:solidFill>
                  <a:prstClr val="black"/>
                </a:solidFill>
              </a:rPr>
              <a:t>, 1879; A. </a:t>
            </a:r>
            <a:r>
              <a:rPr lang="ru-RU" sz="1400" dirty="0" err="1" smtClean="0">
                <a:solidFill>
                  <a:prstClr val="black"/>
                </a:solidFill>
              </a:rPr>
              <a:t>Pick</a:t>
            </a:r>
            <a:r>
              <a:rPr lang="ru-RU" sz="1400" dirty="0" smtClean="0">
                <a:solidFill>
                  <a:prstClr val="black"/>
                </a:solidFill>
              </a:rPr>
              <a:t>, 1913, 1931; P. </a:t>
            </a:r>
            <a:r>
              <a:rPr lang="ru-RU" sz="1400" dirty="0" err="1" smtClean="0">
                <a:solidFill>
                  <a:prstClr val="black"/>
                </a:solidFill>
              </a:rPr>
              <a:t>Marie</a:t>
            </a:r>
            <a:r>
              <a:rPr lang="ru-RU" sz="1400" dirty="0" smtClean="0">
                <a:solidFill>
                  <a:prstClr val="black"/>
                </a:solidFill>
              </a:rPr>
              <a:t>, 1906; F. </a:t>
            </a:r>
            <a:r>
              <a:rPr lang="ru-RU" sz="1400" dirty="0" err="1" smtClean="0">
                <a:solidFill>
                  <a:prstClr val="black"/>
                </a:solidFill>
              </a:rPr>
              <a:t>Lotmar</a:t>
            </a:r>
            <a:r>
              <a:rPr lang="ru-RU" sz="1400" dirty="0" smtClean="0">
                <a:solidFill>
                  <a:prstClr val="black"/>
                </a:solidFill>
              </a:rPr>
              <a:t>, 1919; K. </a:t>
            </a:r>
            <a:r>
              <a:rPr lang="ru-RU" sz="1400" dirty="0" err="1" smtClean="0">
                <a:solidFill>
                  <a:prstClr val="black"/>
                </a:solidFill>
              </a:rPr>
              <a:t>Goldstein</a:t>
            </a:r>
            <a:r>
              <a:rPr lang="ru-RU" sz="1400" dirty="0" smtClean="0">
                <a:solidFill>
                  <a:prstClr val="black"/>
                </a:solidFill>
              </a:rPr>
              <a:t>, 1927, 1960; H. </a:t>
            </a:r>
            <a:r>
              <a:rPr lang="ru-RU" sz="1400" dirty="0" err="1" smtClean="0">
                <a:solidFill>
                  <a:prstClr val="black"/>
                </a:solidFill>
              </a:rPr>
              <a:t>Head</a:t>
            </a:r>
            <a:r>
              <a:rPr lang="ru-RU" sz="1400" dirty="0" smtClean="0">
                <a:solidFill>
                  <a:prstClr val="black"/>
                </a:solidFill>
              </a:rPr>
              <a:t>, 1963; и др.). …</a:t>
            </a:r>
          </a:p>
          <a:p>
            <a:pPr marL="45720" lvl="0" indent="0">
              <a:buClr>
                <a:srgbClr val="05E0DB">
                  <a:lumMod val="75000"/>
                </a:srgbClr>
              </a:buClr>
              <a:buNone/>
            </a:pPr>
            <a:r>
              <a:rPr lang="ru-RU" sz="1400" dirty="0" smtClean="0">
                <a:solidFill>
                  <a:prstClr val="black"/>
                </a:solidFill>
              </a:rPr>
              <a:t>Так</a:t>
            </a:r>
            <a:r>
              <a:rPr lang="ru-RU" sz="1400" dirty="0">
                <a:solidFill>
                  <a:prstClr val="black"/>
                </a:solidFill>
              </a:rPr>
              <a:t>, исходя из общетеоретических представлений, что мозг работает как единое недифференцированное целое, А. </a:t>
            </a:r>
            <a:r>
              <a:rPr lang="ru-RU" sz="1400" dirty="0" err="1">
                <a:solidFill>
                  <a:prstClr val="black"/>
                </a:solidFill>
              </a:rPr>
              <a:t>Куссмауль</a:t>
            </a:r>
            <a:r>
              <a:rPr lang="ru-RU" sz="1400" dirty="0">
                <a:solidFill>
                  <a:prstClr val="black"/>
                </a:solidFill>
              </a:rPr>
              <a:t> и П. Мари природу речемыслительных нарушений у взрослых и детей объясняли либо расстройством распределения внимания, идущим от общемозговых изменений, либо их </a:t>
            </a:r>
            <a:r>
              <a:rPr lang="ru-RU" sz="1400" dirty="0" err="1">
                <a:solidFill>
                  <a:prstClr val="black"/>
                </a:solidFill>
              </a:rPr>
              <a:t>общеорганической</a:t>
            </a:r>
            <a:r>
              <a:rPr lang="ru-RU" sz="1400" dirty="0">
                <a:solidFill>
                  <a:prstClr val="black"/>
                </a:solidFill>
              </a:rPr>
              <a:t> интеллектуальной </a:t>
            </a:r>
            <a:r>
              <a:rPr lang="ru-RU" sz="1400" dirty="0" smtClean="0">
                <a:solidFill>
                  <a:prstClr val="black"/>
                </a:solidFill>
              </a:rPr>
              <a:t>дефектностью.</a:t>
            </a:r>
            <a:endParaRPr lang="ru-RU" sz="1400" dirty="0">
              <a:solidFill>
                <a:prstClr val="black"/>
              </a:solidFill>
            </a:endParaRPr>
          </a:p>
          <a:p>
            <a:pPr marL="45720" lvl="0" indent="0">
              <a:buClr>
                <a:srgbClr val="05E0DB">
                  <a:lumMod val="75000"/>
                </a:srgbClr>
              </a:buClr>
              <a:buNone/>
            </a:pPr>
            <a:r>
              <a:rPr lang="ru-RU" sz="1400" dirty="0">
                <a:solidFill>
                  <a:prstClr val="black"/>
                </a:solidFill>
              </a:rPr>
              <a:t>А. </a:t>
            </a:r>
            <a:r>
              <a:rPr lang="ru-RU" sz="1400" dirty="0" err="1">
                <a:solidFill>
                  <a:prstClr val="black"/>
                </a:solidFill>
              </a:rPr>
              <a:t>Куссмауль</a:t>
            </a:r>
            <a:r>
              <a:rPr lang="ru-RU" sz="1400" dirty="0">
                <a:solidFill>
                  <a:prstClr val="black"/>
                </a:solidFill>
              </a:rPr>
              <a:t>, например, считал, что основной причиной речемыслительной недостаточности у плохо говорящих взрослых и детей является нарушение «распределения внимательности между мыслями, синтаксисом и словами» (1879</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Среди отечественных исследователей подобную позицию в целом разделял известный русский врач-</a:t>
            </a:r>
            <a:r>
              <a:rPr lang="ru-RU" sz="1400" dirty="0" err="1">
                <a:solidFill>
                  <a:prstClr val="black"/>
                </a:solidFill>
              </a:rPr>
              <a:t>оториноларинголог</a:t>
            </a:r>
            <a:r>
              <a:rPr lang="ru-RU" sz="1400" dirty="0">
                <a:solidFill>
                  <a:prstClr val="black"/>
                </a:solidFill>
              </a:rPr>
              <a:t> М. В. Богданов-Березовский (1909), подробно описавший клиническую картину речевой и интеллектуальной недостаточности неговорящих и плохо говорящих детей</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Соглашаясь с точкой зрения П. Мари (P. </a:t>
            </a:r>
            <a:r>
              <a:rPr lang="ru-RU" sz="1400" dirty="0" err="1">
                <a:solidFill>
                  <a:prstClr val="black"/>
                </a:solidFill>
              </a:rPr>
              <a:t>Marie</a:t>
            </a:r>
            <a:r>
              <a:rPr lang="ru-RU" sz="1400" dirty="0">
                <a:solidFill>
                  <a:prstClr val="black"/>
                </a:solidFill>
              </a:rPr>
              <a:t>, 1906) на то, что при речевых расстройствах центрального происхождения ведущей всегда является </a:t>
            </a:r>
            <a:r>
              <a:rPr lang="ru-RU" sz="1400" dirty="0" err="1">
                <a:solidFill>
                  <a:prstClr val="black"/>
                </a:solidFill>
              </a:rPr>
              <a:t>общеорганическая</a:t>
            </a:r>
            <a:r>
              <a:rPr lang="ru-RU" sz="1400" dirty="0">
                <a:solidFill>
                  <a:prstClr val="black"/>
                </a:solidFill>
              </a:rPr>
              <a:t> интеллектуальная дефектность, М. В. Богданов-Березовский так формулирует одно из основных положений своего исследования: «Получается такое впечатление, что дети эти, во-первых, развиты в интеллектуальном отношении значительно ниже того, как это кажется на первый взгляд, а во-вторых, что это пониженное умственное развитие не есть следствие плохой речи или ее отсутствия, а стоит на первом, главенствующем плане» (1909</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 И. Т. Власенко «Проблемы изучения познавательной деятельности детей с алалией»</a:t>
            </a:r>
          </a:p>
          <a:p>
            <a:pPr lvl="0">
              <a:buClr>
                <a:srgbClr val="05E0DB">
                  <a:lumMod val="75000"/>
                </a:srgbClr>
              </a:buClr>
            </a:pPr>
            <a:endParaRPr lang="ru-RU" sz="1100" dirty="0">
              <a:solidFill>
                <a:prstClr val="black"/>
              </a:solidFill>
            </a:endParaRPr>
          </a:p>
          <a:p>
            <a:pPr lvl="0">
              <a:buClr>
                <a:srgbClr val="05E0DB">
                  <a:lumMod val="75000"/>
                </a:srgbClr>
              </a:buClr>
            </a:pPr>
            <a:endParaRPr lang="ru-RU" sz="600" dirty="0">
              <a:solidFill>
                <a:prstClr val="black"/>
              </a:solidFill>
            </a:endParaRPr>
          </a:p>
          <a:p>
            <a:endParaRPr lang="ru-RU" dirty="0"/>
          </a:p>
        </p:txBody>
      </p:sp>
    </p:spTree>
    <p:extLst>
      <p:ext uri="{BB962C8B-B14F-4D97-AF65-F5344CB8AC3E}">
        <p14:creationId xmlns:p14="http://schemas.microsoft.com/office/powerpoint/2010/main" val="1563764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496944" cy="6048672"/>
          </a:xfrm>
        </p:spPr>
        <p:txBody>
          <a:bodyPr>
            <a:normAutofit fontScale="77500" lnSpcReduction="20000"/>
          </a:bodyPr>
          <a:lstStyle/>
          <a:p>
            <a:pPr algn="l"/>
            <a:endParaRPr lang="ru-RU" b="1" dirty="0" smtClean="0">
              <a:solidFill>
                <a:srgbClr val="000000"/>
              </a:solidFill>
            </a:endParaRPr>
          </a:p>
          <a:p>
            <a:pPr algn="l"/>
            <a:r>
              <a:rPr lang="ru-RU" b="1" dirty="0" smtClean="0">
                <a:solidFill>
                  <a:srgbClr val="000000"/>
                </a:solidFill>
              </a:rPr>
              <a:t>«</a:t>
            </a:r>
            <a:r>
              <a:rPr lang="ru-RU" sz="2100" b="1" dirty="0">
                <a:solidFill>
                  <a:srgbClr val="000000"/>
                </a:solidFill>
                <a:cs typeface="Times New Roman" panose="02020603050405020304" pitchFamily="18" charset="0"/>
              </a:rPr>
              <a:t>Алалия – отсутствие или недоразвитие речи вследствие органического поражения речевых зон коры головного мозга во внутриутробном или раннем периоде развития ребенка». </a:t>
            </a:r>
            <a:r>
              <a:rPr lang="ru-RU" sz="2100" dirty="0">
                <a:solidFill>
                  <a:srgbClr val="000000"/>
                </a:solidFill>
                <a:cs typeface="Times New Roman" panose="02020603050405020304" pitchFamily="18" charset="0"/>
              </a:rPr>
              <a:t>(«Логопедия» под ред. Волковой Л.С.)</a:t>
            </a:r>
            <a:endParaRPr lang="ru-RU" sz="2100" dirty="0">
              <a:solidFill>
                <a:srgbClr val="565555"/>
              </a:solidFill>
              <a:cs typeface="Times New Roman" panose="02020603050405020304" pitchFamily="18" charset="0"/>
            </a:endParaRPr>
          </a:p>
          <a:p>
            <a:pPr algn="l">
              <a:spcAft>
                <a:spcPts val="0"/>
              </a:spcAft>
            </a:pPr>
            <a:r>
              <a:rPr lang="ru-RU" sz="2100" dirty="0">
                <a:solidFill>
                  <a:schemeClr val="tx1"/>
                </a:solidFill>
                <a:cs typeface="Times New Roman" panose="02020603050405020304" pitchFamily="18" charset="0"/>
              </a:rPr>
              <a:t>«</a:t>
            </a:r>
            <a:r>
              <a:rPr lang="ru-RU" sz="2100" b="1" dirty="0">
                <a:solidFill>
                  <a:schemeClr val="tx1"/>
                </a:solidFill>
                <a:cs typeface="Times New Roman" panose="02020603050405020304" pitchFamily="18" charset="0"/>
              </a:rPr>
              <a:t>Алалия</a:t>
            </a:r>
            <a:r>
              <a:rPr lang="ru-RU" sz="2100" dirty="0">
                <a:solidFill>
                  <a:schemeClr val="tx1"/>
                </a:solidFill>
                <a:cs typeface="Times New Roman" panose="02020603050405020304" pitchFamily="18" charset="0"/>
              </a:rPr>
              <a:t> – одна из тяжелых и стойких форм патологии речевой деятельности. Многие дети с алалией не овладевают языком как знаковой системой и остаются неговорящими или почти неговорящими даже ко времени поступления в школу. Свойственный им сложный </a:t>
            </a:r>
            <a:r>
              <a:rPr lang="ru-RU" sz="2100" dirty="0" err="1">
                <a:solidFill>
                  <a:schemeClr val="tx1"/>
                </a:solidFill>
                <a:cs typeface="Times New Roman" panose="02020603050405020304" pitchFamily="18" charset="0"/>
              </a:rPr>
              <a:t>симптомокомплекс</a:t>
            </a:r>
            <a:r>
              <a:rPr lang="ru-RU" sz="2100" dirty="0">
                <a:solidFill>
                  <a:schemeClr val="tx1"/>
                </a:solidFill>
                <a:cs typeface="Times New Roman" panose="02020603050405020304" pitchFamily="18" charset="0"/>
              </a:rPr>
              <a:t> языковых и неязыковых расстройств оказывает отрицательное влияние не только на речевую коммуникацию, но в определенной степени и на развитие познавательной деятельности, некоторых сторон личности, а нередко препятствует достижению значимых для формирующейся личности потребностей и стремлений» (Ковшиков В.А. «Экспрессивная алалия и методы ее преодоления»).</a:t>
            </a:r>
          </a:p>
          <a:p>
            <a:pPr algn="l"/>
            <a:r>
              <a:rPr lang="ru-RU" sz="2100" b="1" dirty="0">
                <a:solidFill>
                  <a:schemeClr val="tx1"/>
                </a:solidFill>
                <a:cs typeface="Times New Roman" panose="02020603050405020304" pitchFamily="18" charset="0"/>
              </a:rPr>
              <a:t>Алалия</a:t>
            </a:r>
            <a:r>
              <a:rPr lang="ru-RU" sz="2100" dirty="0">
                <a:solidFill>
                  <a:schemeClr val="tx1"/>
                </a:solidFill>
                <a:cs typeface="Times New Roman" panose="02020603050405020304" pitchFamily="18" charset="0"/>
              </a:rPr>
              <a:t> – это тяжелое нарушение речи  центрального происхождения, выражающееся в глубокой </a:t>
            </a:r>
            <a:r>
              <a:rPr lang="ru-RU" sz="2100" dirty="0" err="1">
                <a:solidFill>
                  <a:schemeClr val="tx1"/>
                </a:solidFill>
                <a:cs typeface="Times New Roman" panose="02020603050405020304" pitchFamily="18" charset="0"/>
              </a:rPr>
              <a:t>несформированности</a:t>
            </a:r>
            <a:r>
              <a:rPr lang="ru-RU" sz="2100" dirty="0">
                <a:solidFill>
                  <a:schemeClr val="tx1"/>
                </a:solidFill>
                <a:cs typeface="Times New Roman" panose="02020603050405020304" pitchFamily="18" charset="0"/>
              </a:rPr>
              <a:t> речевой функции при сохранном слухе и первично сохранном интеллекте. При алалии недоразвитие речи носит системный характер, т. е. нарушаются  все ее компоненты, что проявляется в полном отсутствии речи, в непонимании обращенной к ребенку речи, общение с помощью </a:t>
            </a:r>
            <a:r>
              <a:rPr lang="ru-RU" sz="2100" dirty="0" err="1">
                <a:solidFill>
                  <a:schemeClr val="tx1"/>
                </a:solidFill>
                <a:cs typeface="Times New Roman" panose="02020603050405020304" pitchFamily="18" charset="0"/>
              </a:rPr>
              <a:t>лепетных</a:t>
            </a:r>
            <a:r>
              <a:rPr lang="ru-RU" sz="2100" dirty="0">
                <a:solidFill>
                  <a:schemeClr val="tx1"/>
                </a:solidFill>
                <a:cs typeface="Times New Roman" panose="02020603050405020304" pitchFamily="18" charset="0"/>
              </a:rPr>
              <a:t> слов, а при появлении зачатков речи в более поздние периоды проявляется в бедности словарного запаса, наличии </a:t>
            </a:r>
            <a:r>
              <a:rPr lang="ru-RU" sz="2100" dirty="0" err="1">
                <a:solidFill>
                  <a:schemeClr val="tx1"/>
                </a:solidFill>
                <a:cs typeface="Times New Roman" panose="02020603050405020304" pitchFamily="18" charset="0"/>
              </a:rPr>
              <a:t>аграмматизмов</a:t>
            </a:r>
            <a:r>
              <a:rPr lang="ru-RU" sz="2100" dirty="0">
                <a:solidFill>
                  <a:schemeClr val="tx1"/>
                </a:solidFill>
                <a:cs typeface="Times New Roman" panose="02020603050405020304" pitchFamily="18" charset="0"/>
              </a:rPr>
              <a:t>, нарушении слоговой структуры слов, нарушении </a:t>
            </a:r>
            <a:r>
              <a:rPr lang="ru-RU" sz="2100" dirty="0" smtClean="0">
                <a:solidFill>
                  <a:schemeClr val="tx1"/>
                </a:solidFill>
                <a:cs typeface="Times New Roman" panose="02020603050405020304" pitchFamily="18" charset="0"/>
              </a:rPr>
              <a:t>звукопроизношения.</a:t>
            </a:r>
          </a:p>
          <a:p>
            <a:pPr algn="l"/>
            <a:r>
              <a:rPr lang="ru-RU" sz="2100" b="1" dirty="0" smtClean="0">
                <a:solidFill>
                  <a:srgbClr val="000000"/>
                </a:solidFill>
                <a:cs typeface="Times New Roman" panose="02020603050405020304" pitchFamily="18" charset="0"/>
              </a:rPr>
              <a:t>Алалия</a:t>
            </a:r>
            <a:r>
              <a:rPr lang="ru-RU" sz="2100" dirty="0" smtClean="0">
                <a:solidFill>
                  <a:srgbClr val="000000"/>
                </a:solidFill>
                <a:cs typeface="Times New Roman" panose="02020603050405020304" pitchFamily="18" charset="0"/>
              </a:rPr>
              <a:t> </a:t>
            </a:r>
            <a:r>
              <a:rPr lang="ru-RU" sz="2100" dirty="0">
                <a:solidFill>
                  <a:srgbClr val="000000"/>
                </a:solidFill>
                <a:cs typeface="Times New Roman" panose="02020603050405020304" pitchFamily="18" charset="0"/>
              </a:rPr>
              <a:t>– это одно из самых тяжелых нарушений речи, при котором  без специализированной логопедической помощи дети начинают намного позже </a:t>
            </a:r>
            <a:r>
              <a:rPr lang="ru-RU" sz="2100" dirty="0" err="1">
                <a:solidFill>
                  <a:srgbClr val="000000"/>
                </a:solidFill>
                <a:cs typeface="Times New Roman" panose="02020603050405020304" pitchFamily="18" charset="0"/>
              </a:rPr>
              <a:t>говорить,чем</a:t>
            </a:r>
            <a:r>
              <a:rPr lang="ru-RU" sz="2100" dirty="0">
                <a:solidFill>
                  <a:srgbClr val="000000"/>
                </a:solidFill>
                <a:cs typeface="Times New Roman" panose="02020603050405020304" pitchFamily="18" charset="0"/>
              </a:rPr>
              <a:t> при других нарушениях речи, или совсем не начинают говорить (поэтому алалия и получила свое название: «</a:t>
            </a:r>
            <a:r>
              <a:rPr lang="ru-RU" sz="2100" b="1" dirty="0">
                <a:solidFill>
                  <a:srgbClr val="000000"/>
                </a:solidFill>
                <a:cs typeface="Times New Roman" panose="02020603050405020304" pitchFamily="18" charset="0"/>
              </a:rPr>
              <a:t>а</a:t>
            </a:r>
            <a:r>
              <a:rPr lang="ru-RU" sz="2100" dirty="0">
                <a:solidFill>
                  <a:srgbClr val="000000"/>
                </a:solidFill>
                <a:cs typeface="Times New Roman" panose="02020603050405020304" pitchFamily="18" charset="0"/>
              </a:rPr>
              <a:t>» – приставка, обозначающая </a:t>
            </a:r>
            <a:r>
              <a:rPr lang="ru-RU" sz="2100" b="1" dirty="0">
                <a:solidFill>
                  <a:srgbClr val="000000"/>
                </a:solidFill>
                <a:cs typeface="Times New Roman" panose="02020603050405020304" pitchFamily="18" charset="0"/>
              </a:rPr>
              <a:t>отсутствие</a:t>
            </a:r>
            <a:r>
              <a:rPr lang="ru-RU" sz="2100" dirty="0">
                <a:solidFill>
                  <a:srgbClr val="000000"/>
                </a:solidFill>
                <a:cs typeface="Times New Roman" panose="02020603050405020304" pitchFamily="18" charset="0"/>
              </a:rPr>
              <a:t> чего-либо, и «</a:t>
            </a:r>
            <a:r>
              <a:rPr lang="ru-RU" sz="2100" b="1" dirty="0" err="1">
                <a:solidFill>
                  <a:srgbClr val="000000"/>
                </a:solidFill>
                <a:cs typeface="Times New Roman" panose="02020603050405020304" pitchFamily="18" charset="0"/>
              </a:rPr>
              <a:t>lalio</a:t>
            </a:r>
            <a:r>
              <a:rPr lang="ru-RU" sz="2100" dirty="0">
                <a:solidFill>
                  <a:srgbClr val="000000"/>
                </a:solidFill>
                <a:cs typeface="Times New Roman" panose="02020603050405020304" pitchFamily="18" charset="0"/>
              </a:rPr>
              <a:t>»–«говорю», «</a:t>
            </a:r>
            <a:r>
              <a:rPr lang="ru-RU" sz="2100" b="1" dirty="0">
                <a:solidFill>
                  <a:srgbClr val="000000"/>
                </a:solidFill>
                <a:cs typeface="Times New Roman" panose="02020603050405020304" pitchFamily="18" charset="0"/>
              </a:rPr>
              <a:t>речь</a:t>
            </a:r>
            <a:r>
              <a:rPr lang="ru-RU" sz="2100" dirty="0">
                <a:solidFill>
                  <a:srgbClr val="000000"/>
                </a:solidFill>
                <a:cs typeface="Times New Roman" panose="02020603050405020304" pitchFamily="18" charset="0"/>
              </a:rPr>
              <a:t>»).</a:t>
            </a:r>
            <a:endParaRPr lang="ru-RU" sz="2100" dirty="0">
              <a:solidFill>
                <a:srgbClr val="565555"/>
              </a:solidFill>
              <a:cs typeface="Times New Roman" panose="02020603050405020304" pitchFamily="18" charset="0"/>
            </a:endParaRPr>
          </a:p>
          <a:p>
            <a:endParaRPr lang="ru-RU" sz="2100" dirty="0">
              <a:cs typeface="Times New Roman" panose="02020603050405020304" pitchFamily="18" charset="0"/>
            </a:endParaRPr>
          </a:p>
        </p:txBody>
      </p:sp>
    </p:spTree>
    <p:extLst>
      <p:ext uri="{BB962C8B-B14F-4D97-AF65-F5344CB8AC3E}">
        <p14:creationId xmlns:p14="http://schemas.microsoft.com/office/powerpoint/2010/main" val="947226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260648"/>
            <a:ext cx="8640960" cy="6192688"/>
          </a:xfrm>
        </p:spPr>
        <p:txBody>
          <a:bodyPr>
            <a:normAutofit/>
          </a:bodyPr>
          <a:lstStyle/>
          <a:p>
            <a:pPr lvl="0">
              <a:buClr>
                <a:srgbClr val="05E0DB">
                  <a:lumMod val="75000"/>
                </a:srgbClr>
              </a:buClr>
            </a:pPr>
            <a:endParaRPr lang="ru-RU" sz="1000" dirty="0">
              <a:solidFill>
                <a:prstClr val="black"/>
              </a:solidFill>
            </a:endParaRPr>
          </a:p>
          <a:p>
            <a:pPr marL="45720" lvl="0" indent="0">
              <a:buClr>
                <a:srgbClr val="05E0DB">
                  <a:lumMod val="75000"/>
                </a:srgbClr>
              </a:buClr>
              <a:buNone/>
            </a:pPr>
            <a:r>
              <a:rPr lang="ru-RU" sz="1200" dirty="0">
                <a:solidFill>
                  <a:prstClr val="black"/>
                </a:solidFill>
              </a:rPr>
              <a:t>«Задача заключается не только в том, чтобы научить детей пользоваться определенными словами и выражениями, но главным образом в том, чтобы вооружить их средствами, позволяющими самостоятельно </a:t>
            </a:r>
            <a:r>
              <a:rPr lang="ru-RU" sz="1200" dirty="0" smtClean="0">
                <a:solidFill>
                  <a:prstClr val="black"/>
                </a:solidFill>
              </a:rPr>
              <a:t>развивать речь </a:t>
            </a:r>
            <a:r>
              <a:rPr lang="ru-RU" sz="1200" dirty="0">
                <a:solidFill>
                  <a:prstClr val="black"/>
                </a:solidFill>
              </a:rPr>
              <a:t>в процессе общения и обучения</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dirty="0">
                <a:solidFill>
                  <a:prstClr val="black"/>
                </a:solidFill>
              </a:rPr>
              <a:t>Выполнение этой задачи тесно связано с развитием познавательной деятельности детей, с выработкой у них умения наблюдать, сравнивать и обобщать как явления окружающей жизни, так и различные явления языка</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dirty="0">
                <a:solidFill>
                  <a:prstClr val="black"/>
                </a:solidFill>
              </a:rPr>
              <a:t>У большинства детей с недоразвитием речи жизненный опыт и представления об окружающем мире значительно беднее, чем у нормально говорящих. Отсутствие речи ограничивает общение детей со сверстниками и взрослыми, следовательно, ограничивает одно из самых эффективных средств познания жизни. Учитывая это, следует иметь в виду, что одной из важнейших задач обучения детей с недоразвитием речи, особенно на начальных этапах, является развитие у них </a:t>
            </a:r>
            <a:r>
              <a:rPr lang="ru-RU" sz="1200" dirty="0" err="1">
                <a:solidFill>
                  <a:prstClr val="black"/>
                </a:solidFill>
              </a:rPr>
              <a:t>вербализованных</a:t>
            </a:r>
            <a:r>
              <a:rPr lang="ru-RU" sz="1200" dirty="0">
                <a:solidFill>
                  <a:prstClr val="black"/>
                </a:solidFill>
              </a:rPr>
              <a:t> представлений об окружающем мире, расчлененного восприятия предметов и явлений, элементарных обобщений как предметных, так и тех, в которые вступают предметы в различных ситуациях</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dirty="0">
                <a:solidFill>
                  <a:prstClr val="black"/>
                </a:solidFill>
              </a:rPr>
              <a:t>Выполнению этой задачи служат различного рода бытовая и учебная деятельность детей, целенаправленные экскурсии, прогулки и наблюдения за природой, жизнью людей и животных, собственные действия с предметами, игрушками, картинками, различного рода игры</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dirty="0">
                <a:solidFill>
                  <a:prstClr val="black"/>
                </a:solidFill>
              </a:rPr>
              <a:t>Активная речь формируется постепенно, на основе понимания слышимой речи. Основная задача на первых этапах обучения – «научить разговорной речи по поводу знакомых событий и подвести к несложным описаниям предмета, явления, события</a:t>
            </a:r>
            <a:r>
              <a:rPr lang="ru-RU" sz="1200" dirty="0" smtClean="0">
                <a:solidFill>
                  <a:prstClr val="black"/>
                </a:solidFill>
              </a:rPr>
              <a:t>.</a:t>
            </a:r>
            <a:endParaRPr lang="ru-RU" sz="1200" dirty="0">
              <a:solidFill>
                <a:prstClr val="black"/>
              </a:solidFill>
            </a:endParaRPr>
          </a:p>
          <a:p>
            <a:pPr marL="45720" lvl="0" indent="0" algn="ctr">
              <a:buClr>
                <a:srgbClr val="05E0DB">
                  <a:lumMod val="75000"/>
                </a:srgbClr>
              </a:buClr>
              <a:buNone/>
            </a:pPr>
            <a:endParaRPr lang="ru-RU" sz="1200" b="1" dirty="0" smtClean="0">
              <a:solidFill>
                <a:prstClr val="black"/>
              </a:solidFill>
            </a:endParaRPr>
          </a:p>
          <a:p>
            <a:pPr marL="45720" lvl="0" indent="0" algn="ctr">
              <a:buClr>
                <a:srgbClr val="05E0DB">
                  <a:lumMod val="75000"/>
                </a:srgbClr>
              </a:buClr>
              <a:buNone/>
            </a:pPr>
            <a:r>
              <a:rPr lang="ru-RU" sz="1200" b="1" dirty="0" smtClean="0">
                <a:solidFill>
                  <a:prstClr val="black"/>
                </a:solidFill>
              </a:rPr>
              <a:t>Первый </a:t>
            </a:r>
            <a:r>
              <a:rPr lang="ru-RU" sz="1200" b="1" dirty="0">
                <a:solidFill>
                  <a:prstClr val="black"/>
                </a:solidFill>
              </a:rPr>
              <a:t>этап обучения</a:t>
            </a:r>
            <a:r>
              <a:rPr lang="ru-RU" sz="1200" b="1" dirty="0" smtClean="0">
                <a:solidFill>
                  <a:prstClr val="black"/>
                </a:solidFill>
              </a:rPr>
              <a:t>.</a:t>
            </a:r>
            <a:endParaRPr lang="ru-RU" sz="1200" b="1" dirty="0">
              <a:solidFill>
                <a:prstClr val="black"/>
              </a:solidFill>
            </a:endParaRPr>
          </a:p>
          <a:p>
            <a:pPr marL="45720" lvl="0" indent="0">
              <a:buClr>
                <a:srgbClr val="05E0DB">
                  <a:lumMod val="75000"/>
                </a:srgbClr>
              </a:buClr>
              <a:buNone/>
            </a:pPr>
            <a:r>
              <a:rPr lang="ru-RU" sz="1200" dirty="0">
                <a:solidFill>
                  <a:prstClr val="black"/>
                </a:solidFill>
              </a:rPr>
              <a:t>Одной из особенностей детей с глубоким недоразвитием речи является то, что предметный мир ими еще недостаточно познан и расчленен, а слово, как сигнал действительности, имеет очень ограниченное значение</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dirty="0">
                <a:solidFill>
                  <a:prstClr val="black"/>
                </a:solidFill>
              </a:rPr>
              <a:t>Учитывая это, на первом этапе обучения следует выдвинуть две основные задачи, тесно между собой связанные и осуществляемые в единстве и взаимосвязи: первая задача – развитие конкретных представлений об окружающем мире, о предметах и явлениях, с которыми ребенок повседневно сталкивается в быту и учебе; вторая задача – развитие понимания тех слов, и выражений, которые отражают знакомую детям действительность, их деятельность в семье и школе (развитие пассивной речи</a:t>
            </a:r>
            <a:r>
              <a:rPr lang="ru-RU" sz="1200" dirty="0" smtClean="0">
                <a:solidFill>
                  <a:prstClr val="black"/>
                </a:solidFill>
              </a:rPr>
              <a:t>)».</a:t>
            </a:r>
            <a:endParaRPr lang="ru-RU" sz="1200" dirty="0">
              <a:solidFill>
                <a:prstClr val="black"/>
              </a:solidFill>
            </a:endParaRPr>
          </a:p>
          <a:p>
            <a:pPr marL="45720" lvl="0" indent="0">
              <a:buClr>
                <a:srgbClr val="05E0DB">
                  <a:lumMod val="75000"/>
                </a:srgbClr>
              </a:buClr>
              <a:buNone/>
            </a:pPr>
            <a:r>
              <a:rPr lang="ru-RU" sz="1200" dirty="0">
                <a:solidFill>
                  <a:prstClr val="black"/>
                </a:solidFill>
              </a:rPr>
              <a:t> Левина Р.Е.  «Основы теории и практики логопедии» / Под ред. Р.Е. Левиной. - М.: Просвещение, </a:t>
            </a:r>
            <a:r>
              <a:rPr lang="ru-RU" sz="1200" dirty="0" smtClean="0">
                <a:solidFill>
                  <a:prstClr val="black"/>
                </a:solidFill>
              </a:rPr>
              <a:t>1967</a:t>
            </a:r>
            <a:endParaRPr lang="ru-RU" sz="1200" dirty="0">
              <a:solidFill>
                <a:prstClr val="black"/>
              </a:solidFill>
            </a:endParaRPr>
          </a:p>
        </p:txBody>
      </p:sp>
    </p:spTree>
    <p:extLst>
      <p:ext uri="{BB962C8B-B14F-4D97-AF65-F5344CB8AC3E}">
        <p14:creationId xmlns:p14="http://schemas.microsoft.com/office/powerpoint/2010/main" val="686078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188640"/>
            <a:ext cx="8640960" cy="6408712"/>
          </a:xfrm>
        </p:spPr>
        <p:txBody>
          <a:bodyPr>
            <a:noAutofit/>
          </a:bodyPr>
          <a:lstStyle/>
          <a:p>
            <a:pPr marL="45720" lvl="0" indent="0">
              <a:buClr>
                <a:srgbClr val="05E0DB">
                  <a:lumMod val="75000"/>
                </a:srgbClr>
              </a:buClr>
              <a:buNone/>
            </a:pPr>
            <a:r>
              <a:rPr lang="ru-RU" sz="1400" b="1" dirty="0">
                <a:solidFill>
                  <a:prstClr val="black"/>
                </a:solidFill>
              </a:rPr>
              <a:t>Перспективный план. Разделы</a:t>
            </a:r>
            <a:r>
              <a:rPr lang="ru-RU" sz="1400" b="1" dirty="0" smtClean="0">
                <a:solidFill>
                  <a:prstClr val="black"/>
                </a:solidFill>
              </a:rPr>
              <a:t>.</a:t>
            </a:r>
            <a:endParaRPr lang="ru-RU" sz="1800" b="1" dirty="0" smtClean="0">
              <a:solidFill>
                <a:prstClr val="black"/>
              </a:solidFill>
            </a:endParaRPr>
          </a:p>
          <a:p>
            <a:pPr marL="45720" lvl="0" indent="0">
              <a:buClr>
                <a:srgbClr val="05E0DB">
                  <a:lumMod val="75000"/>
                </a:srgbClr>
              </a:buClr>
              <a:buNone/>
            </a:pPr>
            <a:r>
              <a:rPr lang="ru-RU" sz="1400" b="1" dirty="0" smtClean="0">
                <a:solidFill>
                  <a:prstClr val="black"/>
                </a:solidFill>
              </a:rPr>
              <a:t>I</a:t>
            </a:r>
            <a:r>
              <a:rPr lang="ru-RU" sz="1400" b="1" dirty="0">
                <a:solidFill>
                  <a:prstClr val="black"/>
                </a:solidFill>
              </a:rPr>
              <a:t>. </a:t>
            </a:r>
            <a:r>
              <a:rPr lang="ru-RU" sz="1400" b="1" dirty="0" smtClean="0">
                <a:solidFill>
                  <a:prstClr val="black"/>
                </a:solidFill>
              </a:rPr>
              <a:t>Развитие </a:t>
            </a:r>
            <a:r>
              <a:rPr lang="ru-RU" sz="1400" b="1" dirty="0">
                <a:solidFill>
                  <a:prstClr val="black"/>
                </a:solidFill>
              </a:rPr>
              <a:t>психологической базы речи.</a:t>
            </a:r>
          </a:p>
          <a:p>
            <a:pPr marL="45720" lvl="0" indent="0">
              <a:buClr>
                <a:srgbClr val="05E0DB">
                  <a:lumMod val="75000"/>
                </a:srgbClr>
              </a:buClr>
              <a:buNone/>
            </a:pPr>
            <a:r>
              <a:rPr lang="ru-RU" sz="1400" dirty="0">
                <a:solidFill>
                  <a:prstClr val="black"/>
                </a:solidFill>
              </a:rPr>
              <a:t>Цель: развитие внимания, восприятия, памяти, мышления.</a:t>
            </a:r>
          </a:p>
          <a:p>
            <a:pPr marL="45720" lvl="0" indent="0">
              <a:buClr>
                <a:srgbClr val="05E0DB">
                  <a:lumMod val="75000"/>
                </a:srgbClr>
              </a:buClr>
              <a:buNone/>
            </a:pPr>
            <a:r>
              <a:rPr lang="ru-RU" sz="1400" dirty="0">
                <a:solidFill>
                  <a:prstClr val="black"/>
                </a:solidFill>
              </a:rPr>
              <a:t>Так как в структуре нарушения этих детей имеются и неречевые нарушения, план коррекционной работы предполагает сделать эти процессы произвольными, так как они запускают речь и организуют учебную деятельность ребенка</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b="1" dirty="0">
                <a:solidFill>
                  <a:prstClr val="black"/>
                </a:solidFill>
              </a:rPr>
              <a:t>II. </a:t>
            </a:r>
            <a:r>
              <a:rPr lang="ru-RU" sz="1400" b="1" dirty="0" smtClean="0">
                <a:solidFill>
                  <a:prstClr val="black"/>
                </a:solidFill>
              </a:rPr>
              <a:t>Развитие </a:t>
            </a:r>
            <a:r>
              <a:rPr lang="ru-RU" sz="1400" b="1" dirty="0">
                <a:solidFill>
                  <a:prstClr val="black"/>
                </a:solidFill>
              </a:rPr>
              <a:t>восприятия и понимания речи.</a:t>
            </a:r>
          </a:p>
          <a:p>
            <a:pPr marL="45720" lvl="0" indent="0">
              <a:buClr>
                <a:srgbClr val="05E0DB">
                  <a:lumMod val="75000"/>
                </a:srgbClr>
              </a:buClr>
              <a:buNone/>
            </a:pPr>
            <a:r>
              <a:rPr lang="ru-RU" sz="1400" dirty="0">
                <a:solidFill>
                  <a:prstClr val="black"/>
                </a:solidFill>
              </a:rPr>
              <a:t>Цель: преодоления </a:t>
            </a:r>
            <a:r>
              <a:rPr lang="ru-RU" sz="1400" dirty="0" err="1">
                <a:solidFill>
                  <a:prstClr val="black"/>
                </a:solidFill>
              </a:rPr>
              <a:t>импрессивного</a:t>
            </a:r>
            <a:r>
              <a:rPr lang="ru-RU" sz="1400" dirty="0">
                <a:solidFill>
                  <a:prstClr val="black"/>
                </a:solidFill>
              </a:rPr>
              <a:t> </a:t>
            </a:r>
            <a:r>
              <a:rPr lang="ru-RU" sz="1400" dirty="0" err="1">
                <a:solidFill>
                  <a:prstClr val="black"/>
                </a:solidFill>
              </a:rPr>
              <a:t>аграмматизма</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b="1" dirty="0">
                <a:solidFill>
                  <a:prstClr val="black"/>
                </a:solidFill>
              </a:rPr>
              <a:t>III. Развитие собственно экспрессивной речи.</a:t>
            </a:r>
          </a:p>
          <a:p>
            <a:pPr marL="45720" lvl="0" indent="0">
              <a:buClr>
                <a:srgbClr val="05E0DB">
                  <a:lumMod val="75000"/>
                </a:srgbClr>
              </a:buClr>
              <a:buNone/>
            </a:pPr>
            <a:r>
              <a:rPr lang="ru-RU" sz="1400" dirty="0">
                <a:solidFill>
                  <a:prstClr val="black"/>
                </a:solidFill>
              </a:rPr>
              <a:t>Цель:</a:t>
            </a:r>
          </a:p>
          <a:p>
            <a:pPr marL="45720" lvl="0" indent="0">
              <a:buClr>
                <a:srgbClr val="05E0DB">
                  <a:lumMod val="75000"/>
                </a:srgbClr>
              </a:buClr>
              <a:buNone/>
            </a:pPr>
            <a:r>
              <a:rPr lang="ru-RU" sz="1400" dirty="0">
                <a:solidFill>
                  <a:prstClr val="black"/>
                </a:solidFill>
              </a:rPr>
              <a:t>-</a:t>
            </a:r>
            <a:r>
              <a:rPr lang="ru-RU" sz="1400" dirty="0" smtClean="0">
                <a:solidFill>
                  <a:prstClr val="black"/>
                </a:solidFill>
              </a:rPr>
              <a:t> </a:t>
            </a:r>
            <a:r>
              <a:rPr lang="ru-RU" sz="1400" dirty="0">
                <a:solidFill>
                  <a:prstClr val="black"/>
                </a:solidFill>
              </a:rPr>
              <a:t>формирование базовых параметров слова;</a:t>
            </a:r>
          </a:p>
          <a:p>
            <a:pPr marL="45720" lvl="0" indent="0">
              <a:buClr>
                <a:srgbClr val="05E0DB">
                  <a:lumMod val="75000"/>
                </a:srgbClr>
              </a:buClr>
              <a:buNone/>
            </a:pPr>
            <a:r>
              <a:rPr lang="ru-RU" sz="1400" dirty="0">
                <a:solidFill>
                  <a:prstClr val="black"/>
                </a:solidFill>
              </a:rPr>
              <a:t>- формирование фразовой речи;</a:t>
            </a:r>
          </a:p>
          <a:p>
            <a:pPr marL="45720" lvl="0" indent="0">
              <a:buClr>
                <a:srgbClr val="05E0DB">
                  <a:lumMod val="75000"/>
                </a:srgbClr>
              </a:buClr>
              <a:buNone/>
            </a:pPr>
            <a:r>
              <a:rPr lang="ru-RU" sz="1400" dirty="0">
                <a:solidFill>
                  <a:prstClr val="black"/>
                </a:solidFill>
              </a:rPr>
              <a:t>- формирование навыков и умений связной монологической речи</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b="1" dirty="0">
                <a:solidFill>
                  <a:prstClr val="black"/>
                </a:solidFill>
              </a:rPr>
              <a:t>IV. </a:t>
            </a:r>
            <a:r>
              <a:rPr lang="ru-RU" sz="1400" b="1" dirty="0" smtClean="0">
                <a:solidFill>
                  <a:prstClr val="black"/>
                </a:solidFill>
              </a:rPr>
              <a:t> </a:t>
            </a:r>
            <a:r>
              <a:rPr lang="ru-RU" sz="1400" b="1" dirty="0">
                <a:solidFill>
                  <a:prstClr val="black"/>
                </a:solidFill>
              </a:rPr>
              <a:t>Подготовка детей к обучению грамоте.</a:t>
            </a:r>
          </a:p>
          <a:p>
            <a:pPr marL="45720" lvl="0" indent="0">
              <a:buClr>
                <a:srgbClr val="05E0DB">
                  <a:lumMod val="75000"/>
                </a:srgbClr>
              </a:buClr>
              <a:buNone/>
            </a:pPr>
            <a:r>
              <a:rPr lang="ru-RU" sz="1400" dirty="0">
                <a:solidFill>
                  <a:prstClr val="black"/>
                </a:solidFill>
              </a:rPr>
              <a:t>Цель: формировать те виды языкового анализа, который обеспечивает усвоение навыков письма и чтения:</a:t>
            </a:r>
          </a:p>
          <a:p>
            <a:pPr marL="45720" lvl="0" indent="0">
              <a:buClr>
                <a:srgbClr val="05E0DB">
                  <a:lumMod val="75000"/>
                </a:srgbClr>
              </a:buClr>
              <a:buNone/>
            </a:pPr>
            <a:r>
              <a:rPr lang="ru-RU" sz="1400" dirty="0" smtClean="0">
                <a:solidFill>
                  <a:prstClr val="black"/>
                </a:solidFill>
              </a:rPr>
              <a:t>- </a:t>
            </a:r>
            <a:r>
              <a:rPr lang="ru-RU" sz="1400" dirty="0">
                <a:solidFill>
                  <a:prstClr val="black"/>
                </a:solidFill>
              </a:rPr>
              <a:t>формирование операций лексико-семантического анализа, который предполагает научить ребенка осознавать структурные компоненты предложения;</a:t>
            </a:r>
          </a:p>
          <a:p>
            <a:pPr marL="45720" lvl="0" indent="0">
              <a:buClr>
                <a:srgbClr val="05E0DB">
                  <a:lumMod val="75000"/>
                </a:srgbClr>
              </a:buClr>
              <a:buNone/>
            </a:pPr>
            <a:r>
              <a:rPr lang="ru-RU" sz="1400" dirty="0">
                <a:solidFill>
                  <a:prstClr val="black"/>
                </a:solidFill>
              </a:rPr>
              <a:t>- фонемный анализ: обучение фонемному анализу предполагает научить ребенка осознавать как слово звучит в фонемном отношении;</a:t>
            </a:r>
          </a:p>
          <a:p>
            <a:pPr marL="45720" lvl="0" indent="0">
              <a:buClr>
                <a:srgbClr val="05E0DB">
                  <a:lumMod val="75000"/>
                </a:srgbClr>
              </a:buClr>
              <a:buNone/>
            </a:pPr>
            <a:r>
              <a:rPr lang="ru-RU" sz="1400" dirty="0">
                <a:solidFill>
                  <a:prstClr val="black"/>
                </a:solidFill>
              </a:rPr>
              <a:t>- формирование операция морфемного анализа</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 Воробьёва В.К. «Курс лекций по предмету «алалия</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endParaRPr lang="ru-RU" sz="1200" dirty="0" smtClean="0">
              <a:solidFill>
                <a:prstClr val="black"/>
              </a:solidFill>
            </a:endParaRPr>
          </a:p>
        </p:txBody>
      </p:sp>
    </p:spTree>
    <p:extLst>
      <p:ext uri="{BB962C8B-B14F-4D97-AF65-F5344CB8AC3E}">
        <p14:creationId xmlns:p14="http://schemas.microsoft.com/office/powerpoint/2010/main" val="1573802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496944" cy="6120680"/>
          </a:xfrm>
        </p:spPr>
        <p:txBody>
          <a:bodyPr>
            <a:normAutofit/>
          </a:bodyPr>
          <a:lstStyle/>
          <a:p>
            <a:pPr marL="45720" lvl="0" indent="0" algn="ctr">
              <a:buClr>
                <a:srgbClr val="05E0DB">
                  <a:lumMod val="75000"/>
                </a:srgbClr>
              </a:buClr>
              <a:buNone/>
            </a:pPr>
            <a:r>
              <a:rPr lang="ru-RU" sz="1600" b="1" dirty="0" smtClean="0">
                <a:solidFill>
                  <a:prstClr val="black"/>
                </a:solidFill>
              </a:rPr>
              <a:t>Критика</a:t>
            </a:r>
            <a:r>
              <a:rPr lang="ru-RU" sz="1600" b="1" dirty="0">
                <a:solidFill>
                  <a:prstClr val="black"/>
                </a:solidFill>
              </a:rPr>
              <a:t> </a:t>
            </a:r>
            <a:r>
              <a:rPr lang="ru-RU" sz="1600" b="1" dirty="0" smtClean="0">
                <a:solidFill>
                  <a:prstClr val="black"/>
                </a:solidFill>
              </a:rPr>
              <a:t>данной концепции.</a:t>
            </a:r>
            <a:endParaRPr lang="ru-RU" sz="1000" b="1" dirty="0">
              <a:solidFill>
                <a:prstClr val="black"/>
              </a:solidFill>
            </a:endParaRPr>
          </a:p>
          <a:p>
            <a:pPr marL="45720" lvl="0" indent="0">
              <a:buClr>
                <a:srgbClr val="05E0DB">
                  <a:lumMod val="75000"/>
                </a:srgbClr>
              </a:buClr>
              <a:buNone/>
            </a:pPr>
            <a:r>
              <a:rPr lang="ru-RU" sz="1400" dirty="0">
                <a:solidFill>
                  <a:prstClr val="black"/>
                </a:solidFill>
              </a:rPr>
              <a:t>«</a:t>
            </a:r>
            <a:r>
              <a:rPr lang="ru-RU" sz="1400" b="1" dirty="0">
                <a:solidFill>
                  <a:prstClr val="black"/>
                </a:solidFill>
              </a:rPr>
              <a:t>В психологических концепциях механизм экспрессивной алалии связывается с различными психическими нарушениями</a:t>
            </a:r>
            <a:r>
              <a:rPr lang="ru-RU" sz="1400" b="1" dirty="0" smtClean="0">
                <a:solidFill>
                  <a:prstClr val="black"/>
                </a:solidFill>
              </a:rPr>
              <a:t>.</a:t>
            </a:r>
            <a:endParaRPr lang="ru-RU" sz="1400" b="1" dirty="0">
              <a:solidFill>
                <a:prstClr val="black"/>
              </a:solidFill>
            </a:endParaRPr>
          </a:p>
          <a:p>
            <a:pPr marL="45720" lvl="0" indent="0">
              <a:buClr>
                <a:srgbClr val="05E0DB">
                  <a:lumMod val="75000"/>
                </a:srgbClr>
              </a:buClr>
              <a:buNone/>
            </a:pPr>
            <a:r>
              <a:rPr lang="ru-RU" sz="1400" dirty="0">
                <a:solidFill>
                  <a:prstClr val="black"/>
                </a:solidFill>
              </a:rPr>
              <a:t>Чаще всего такая связь устанавливается с патологией мышления и интеллекта. Некоторые авторы считают, что детям свойственна проявляющаяся и в речевой и неречевой деятельности недостаточность «способности к абстракции» либо недостаточность «символических функций». Ряд исследователей полагают, что у детей  нарушена «внутренняя речь» (понятие внутренней речи авторами не определяется), которая, с точки зрения этих исследователей, служит основой мышления или тождественна ему</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«В методиках исследования и при оценке результатов исследования, как правило, не учитываются различные особенности речевой и  неречевой деятельности детей с алалией. Это, в частности, выражается в том, что состояние их мышления нередко оценивается без учета свойственных им пробелов в знаниях и особенности поведения (негативизм, отвлекаемость и т.д.) либо отождествляется с этими явлениями. Анализу преимущественно подвергается не процесс, а результаты мышления, что искажает истинную картину состояния мышления</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Как правило, исследования мышления у детей с алалией проводятся без сравнения  с нормально развивающимися и с умственно отсталыми детьми, что также затрудняет оценку</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И все же основной недостаток этой </a:t>
            </a:r>
            <a:r>
              <a:rPr lang="ru-RU" sz="1400" dirty="0" smtClean="0">
                <a:solidFill>
                  <a:prstClr val="black"/>
                </a:solidFill>
              </a:rPr>
              <a:t>концепции </a:t>
            </a:r>
            <a:r>
              <a:rPr lang="ru-RU" sz="1400" dirty="0">
                <a:solidFill>
                  <a:prstClr val="black"/>
                </a:solidFill>
              </a:rPr>
              <a:t>заключается в том, что авторы исходят из неверной, по сути механистической посылки о прямой связи механизмов мышления и речи. Связь – это не обязательно тождество. Бесспорно, что между мышлением и речью существует тесная связь и взаимодействие (особенно, если рассматривать эти связи в коммуникативном и информационном аспектах) и что уровень развития мышления в определённой мере сказывается на формировании и использовании </a:t>
            </a:r>
            <a:r>
              <a:rPr lang="ru-RU" sz="1400" dirty="0" smtClean="0">
                <a:solidFill>
                  <a:prstClr val="black"/>
                </a:solidFill>
              </a:rPr>
              <a:t>речи».</a:t>
            </a:r>
            <a:endParaRPr lang="ru-RU" sz="1400" dirty="0">
              <a:solidFill>
                <a:prstClr val="black"/>
              </a:solidFill>
            </a:endParaRPr>
          </a:p>
          <a:p>
            <a:pPr marL="45720" lvl="0" indent="0">
              <a:buClr>
                <a:srgbClr val="05E0DB">
                  <a:lumMod val="75000"/>
                </a:srgbClr>
              </a:buClr>
              <a:buNone/>
            </a:pPr>
            <a:r>
              <a:rPr lang="ru-RU" sz="1400" dirty="0">
                <a:solidFill>
                  <a:prstClr val="black"/>
                </a:solidFill>
              </a:rPr>
              <a:t>Ковшиков В.А. «Экспрессивная алалия и методы ее преодоления» СПб., 2006г</a:t>
            </a:r>
          </a:p>
          <a:p>
            <a:pPr lvl="0">
              <a:buClr>
                <a:srgbClr val="05E0DB">
                  <a:lumMod val="75000"/>
                </a:srgbClr>
              </a:buClr>
            </a:pPr>
            <a:endParaRPr lang="ru-RU" sz="1050" dirty="0">
              <a:solidFill>
                <a:prstClr val="black"/>
              </a:solidFill>
            </a:endParaRPr>
          </a:p>
          <a:p>
            <a:pPr lvl="0">
              <a:buClr>
                <a:srgbClr val="05E0DB">
                  <a:lumMod val="75000"/>
                </a:srgbClr>
              </a:buClr>
            </a:pPr>
            <a:endParaRPr lang="ru-RU" sz="500" dirty="0">
              <a:solidFill>
                <a:prstClr val="black"/>
              </a:solidFill>
            </a:endParaRPr>
          </a:p>
          <a:p>
            <a:pPr lvl="0">
              <a:buClr>
                <a:srgbClr val="05E0DB">
                  <a:lumMod val="75000"/>
                </a:srgbClr>
              </a:buClr>
            </a:pPr>
            <a:endParaRPr lang="ru-RU" sz="500" dirty="0">
              <a:solidFill>
                <a:prstClr val="black"/>
              </a:solidFill>
            </a:endParaRPr>
          </a:p>
          <a:p>
            <a:pPr lvl="0">
              <a:buClr>
                <a:srgbClr val="05E0DB">
                  <a:lumMod val="75000"/>
                </a:srgbClr>
              </a:buClr>
            </a:pPr>
            <a:endParaRPr lang="ru-RU" sz="500" dirty="0">
              <a:solidFill>
                <a:prstClr val="black"/>
              </a:solidFill>
            </a:endParaRPr>
          </a:p>
          <a:p>
            <a:pPr lvl="0">
              <a:buClr>
                <a:srgbClr val="05E0DB">
                  <a:lumMod val="75000"/>
                </a:srgbClr>
              </a:buClr>
            </a:pPr>
            <a:endParaRPr lang="ru-RU" sz="500" dirty="0">
              <a:solidFill>
                <a:prstClr val="black">
                  <a:lumMod val="75000"/>
                  <a:lumOff val="25000"/>
                </a:prstClr>
              </a:solidFill>
            </a:endParaRPr>
          </a:p>
          <a:p>
            <a:pPr lvl="0">
              <a:buClr>
                <a:srgbClr val="05E0DB">
                  <a:lumMod val="75000"/>
                </a:srgbClr>
              </a:buClr>
            </a:pPr>
            <a:endParaRPr lang="ru-RU" sz="3200" dirty="0">
              <a:solidFill>
                <a:prstClr val="black">
                  <a:lumMod val="75000"/>
                  <a:lumOff val="25000"/>
                </a:prstClr>
              </a:solidFill>
            </a:endParaRPr>
          </a:p>
          <a:p>
            <a:endParaRPr lang="ru-RU" sz="3200" dirty="0"/>
          </a:p>
        </p:txBody>
      </p:sp>
    </p:spTree>
    <p:extLst>
      <p:ext uri="{BB962C8B-B14F-4D97-AF65-F5344CB8AC3E}">
        <p14:creationId xmlns:p14="http://schemas.microsoft.com/office/powerpoint/2010/main" val="3872838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568952" cy="6336704"/>
          </a:xfrm>
        </p:spPr>
        <p:txBody>
          <a:bodyPr>
            <a:normAutofit/>
          </a:bodyPr>
          <a:lstStyle/>
          <a:p>
            <a:pPr marL="45720" lvl="0" indent="0">
              <a:buClr>
                <a:srgbClr val="05E0DB">
                  <a:lumMod val="75000"/>
                </a:srgbClr>
              </a:buClr>
              <a:buNone/>
            </a:pPr>
            <a:endParaRPr lang="ru-RU" sz="1400" dirty="0" smtClean="0">
              <a:solidFill>
                <a:prstClr val="black"/>
              </a:solidFill>
            </a:endParaRPr>
          </a:p>
          <a:p>
            <a:pPr marL="45720" lvl="0" indent="0">
              <a:buClr>
                <a:srgbClr val="05E0DB">
                  <a:lumMod val="75000"/>
                </a:srgbClr>
              </a:buClr>
              <a:buNone/>
            </a:pPr>
            <a:r>
              <a:rPr lang="ru-RU" sz="1400" dirty="0" smtClean="0">
                <a:solidFill>
                  <a:prstClr val="black"/>
                </a:solidFill>
              </a:rPr>
              <a:t>«Основной задачей первоначальных этапов логопедического воздействия при алалии будет создание стимулов, «пусковых механизмов», которые должны обеспечить развитие речи </a:t>
            </a:r>
            <a:r>
              <a:rPr lang="ru-RU" sz="1400" dirty="0" err="1" smtClean="0">
                <a:solidFill>
                  <a:prstClr val="black"/>
                </a:solidFill>
              </a:rPr>
              <a:t>алаликов</a:t>
            </a:r>
            <a:r>
              <a:rPr lang="ru-RU" sz="1400" dirty="0" smtClean="0">
                <a:solidFill>
                  <a:prstClr val="black"/>
                </a:solidFill>
              </a:rPr>
              <a:t> и усвоение ими языковой системы.</a:t>
            </a:r>
          </a:p>
          <a:p>
            <a:pPr marL="45720" lvl="0" indent="0">
              <a:buClr>
                <a:srgbClr val="05E0DB">
                  <a:lumMod val="75000"/>
                </a:srgbClr>
              </a:buClr>
              <a:buNone/>
            </a:pPr>
            <a:r>
              <a:rPr lang="ru-RU" sz="1400" dirty="0" smtClean="0">
                <a:solidFill>
                  <a:prstClr val="black"/>
                </a:solidFill>
              </a:rPr>
              <a:t>В соответствии с такой задачей логопедическое воздействие должно  быть направлено на преодоление не только речевых, но и неречевых нарушений.</a:t>
            </a:r>
          </a:p>
          <a:p>
            <a:pPr marL="45720" lvl="0" indent="0">
              <a:buClr>
                <a:srgbClr val="05E0DB">
                  <a:lumMod val="75000"/>
                </a:srgbClr>
              </a:buClr>
              <a:buNone/>
            </a:pPr>
            <a:r>
              <a:rPr lang="ru-RU" sz="1400" dirty="0" smtClean="0">
                <a:solidFill>
                  <a:prstClr val="black"/>
                </a:solidFill>
              </a:rPr>
              <a:t>В практике логопедической работы эта направленность обычно учитывается, но само воздействие нередко осуществляется как двухступенчатое: сначала ведётся работа над преодолением тех или иных неречевых нарушений и лишь вслед за ней (при достижении некоторых результатов) – над преодолением речевых.</a:t>
            </a:r>
          </a:p>
          <a:p>
            <a:pPr marL="45720" lvl="0" indent="0">
              <a:buClr>
                <a:srgbClr val="05E0DB">
                  <a:lumMod val="75000"/>
                </a:srgbClr>
              </a:buClr>
              <a:buNone/>
            </a:pPr>
            <a:r>
              <a:rPr lang="ru-RU" sz="1400" dirty="0" smtClean="0">
                <a:solidFill>
                  <a:prstClr val="black"/>
                </a:solidFill>
              </a:rPr>
              <a:t>Такую последовательность можно считать приемлемой, так как её обоснованием служит известное положение о зависимости развития речи от развития других процессов: анализа и синтеза, восприятия, внимания и др., являющихся базой, фундаментом для развития речи.</a:t>
            </a:r>
          </a:p>
          <a:p>
            <a:pPr marL="45720" lvl="0" indent="0">
              <a:buClr>
                <a:srgbClr val="05E0DB">
                  <a:lumMod val="75000"/>
                </a:srgbClr>
              </a:buClr>
              <a:buNone/>
            </a:pPr>
            <a:r>
              <a:rPr lang="ru-RU" sz="1400" dirty="0">
                <a:solidFill>
                  <a:prstClr val="black"/>
                </a:solidFill>
              </a:rPr>
              <a:t>Однако более углублённый анализ зависимостей, существующих между речью и другими психическими процессами, позволяет выдвинуть положение, согласно которому путь последовательного преодоления алалии – от неречевых нарушений к речевым – не является единственно возможным, так как при этом учитывается преимущественно лишь одна линия зависимости речи от других психических процессов и недостаточно учитывается зависимость развития психических процессов от развития речи</a:t>
            </a:r>
            <a:r>
              <a:rPr lang="ru-RU" sz="1400" dirty="0" smtClean="0">
                <a:solidFill>
                  <a:prstClr val="black"/>
                </a:solidFill>
              </a:rPr>
              <a:t>.</a:t>
            </a:r>
          </a:p>
          <a:p>
            <a:pPr marL="45720" lvl="0" indent="0">
              <a:buClr>
                <a:srgbClr val="05E0DB">
                  <a:lumMod val="75000"/>
                </a:srgbClr>
              </a:buClr>
              <a:buNone/>
            </a:pPr>
            <a:r>
              <a:rPr lang="ru-RU" sz="1400" dirty="0" smtClean="0">
                <a:solidFill>
                  <a:prstClr val="black"/>
                </a:solidFill>
              </a:rPr>
              <a:t> </a:t>
            </a:r>
            <a:r>
              <a:rPr lang="ru-RU" sz="1400" dirty="0">
                <a:solidFill>
                  <a:prstClr val="black"/>
                </a:solidFill>
              </a:rPr>
              <a:t>Между тем в исследованиях советских психологов (Л. С. Выготский, А. Н. Леонтьев, А.Р. </a:t>
            </a:r>
            <a:r>
              <a:rPr lang="ru-RU" sz="1400" dirty="0" err="1">
                <a:solidFill>
                  <a:prstClr val="black"/>
                </a:solidFill>
              </a:rPr>
              <a:t>Лурия</a:t>
            </a:r>
            <a:r>
              <a:rPr lang="ru-RU" sz="1400" dirty="0">
                <a:solidFill>
                  <a:prstClr val="black"/>
                </a:solidFill>
              </a:rPr>
              <a:t> и др.) обращается внимание на то, что  не только сложные, но и относительно элементарные психические процессы опосредованы речью, что в основе их формирования лежит общение. Нетрудно заметить, что в первом случае речь рассматривается в основном как цель логопедической работы, во втором – как средство формирования разных психических процессов и собственно самой </a:t>
            </a:r>
            <a:r>
              <a:rPr lang="ru-RU" sz="1400" dirty="0" smtClean="0">
                <a:solidFill>
                  <a:prstClr val="black"/>
                </a:solidFill>
              </a:rPr>
              <a:t>речи</a:t>
            </a:r>
            <a:endParaRPr lang="ru-RU" sz="1400" dirty="0"/>
          </a:p>
        </p:txBody>
      </p:sp>
    </p:spTree>
    <p:extLst>
      <p:ext uri="{BB962C8B-B14F-4D97-AF65-F5344CB8AC3E}">
        <p14:creationId xmlns:p14="http://schemas.microsoft.com/office/powerpoint/2010/main" val="3625524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568952" cy="6264696"/>
          </a:xfrm>
        </p:spPr>
        <p:txBody>
          <a:bodyPr>
            <a:normAutofit/>
          </a:bodyPr>
          <a:lstStyle/>
          <a:p>
            <a:pPr lvl="0">
              <a:buClr>
                <a:srgbClr val="05E0DB">
                  <a:lumMod val="75000"/>
                </a:srgbClr>
              </a:buClr>
            </a:pPr>
            <a:endParaRPr lang="ru-RU" sz="1200" dirty="0" smtClean="0">
              <a:solidFill>
                <a:prstClr val="black"/>
              </a:solidFill>
            </a:endParaRPr>
          </a:p>
          <a:p>
            <a:pPr marL="45720" lvl="0" indent="0">
              <a:buClr>
                <a:srgbClr val="05E0DB">
                  <a:lumMod val="75000"/>
                </a:srgbClr>
              </a:buClr>
              <a:buNone/>
            </a:pPr>
            <a:endParaRPr lang="ru-RU" sz="1200" dirty="0">
              <a:solidFill>
                <a:prstClr val="black"/>
              </a:solidFill>
            </a:endParaRPr>
          </a:p>
          <a:p>
            <a:pPr marL="45720" lvl="0" indent="0">
              <a:buClr>
                <a:srgbClr val="05E0DB">
                  <a:lumMod val="75000"/>
                </a:srgbClr>
              </a:buClr>
              <a:buNone/>
            </a:pPr>
            <a:endParaRPr lang="ru-RU" sz="1200" dirty="0" smtClean="0">
              <a:solidFill>
                <a:prstClr val="black"/>
              </a:solidFill>
            </a:endParaRPr>
          </a:p>
          <a:p>
            <a:pPr marL="45720" lvl="0" indent="0">
              <a:buClr>
                <a:srgbClr val="05E0DB">
                  <a:lumMod val="75000"/>
                </a:srgbClr>
              </a:buClr>
              <a:buNone/>
            </a:pPr>
            <a:r>
              <a:rPr lang="ru-RU" sz="1400" dirty="0" smtClean="0">
                <a:solidFill>
                  <a:prstClr val="black"/>
                </a:solidFill>
              </a:rPr>
              <a:t>Возможен </a:t>
            </a:r>
            <a:r>
              <a:rPr lang="ru-RU" sz="1400" dirty="0">
                <a:solidFill>
                  <a:prstClr val="black"/>
                </a:solidFill>
              </a:rPr>
              <a:t>и третий путь – одновременной коррекции речевых и неречевых отклонений. Можно предложить и другой путь, дополняющий первый, - от преодоления речевых нарушений к преодолению неречевых. Этот путь представляется нам возможным и потому, что у моторных </a:t>
            </a:r>
            <a:r>
              <a:rPr lang="ru-RU" sz="1400" dirty="0" err="1">
                <a:solidFill>
                  <a:prstClr val="black"/>
                </a:solidFill>
              </a:rPr>
              <a:t>алаликов</a:t>
            </a:r>
            <a:r>
              <a:rPr lang="ru-RU" sz="1400" dirty="0">
                <a:solidFill>
                  <a:prstClr val="black"/>
                </a:solidFill>
              </a:rPr>
              <a:t> наблюдается несоответствие между уровнями развития речи и других психических процессов: развитие последних обычно идёт некоторым (иногда значительным) опережением </a:t>
            </a:r>
            <a:endParaRPr lang="ru-RU" sz="1400" dirty="0" smtClean="0">
              <a:solidFill>
                <a:prstClr val="black"/>
              </a:solidFill>
            </a:endParaRPr>
          </a:p>
          <a:p>
            <a:pPr marL="45720" lvl="0" indent="0">
              <a:buClr>
                <a:srgbClr val="05E0DB">
                  <a:lumMod val="75000"/>
                </a:srgbClr>
              </a:buClr>
              <a:buNone/>
            </a:pPr>
            <a:r>
              <a:rPr lang="ru-RU" sz="1400" dirty="0" smtClean="0">
                <a:solidFill>
                  <a:prstClr val="black"/>
                </a:solidFill>
              </a:rPr>
              <a:t> </a:t>
            </a:r>
            <a:r>
              <a:rPr lang="ru-RU" sz="1400" dirty="0">
                <a:solidFill>
                  <a:prstClr val="black"/>
                </a:solidFill>
              </a:rPr>
              <a:t>Это опережение нам представляется закономерным и не противоречащим положению о взаимозависимости речи и других психических процессов. По-видимому развитие психических процессов у моторных </a:t>
            </a:r>
            <a:r>
              <a:rPr lang="ru-RU" sz="1400" dirty="0" err="1">
                <a:solidFill>
                  <a:prstClr val="black"/>
                </a:solidFill>
              </a:rPr>
              <a:t>алаликов</a:t>
            </a:r>
            <a:r>
              <a:rPr lang="ru-RU" sz="1400" dirty="0">
                <a:solidFill>
                  <a:prstClr val="black"/>
                </a:solidFill>
              </a:rPr>
              <a:t> опосредуется их внутренней речью, элементы которой могут развиваться спонтанно. Во всяком случае, теоретически возможность развития элементов внутренней речи у моторных </a:t>
            </a:r>
            <a:r>
              <a:rPr lang="ru-RU" sz="1400" dirty="0" err="1">
                <a:solidFill>
                  <a:prstClr val="black"/>
                </a:solidFill>
              </a:rPr>
              <a:t>алаликов</a:t>
            </a:r>
            <a:r>
              <a:rPr lang="ru-RU" sz="1400" dirty="0">
                <a:solidFill>
                  <a:prstClr val="black"/>
                </a:solidFill>
              </a:rPr>
              <a:t> может быть объяснена гипотезой Н. И. </a:t>
            </a:r>
            <a:r>
              <a:rPr lang="ru-RU" sz="1400" dirty="0" err="1">
                <a:solidFill>
                  <a:prstClr val="black"/>
                </a:solidFill>
              </a:rPr>
              <a:t>Жинкина</a:t>
            </a:r>
            <a:r>
              <a:rPr lang="ru-RU" sz="1400" dirty="0">
                <a:solidFill>
                  <a:prstClr val="black"/>
                </a:solidFill>
              </a:rPr>
              <a:t> о «предметно-схемном коде» внутренней речи; в свете этой гипотезы и процесс понимания речи моторными </a:t>
            </a:r>
            <a:r>
              <a:rPr lang="ru-RU" sz="1400" dirty="0" err="1">
                <a:solidFill>
                  <a:prstClr val="black"/>
                </a:solidFill>
              </a:rPr>
              <a:t>алаликами</a:t>
            </a:r>
            <a:r>
              <a:rPr lang="ru-RU" sz="1400" dirty="0">
                <a:solidFill>
                  <a:prstClr val="black"/>
                </a:solidFill>
              </a:rPr>
              <a:t> можно интерпретировать (в терминах Н. И. </a:t>
            </a:r>
            <a:r>
              <a:rPr lang="ru-RU" sz="1400" dirty="0" err="1">
                <a:solidFill>
                  <a:prstClr val="black"/>
                </a:solidFill>
              </a:rPr>
              <a:t>Жинкина</a:t>
            </a:r>
            <a:r>
              <a:rPr lang="ru-RU" sz="1400" dirty="0">
                <a:solidFill>
                  <a:prstClr val="black"/>
                </a:solidFill>
              </a:rPr>
              <a:t>) как процесс перевода, декодирования единиц звукового кода натурального языка на единицы предметно-схемного кода языка внутренней речи. (См. статью Н.И. </a:t>
            </a:r>
            <a:r>
              <a:rPr lang="ru-RU" sz="1400" dirty="0" err="1">
                <a:solidFill>
                  <a:prstClr val="black"/>
                </a:solidFill>
              </a:rPr>
              <a:t>Жинкина</a:t>
            </a:r>
            <a:r>
              <a:rPr lang="ru-RU" sz="1400" dirty="0">
                <a:solidFill>
                  <a:prstClr val="black"/>
                </a:solidFill>
              </a:rPr>
              <a:t>, «О кодовых переходах во внутренней речи» - «Вопросы языкознания», 1964, №2</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smtClean="0">
                <a:solidFill>
                  <a:prstClr val="black"/>
                </a:solidFill>
              </a:rPr>
              <a:t> </a:t>
            </a:r>
            <a:r>
              <a:rPr lang="ru-RU" sz="1400" dirty="0">
                <a:solidFill>
                  <a:prstClr val="black"/>
                </a:solidFill>
              </a:rPr>
              <a:t>Б.М. </a:t>
            </a:r>
            <a:r>
              <a:rPr lang="ru-RU" sz="1400" dirty="0" err="1">
                <a:solidFill>
                  <a:prstClr val="black"/>
                </a:solidFill>
              </a:rPr>
              <a:t>Гриншпун</a:t>
            </a:r>
            <a:r>
              <a:rPr lang="ru-RU" sz="1400" dirty="0">
                <a:solidFill>
                  <a:prstClr val="black"/>
                </a:solidFill>
              </a:rPr>
              <a:t>. О принципах логопедической работы на начальных этапах формирования речи у моторных </a:t>
            </a:r>
            <a:r>
              <a:rPr lang="ru-RU" sz="1400" dirty="0" err="1">
                <a:solidFill>
                  <a:prstClr val="black"/>
                </a:solidFill>
              </a:rPr>
              <a:t>алаликов</a:t>
            </a:r>
            <a:r>
              <a:rPr lang="ru-RU" sz="1400" dirty="0">
                <a:solidFill>
                  <a:prstClr val="black"/>
                </a:solidFill>
              </a:rPr>
              <a:t>.</a:t>
            </a:r>
          </a:p>
        </p:txBody>
      </p:sp>
    </p:spTree>
    <p:extLst>
      <p:ext uri="{BB962C8B-B14F-4D97-AF65-F5344CB8AC3E}">
        <p14:creationId xmlns:p14="http://schemas.microsoft.com/office/powerpoint/2010/main" val="4075706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404664"/>
            <a:ext cx="8496944" cy="6192688"/>
          </a:xfrm>
        </p:spPr>
        <p:txBody>
          <a:bodyPr>
            <a:normAutofit lnSpcReduction="10000"/>
          </a:bodyPr>
          <a:lstStyle/>
          <a:p>
            <a:pPr marL="45720" indent="0" algn="ctr">
              <a:buNone/>
            </a:pPr>
            <a:r>
              <a:rPr lang="ru-RU" sz="1600" b="1" dirty="0">
                <a:solidFill>
                  <a:schemeClr val="tx1"/>
                </a:solidFill>
              </a:rPr>
              <a:t>Языковая концепция Моторной (Экспрессивной) алалии. (Современная теория). </a:t>
            </a:r>
            <a:endParaRPr lang="ru-RU" sz="1600" b="1" dirty="0" smtClean="0">
              <a:solidFill>
                <a:schemeClr val="tx1"/>
              </a:solidFill>
            </a:endParaRPr>
          </a:p>
          <a:p>
            <a:pPr marL="45720" indent="0" algn="ctr">
              <a:buNone/>
            </a:pPr>
            <a:endParaRPr lang="ru-RU" sz="1600" b="1" dirty="0">
              <a:solidFill>
                <a:schemeClr val="tx1"/>
              </a:solidFill>
            </a:endParaRPr>
          </a:p>
          <a:p>
            <a:pPr marL="45720" indent="0">
              <a:buNone/>
            </a:pPr>
            <a:r>
              <a:rPr lang="ru-RU" sz="1400" dirty="0">
                <a:solidFill>
                  <a:schemeClr val="tx1"/>
                </a:solidFill>
              </a:rPr>
              <a:t>В конце 20 века, благодаря современным исследованиям в области психолингвистики и нейропсихологии сформировалась Языковая </a:t>
            </a:r>
            <a:r>
              <a:rPr lang="ru-RU" sz="1400" dirty="0" smtClean="0">
                <a:solidFill>
                  <a:schemeClr val="tx1"/>
                </a:solidFill>
              </a:rPr>
              <a:t>концепция.</a:t>
            </a:r>
          </a:p>
          <a:p>
            <a:pPr marL="45720" indent="0">
              <a:buNone/>
            </a:pPr>
            <a:r>
              <a:rPr lang="ru-RU" sz="1400" dirty="0" smtClean="0">
                <a:solidFill>
                  <a:schemeClr val="tx1"/>
                </a:solidFill>
              </a:rPr>
              <a:t>Ее </a:t>
            </a:r>
            <a:r>
              <a:rPr lang="ru-RU" sz="1400" dirty="0">
                <a:solidFill>
                  <a:schemeClr val="tx1"/>
                </a:solidFill>
              </a:rPr>
              <a:t>создателями и  сторонниками являются: В.А. Ковшиков, Б.М. </a:t>
            </a:r>
            <a:r>
              <a:rPr lang="ru-RU" sz="1400" dirty="0" err="1">
                <a:solidFill>
                  <a:schemeClr val="tx1"/>
                </a:solidFill>
              </a:rPr>
              <a:t>Гриншпун</a:t>
            </a:r>
            <a:r>
              <a:rPr lang="ru-RU" sz="1400" dirty="0">
                <a:solidFill>
                  <a:schemeClr val="tx1"/>
                </a:solidFill>
              </a:rPr>
              <a:t>, Н.С. Жукова, Е.М. </a:t>
            </a:r>
            <a:r>
              <a:rPr lang="ru-RU" sz="1400" dirty="0" err="1">
                <a:solidFill>
                  <a:schemeClr val="tx1"/>
                </a:solidFill>
              </a:rPr>
              <a:t>Мастюкова</a:t>
            </a:r>
            <a:r>
              <a:rPr lang="ru-RU" sz="1400" dirty="0">
                <a:solidFill>
                  <a:schemeClr val="tx1"/>
                </a:solidFill>
              </a:rPr>
              <a:t>, Т.Б. Филичева, Т.Г. </a:t>
            </a:r>
            <a:r>
              <a:rPr lang="ru-RU" sz="1400" dirty="0" err="1">
                <a:solidFill>
                  <a:schemeClr val="tx1"/>
                </a:solidFill>
              </a:rPr>
              <a:t>Визель</a:t>
            </a:r>
            <a:r>
              <a:rPr lang="ru-RU" sz="1400" dirty="0">
                <a:solidFill>
                  <a:schemeClr val="tx1"/>
                </a:solidFill>
              </a:rPr>
              <a:t>, В.К. Воробьева и др.</a:t>
            </a:r>
          </a:p>
          <a:p>
            <a:pPr marL="45720" lvl="0" indent="0" algn="ctr">
              <a:buClr>
                <a:srgbClr val="05E0DB">
                  <a:lumMod val="75000"/>
                </a:srgbClr>
              </a:buClr>
              <a:buNone/>
            </a:pPr>
            <a:r>
              <a:rPr lang="ru-RU" sz="1400" b="1" dirty="0">
                <a:solidFill>
                  <a:prstClr val="black"/>
                </a:solidFill>
              </a:rPr>
              <a:t>Основные положения языковой концепции</a:t>
            </a:r>
            <a:r>
              <a:rPr lang="ru-RU" sz="1400" b="1"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b="1" dirty="0">
                <a:solidFill>
                  <a:prstClr val="black"/>
                </a:solidFill>
              </a:rPr>
              <a:t>        МА является исключительно языковым нарушением – без патологии мышления и моторных (артикуляционных) функций, с сохранной </a:t>
            </a:r>
            <a:r>
              <a:rPr lang="ru-RU" sz="1400" b="1" dirty="0" err="1">
                <a:solidFill>
                  <a:prstClr val="black"/>
                </a:solidFill>
              </a:rPr>
              <a:t>импрессивной</a:t>
            </a:r>
            <a:r>
              <a:rPr lang="ru-RU" sz="1400" b="1" dirty="0">
                <a:solidFill>
                  <a:prstClr val="black"/>
                </a:solidFill>
              </a:rPr>
              <a:t> (воспринимаемой) речью.</a:t>
            </a:r>
          </a:p>
          <a:p>
            <a:pPr marL="45720" lvl="0" indent="0">
              <a:buClr>
                <a:srgbClr val="05E0DB">
                  <a:lumMod val="75000"/>
                </a:srgbClr>
              </a:buClr>
              <a:buNone/>
            </a:pPr>
            <a:endParaRPr lang="ru-RU" sz="1400" dirty="0">
              <a:solidFill>
                <a:prstClr val="black"/>
              </a:solidFill>
            </a:endParaRPr>
          </a:p>
          <a:p>
            <a:pPr marL="45720" lvl="0" indent="0">
              <a:buClr>
                <a:srgbClr val="05E0DB">
                  <a:lumMod val="75000"/>
                </a:srgbClr>
              </a:buClr>
              <a:buNone/>
            </a:pPr>
            <a:r>
              <a:rPr lang="ru-RU" sz="1400" dirty="0">
                <a:solidFill>
                  <a:prstClr val="black"/>
                </a:solidFill>
              </a:rPr>
              <a:t>      В результате многочисленных исследований и наблюдений авторы языковой концепции сделали вывод о том, что ведущую роль в симптоматике </a:t>
            </a:r>
            <a:r>
              <a:rPr lang="ru-RU" sz="1400" b="1" dirty="0">
                <a:solidFill>
                  <a:prstClr val="black"/>
                </a:solidFill>
              </a:rPr>
              <a:t>МА играют именно языковые нарушения, </a:t>
            </a:r>
            <a:r>
              <a:rPr lang="ru-RU" sz="1400" dirty="0">
                <a:solidFill>
                  <a:prstClr val="black"/>
                </a:solidFill>
              </a:rPr>
              <a:t>а </a:t>
            </a:r>
            <a:r>
              <a:rPr lang="ru-RU" sz="1400" b="1" dirty="0">
                <a:solidFill>
                  <a:prstClr val="black"/>
                </a:solidFill>
              </a:rPr>
              <a:t>моторные (артикуляционные и двигательные) нарушения могут сопровождать МА</a:t>
            </a:r>
            <a:r>
              <a:rPr lang="ru-RU" sz="1400" dirty="0">
                <a:solidFill>
                  <a:prstClr val="black"/>
                </a:solidFill>
              </a:rPr>
              <a:t>, а могут отсутствовать. Если моторная алалия не осложнена дизартрией (стертой формой дизартрии</a:t>
            </a:r>
            <a:r>
              <a:rPr lang="ru-RU" sz="1400" b="1" dirty="0">
                <a:solidFill>
                  <a:prstClr val="black"/>
                </a:solidFill>
              </a:rPr>
              <a:t>), фонетическая сторона речи ребенка с МА не имеет отклонений от нормы, т.е. звуки, даже </a:t>
            </a:r>
            <a:r>
              <a:rPr lang="ru-RU" sz="1400" b="1" dirty="0" err="1">
                <a:solidFill>
                  <a:prstClr val="black"/>
                </a:solidFill>
              </a:rPr>
              <a:t>артикуляционно</a:t>
            </a:r>
            <a:r>
              <a:rPr lang="ru-RU" sz="1400" b="1" dirty="0">
                <a:solidFill>
                  <a:prstClr val="black"/>
                </a:solidFill>
              </a:rPr>
              <a:t> сложные, ребенок может произносить нормально. Проблемы</a:t>
            </a:r>
            <a:r>
              <a:rPr lang="ru-RU" sz="1400" dirty="0">
                <a:solidFill>
                  <a:prstClr val="black"/>
                </a:solidFill>
              </a:rPr>
              <a:t> при МА появляются в </a:t>
            </a:r>
            <a:r>
              <a:rPr lang="ru-RU" sz="1400" b="1" dirty="0" err="1">
                <a:solidFill>
                  <a:prstClr val="black"/>
                </a:solidFill>
              </a:rPr>
              <a:t>фонематике</a:t>
            </a:r>
            <a:r>
              <a:rPr lang="ru-RU" sz="1400" b="1" dirty="0">
                <a:solidFill>
                  <a:prstClr val="black"/>
                </a:solidFill>
              </a:rPr>
              <a:t>, т.е. на этапе выбора нужной фонемы </a:t>
            </a:r>
            <a:r>
              <a:rPr lang="ru-RU" sz="1400" dirty="0">
                <a:solidFill>
                  <a:prstClr val="black"/>
                </a:solidFill>
              </a:rPr>
              <a:t>(звука-</a:t>
            </a:r>
            <a:r>
              <a:rPr lang="ru-RU" sz="1400" dirty="0" err="1">
                <a:solidFill>
                  <a:prstClr val="black"/>
                </a:solidFill>
              </a:rPr>
              <a:t>смыслоразличителя</a:t>
            </a:r>
            <a:r>
              <a:rPr lang="ru-RU" sz="1400" dirty="0">
                <a:solidFill>
                  <a:prstClr val="black"/>
                </a:solidFill>
              </a:rPr>
              <a:t>).</a:t>
            </a:r>
          </a:p>
          <a:p>
            <a:pPr marL="45720" lvl="0" indent="0">
              <a:buClr>
                <a:srgbClr val="05E0DB">
                  <a:lumMod val="75000"/>
                </a:srgbClr>
              </a:buClr>
              <a:buNone/>
            </a:pPr>
            <a:endParaRPr lang="ru-RU" sz="1400" dirty="0">
              <a:solidFill>
                <a:prstClr val="black"/>
              </a:solidFill>
            </a:endParaRPr>
          </a:p>
          <a:p>
            <a:pPr marL="45720" lvl="0" indent="0">
              <a:buClr>
                <a:srgbClr val="05E0DB">
                  <a:lumMod val="75000"/>
                </a:srgbClr>
              </a:buClr>
              <a:buNone/>
            </a:pPr>
            <a:r>
              <a:rPr lang="ru-RU" sz="1400" dirty="0">
                <a:solidFill>
                  <a:prstClr val="black"/>
                </a:solidFill>
              </a:rPr>
              <a:t> Так же при анализе психологических особенностей детей с МА было выяснено, что эти особенности носят </a:t>
            </a:r>
            <a:r>
              <a:rPr lang="ru-RU" sz="1400" b="1" dirty="0">
                <a:solidFill>
                  <a:prstClr val="black"/>
                </a:solidFill>
              </a:rPr>
              <a:t>вторичный характер</a:t>
            </a:r>
            <a:r>
              <a:rPr lang="ru-RU" sz="1400" dirty="0">
                <a:solidFill>
                  <a:prstClr val="black"/>
                </a:solidFill>
              </a:rPr>
              <a:t>, появляются у моторного </a:t>
            </a:r>
            <a:r>
              <a:rPr lang="ru-RU" sz="1400" dirty="0" err="1">
                <a:solidFill>
                  <a:prstClr val="black"/>
                </a:solidFill>
              </a:rPr>
              <a:t>алалика</a:t>
            </a:r>
            <a:r>
              <a:rPr lang="ru-RU" sz="1400" dirty="0">
                <a:solidFill>
                  <a:prstClr val="black"/>
                </a:solidFill>
              </a:rPr>
              <a:t> позже, из-за недоразвития речи. Поэтому сторонники психологической концепции МА, работая в первую очередь с неречевой симптоматикой, давали неопределенный прогноз на излечение алалии, ведь </a:t>
            </a:r>
            <a:r>
              <a:rPr lang="ru-RU" sz="1400" b="1" dirty="0">
                <a:solidFill>
                  <a:prstClr val="black"/>
                </a:solidFill>
              </a:rPr>
              <a:t>они занимались устранением последствий</a:t>
            </a:r>
            <a:r>
              <a:rPr lang="ru-RU" sz="1400" dirty="0">
                <a:solidFill>
                  <a:prstClr val="black"/>
                </a:solidFill>
              </a:rPr>
              <a:t>, ничего не делая с причиной – </a:t>
            </a:r>
            <a:r>
              <a:rPr lang="ru-RU" sz="1400" b="1" dirty="0" err="1">
                <a:solidFill>
                  <a:prstClr val="black"/>
                </a:solidFill>
              </a:rPr>
              <a:t>несформированностью</a:t>
            </a:r>
            <a:r>
              <a:rPr lang="ru-RU" sz="1400" b="1" dirty="0">
                <a:solidFill>
                  <a:prstClr val="black"/>
                </a:solidFill>
              </a:rPr>
              <a:t> речи.</a:t>
            </a:r>
          </a:p>
          <a:p>
            <a:pPr marL="45720" indent="0">
              <a:buNone/>
            </a:pPr>
            <a:endParaRPr lang="ru-RU" dirty="0">
              <a:solidFill>
                <a:schemeClr val="tx1"/>
              </a:solidFill>
            </a:endParaRPr>
          </a:p>
          <a:p>
            <a:endParaRPr lang="ru-RU" dirty="0">
              <a:solidFill>
                <a:schemeClr val="tx1"/>
              </a:solidFill>
            </a:endParaRPr>
          </a:p>
        </p:txBody>
      </p:sp>
    </p:spTree>
    <p:extLst>
      <p:ext uri="{BB962C8B-B14F-4D97-AF65-F5344CB8AC3E}">
        <p14:creationId xmlns:p14="http://schemas.microsoft.com/office/powerpoint/2010/main" val="635651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332656"/>
            <a:ext cx="8568952" cy="6336704"/>
          </a:xfrm>
        </p:spPr>
        <p:txBody>
          <a:bodyPr>
            <a:normAutofit/>
          </a:bodyPr>
          <a:lstStyle/>
          <a:p>
            <a:pPr lvl="0">
              <a:buClr>
                <a:srgbClr val="05E0DB">
                  <a:lumMod val="75000"/>
                </a:srgbClr>
              </a:buClr>
            </a:pPr>
            <a:endParaRPr lang="ru-RU" sz="1000" dirty="0">
              <a:solidFill>
                <a:prstClr val="black"/>
              </a:solidFill>
            </a:endParaRPr>
          </a:p>
          <a:p>
            <a:pPr marL="45720" lvl="0" indent="0">
              <a:buClr>
                <a:srgbClr val="05E0DB">
                  <a:lumMod val="75000"/>
                </a:srgbClr>
              </a:buClr>
              <a:buNone/>
            </a:pPr>
            <a:r>
              <a:rPr lang="ru-RU" sz="1400" dirty="0" smtClean="0">
                <a:solidFill>
                  <a:prstClr val="black"/>
                </a:solidFill>
              </a:rPr>
              <a:t> </a:t>
            </a:r>
            <a:r>
              <a:rPr lang="ru-RU" sz="1400" b="1" dirty="0">
                <a:solidFill>
                  <a:prstClr val="black"/>
                </a:solidFill>
              </a:rPr>
              <a:t>Органическое поражение КГМ при МА не имеет четко выраженной локализации </a:t>
            </a:r>
            <a:r>
              <a:rPr lang="ru-RU" sz="1400" dirty="0">
                <a:solidFill>
                  <a:prstClr val="black"/>
                </a:solidFill>
              </a:rPr>
              <a:t>(как считалось ранее - по аналогии с моторными формами афазии - поражение происходит в левом доминантном полушарии в центре </a:t>
            </a:r>
            <a:r>
              <a:rPr lang="ru-RU" sz="1400" dirty="0" err="1">
                <a:solidFill>
                  <a:prstClr val="black"/>
                </a:solidFill>
              </a:rPr>
              <a:t>Брока</a:t>
            </a:r>
            <a:r>
              <a:rPr lang="ru-RU" sz="1400" dirty="0">
                <a:solidFill>
                  <a:prstClr val="black"/>
                </a:solidFill>
              </a:rPr>
              <a:t>). </a:t>
            </a:r>
            <a:r>
              <a:rPr lang="ru-RU" sz="1400" b="1" dirty="0">
                <a:solidFill>
                  <a:prstClr val="black"/>
                </a:solidFill>
              </a:rPr>
              <a:t>При МА органическое поражение носит разлитой диффузный характер, захватывающий оба полушария, что не позволяет мозгу самостоятельно компенсировать недостатки. </a:t>
            </a:r>
          </a:p>
          <a:p>
            <a:pPr marL="45720" lvl="0" indent="0">
              <a:buClr>
                <a:srgbClr val="05E0DB">
                  <a:lumMod val="75000"/>
                </a:srgbClr>
              </a:buClr>
              <a:buNone/>
            </a:pPr>
            <a:r>
              <a:rPr lang="ru-RU" sz="1400" b="1" dirty="0" smtClean="0">
                <a:solidFill>
                  <a:prstClr val="black"/>
                </a:solidFill>
              </a:rPr>
              <a:t>Основным </a:t>
            </a:r>
            <a:r>
              <a:rPr lang="ru-RU" sz="1400" b="1" dirty="0">
                <a:solidFill>
                  <a:prstClr val="black"/>
                </a:solidFill>
              </a:rPr>
              <a:t>механизмом МА считается проблема выбора (актуализации) слова, формы слова, грамматической модели или фонемы ребенком  в процессе вербальной речи.</a:t>
            </a:r>
          </a:p>
          <a:p>
            <a:pPr marL="45720" lvl="0" indent="0" algn="ctr">
              <a:buClr>
                <a:srgbClr val="05E0DB">
                  <a:lumMod val="75000"/>
                </a:srgbClr>
              </a:buClr>
              <a:buNone/>
            </a:pPr>
            <a:endParaRPr lang="ru-RU" sz="1400" b="1" dirty="0" smtClean="0">
              <a:solidFill>
                <a:prstClr val="black"/>
              </a:solidFill>
            </a:endParaRPr>
          </a:p>
          <a:p>
            <a:pPr marL="45720" lvl="0" indent="0" algn="ctr">
              <a:buClr>
                <a:srgbClr val="05E0DB">
                  <a:lumMod val="75000"/>
                </a:srgbClr>
              </a:buClr>
              <a:buNone/>
            </a:pPr>
            <a:r>
              <a:rPr lang="ru-RU" sz="1400" b="1" dirty="0" smtClean="0">
                <a:solidFill>
                  <a:prstClr val="black"/>
                </a:solidFill>
              </a:rPr>
              <a:t>В </a:t>
            </a:r>
            <a:r>
              <a:rPr lang="ru-RU" sz="1400" b="1" dirty="0">
                <a:solidFill>
                  <a:prstClr val="black"/>
                </a:solidFill>
              </a:rPr>
              <a:t>коррекционной работе ведущими являются </a:t>
            </a:r>
            <a:r>
              <a:rPr lang="ru-RU" sz="1600" b="1" dirty="0">
                <a:solidFill>
                  <a:prstClr val="black"/>
                </a:solidFill>
              </a:rPr>
              <a:t>патогенетический и онтогенетический </a:t>
            </a:r>
            <a:r>
              <a:rPr lang="ru-RU" sz="1400" b="1" dirty="0">
                <a:solidFill>
                  <a:prstClr val="black"/>
                </a:solidFill>
              </a:rPr>
              <a:t>принципы</a:t>
            </a:r>
            <a:r>
              <a:rPr lang="ru-RU" sz="1400" b="1" dirty="0" smtClean="0">
                <a:solidFill>
                  <a:prstClr val="black"/>
                </a:solidFill>
              </a:rPr>
              <a:t>.</a:t>
            </a:r>
          </a:p>
          <a:p>
            <a:pPr marL="45720" lvl="0" indent="0">
              <a:buClr>
                <a:srgbClr val="05E0DB">
                  <a:lumMod val="75000"/>
                </a:srgbClr>
              </a:buClr>
              <a:buNone/>
            </a:pPr>
            <a:r>
              <a:rPr lang="ru-RU" sz="1400" b="1" dirty="0" smtClean="0">
                <a:solidFill>
                  <a:prstClr val="black"/>
                </a:solidFill>
              </a:rPr>
              <a:t>1.Патогенетический </a:t>
            </a:r>
            <a:r>
              <a:rPr lang="ru-RU" sz="1400" b="1" dirty="0">
                <a:solidFill>
                  <a:prstClr val="black"/>
                </a:solidFill>
              </a:rPr>
              <a:t>принцип </a:t>
            </a:r>
            <a:r>
              <a:rPr lang="ru-RU" sz="1400" dirty="0">
                <a:solidFill>
                  <a:prstClr val="black"/>
                </a:solidFill>
              </a:rPr>
              <a:t>коррекционной работы предполагает, что поскольку </a:t>
            </a:r>
            <a:r>
              <a:rPr lang="ru-RU" sz="1400" b="1" dirty="0">
                <a:solidFill>
                  <a:prstClr val="black"/>
                </a:solidFill>
              </a:rPr>
              <a:t>нарушенными </a:t>
            </a:r>
            <a:r>
              <a:rPr lang="ru-RU" sz="1400" dirty="0">
                <a:solidFill>
                  <a:prstClr val="black"/>
                </a:solidFill>
              </a:rPr>
              <a:t>являются </a:t>
            </a:r>
            <a:r>
              <a:rPr lang="ru-RU" sz="1400" b="1" dirty="0">
                <a:solidFill>
                  <a:prstClr val="black"/>
                </a:solidFill>
              </a:rPr>
              <a:t>нейронные связи между различными участками коры головного мозга</a:t>
            </a:r>
            <a:r>
              <a:rPr lang="ru-RU" sz="1400" dirty="0">
                <a:solidFill>
                  <a:prstClr val="black"/>
                </a:solidFill>
              </a:rPr>
              <a:t>, значит </a:t>
            </a:r>
            <a:r>
              <a:rPr lang="ru-RU" sz="1400" b="1" dirty="0">
                <a:solidFill>
                  <a:prstClr val="black"/>
                </a:solidFill>
              </a:rPr>
              <a:t>воздействовать нужно путем формирования недостающих связей или укреплением неустойчивых нейронных связей между предметом, образом, понятием, имеющимся у ребенка, и словом в его вербальном выражении</a:t>
            </a:r>
            <a:r>
              <a:rPr lang="ru-RU" sz="1400" dirty="0">
                <a:solidFill>
                  <a:prstClr val="black"/>
                </a:solidFill>
              </a:rPr>
              <a:t>. Для этого предлагается использовать научение </a:t>
            </a:r>
            <a:r>
              <a:rPr lang="ru-RU" sz="1400" dirty="0" err="1">
                <a:solidFill>
                  <a:prstClr val="black"/>
                </a:solidFill>
              </a:rPr>
              <a:t>алалика</a:t>
            </a:r>
            <a:r>
              <a:rPr lang="ru-RU" sz="1400" dirty="0">
                <a:solidFill>
                  <a:prstClr val="black"/>
                </a:solidFill>
              </a:rPr>
              <a:t> новым словам через большое количество «семантических полей» - всевозможных связей нового слова с другими словами и понятиями, эмоциями, доступными ребенку, </a:t>
            </a:r>
            <a:r>
              <a:rPr lang="ru-RU" sz="1400" dirty="0" err="1">
                <a:solidFill>
                  <a:prstClr val="black"/>
                </a:solidFill>
              </a:rPr>
              <a:t>задействуя</a:t>
            </a:r>
            <a:r>
              <a:rPr lang="ru-RU" sz="1400" dirty="0">
                <a:solidFill>
                  <a:prstClr val="black"/>
                </a:solidFill>
              </a:rPr>
              <a:t> оба полушария мозга, формируя межполушарные и ассоциативные связи</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smtClean="0">
                <a:solidFill>
                  <a:prstClr val="black"/>
                </a:solidFill>
              </a:rPr>
              <a:t>2.Главным </a:t>
            </a:r>
            <a:r>
              <a:rPr lang="ru-RU" sz="1400" dirty="0">
                <a:solidFill>
                  <a:prstClr val="black"/>
                </a:solidFill>
              </a:rPr>
              <a:t>в логопедической работе с ребенком с моторной алалией является формирование </a:t>
            </a:r>
            <a:r>
              <a:rPr lang="ru-RU" sz="1400" b="1" dirty="0">
                <a:solidFill>
                  <a:prstClr val="black"/>
                </a:solidFill>
              </a:rPr>
              <a:t>словаря, грамматических моделей, обучение связной самостоятельной, а не формализованной, речи.</a:t>
            </a:r>
          </a:p>
          <a:p>
            <a:pPr marL="45720" lvl="0" indent="0">
              <a:buClr>
                <a:srgbClr val="05E0DB">
                  <a:lumMod val="75000"/>
                </a:srgbClr>
              </a:buClr>
              <a:buNone/>
            </a:pPr>
            <a:endParaRPr lang="ru-RU" sz="1200" dirty="0">
              <a:solidFill>
                <a:prstClr val="black"/>
              </a:solidFill>
            </a:endParaRPr>
          </a:p>
          <a:p>
            <a:pPr lvl="0">
              <a:buClr>
                <a:srgbClr val="05E0DB">
                  <a:lumMod val="75000"/>
                </a:srgbClr>
              </a:buClr>
            </a:pPr>
            <a:endParaRPr lang="ru-RU" sz="1000" dirty="0">
              <a:solidFill>
                <a:prstClr val="black"/>
              </a:solidFill>
            </a:endParaRPr>
          </a:p>
          <a:p>
            <a:pPr lvl="0">
              <a:buClr>
                <a:srgbClr val="05E0DB">
                  <a:lumMod val="75000"/>
                </a:srgbClr>
              </a:buClr>
            </a:pPr>
            <a:endParaRPr lang="ru-RU" sz="600" dirty="0">
              <a:solidFill>
                <a:prstClr val="black"/>
              </a:solidFill>
            </a:endParaRPr>
          </a:p>
        </p:txBody>
      </p:sp>
    </p:spTree>
    <p:extLst>
      <p:ext uri="{BB962C8B-B14F-4D97-AF65-F5344CB8AC3E}">
        <p14:creationId xmlns:p14="http://schemas.microsoft.com/office/powerpoint/2010/main" val="3685872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260648"/>
            <a:ext cx="8640960" cy="6264696"/>
          </a:xfrm>
        </p:spPr>
        <p:txBody>
          <a:bodyPr>
            <a:normAutofit/>
          </a:bodyPr>
          <a:lstStyle/>
          <a:p>
            <a:pPr lvl="0">
              <a:buClr>
                <a:srgbClr val="05E0DB">
                  <a:lumMod val="75000"/>
                </a:srgbClr>
              </a:buClr>
            </a:pPr>
            <a:endParaRPr lang="ru-RU" sz="1000" dirty="0">
              <a:solidFill>
                <a:prstClr val="black"/>
              </a:solidFill>
            </a:endParaRPr>
          </a:p>
          <a:p>
            <a:pPr marL="45720" lvl="0" indent="0">
              <a:buClr>
                <a:srgbClr val="05E0DB">
                  <a:lumMod val="75000"/>
                </a:srgbClr>
              </a:buClr>
              <a:buNone/>
            </a:pPr>
            <a:endParaRPr lang="ru-RU" sz="1400" dirty="0" smtClean="0">
              <a:solidFill>
                <a:prstClr val="black"/>
              </a:solidFill>
            </a:endParaRPr>
          </a:p>
          <a:p>
            <a:pPr marL="45720" lvl="0" indent="0">
              <a:buClr>
                <a:srgbClr val="05E0DB">
                  <a:lumMod val="75000"/>
                </a:srgbClr>
              </a:buClr>
              <a:buNone/>
            </a:pPr>
            <a:r>
              <a:rPr lang="ru-RU" sz="1400" dirty="0" smtClean="0">
                <a:solidFill>
                  <a:prstClr val="black"/>
                </a:solidFill>
              </a:rPr>
              <a:t>3.Вся </a:t>
            </a:r>
            <a:r>
              <a:rPr lang="ru-RU" sz="1400" dirty="0">
                <a:solidFill>
                  <a:prstClr val="black"/>
                </a:solidFill>
              </a:rPr>
              <a:t>коррекционная работа строится на базе представлений о </a:t>
            </a:r>
            <a:r>
              <a:rPr lang="ru-RU" sz="1400" b="1" dirty="0">
                <a:solidFill>
                  <a:prstClr val="black"/>
                </a:solidFill>
              </a:rPr>
              <a:t>правильном речевом онтогенезе: </a:t>
            </a:r>
            <a:r>
              <a:rPr lang="ru-RU" sz="1400" dirty="0">
                <a:solidFill>
                  <a:prstClr val="black"/>
                </a:solidFill>
              </a:rPr>
              <a:t>логопед должен четко представлять, в какой последовательности в речи ребенка появляются те или иные формы, слова, грамматические конструкты, звуки, слоговой рисунок слова… Исследователи соотнесли нормальное речевое развитие ребенка (по Гвоздеву) с развитием речи при МА не по возрасту ребенка, а по уровню развития его речи</a:t>
            </a:r>
            <a:r>
              <a:rPr lang="ru-RU" sz="1400" dirty="0" smtClean="0">
                <a:solidFill>
                  <a:prstClr val="black"/>
                </a:solidFill>
              </a:rPr>
              <a:t>. В </a:t>
            </a:r>
            <a:r>
              <a:rPr lang="ru-RU" sz="1400" dirty="0">
                <a:solidFill>
                  <a:prstClr val="black"/>
                </a:solidFill>
              </a:rPr>
              <a:t>результате в методике имеется 6 этапов логопедической работы.</a:t>
            </a:r>
          </a:p>
          <a:p>
            <a:pPr marL="45720" lvl="0" indent="0">
              <a:buClr>
                <a:srgbClr val="05E0DB">
                  <a:lumMod val="75000"/>
                </a:srgbClr>
              </a:buClr>
              <a:buNone/>
            </a:pPr>
            <a:r>
              <a:rPr lang="ru-RU" sz="1400" dirty="0" smtClean="0">
                <a:solidFill>
                  <a:prstClr val="black"/>
                </a:solidFill>
              </a:rPr>
              <a:t>4.В </a:t>
            </a:r>
            <a:r>
              <a:rPr lang="ru-RU" sz="1400" dirty="0">
                <a:solidFill>
                  <a:prstClr val="black"/>
                </a:solidFill>
              </a:rPr>
              <a:t>то же время – онтогенетический принцип предполагает, что </a:t>
            </a:r>
            <a:r>
              <a:rPr lang="ru-RU" sz="1400" b="1" dirty="0">
                <a:solidFill>
                  <a:prstClr val="black"/>
                </a:solidFill>
              </a:rPr>
              <a:t>не имеет смысла заниматься с неговорящим моторным </a:t>
            </a:r>
            <a:r>
              <a:rPr lang="ru-RU" sz="1400" b="1" dirty="0" err="1">
                <a:solidFill>
                  <a:prstClr val="black"/>
                </a:solidFill>
              </a:rPr>
              <a:t>алаликом</a:t>
            </a:r>
            <a:r>
              <a:rPr lang="ru-RU" sz="1400" b="1" dirty="0">
                <a:solidFill>
                  <a:prstClr val="black"/>
                </a:solidFill>
              </a:rPr>
              <a:t> звукоподражаниями, формированием мелодики речи, поскольку эти этапы своего речевого развития (</a:t>
            </a:r>
            <a:r>
              <a:rPr lang="ru-RU" sz="1400" b="1" dirty="0" err="1">
                <a:solidFill>
                  <a:prstClr val="black"/>
                </a:solidFill>
              </a:rPr>
              <a:t>гуление</a:t>
            </a:r>
            <a:r>
              <a:rPr lang="ru-RU" sz="1400" b="1" dirty="0">
                <a:solidFill>
                  <a:prstClr val="black"/>
                </a:solidFill>
              </a:rPr>
              <a:t>, лепет, вокализации)  ребенок с моторной алалией проходит </a:t>
            </a:r>
            <a:r>
              <a:rPr lang="ru-RU" sz="1400" b="1" dirty="0" smtClean="0">
                <a:solidFill>
                  <a:prstClr val="black"/>
                </a:solidFill>
              </a:rPr>
              <a:t>нормально.</a:t>
            </a:r>
            <a:endParaRPr lang="ru-RU" sz="1400" b="1" dirty="0">
              <a:solidFill>
                <a:prstClr val="black"/>
              </a:solidFill>
            </a:endParaRPr>
          </a:p>
          <a:p>
            <a:pPr marL="45720" lvl="0" indent="0">
              <a:buClr>
                <a:srgbClr val="05E0DB">
                  <a:lumMod val="75000"/>
                </a:srgbClr>
              </a:buClr>
              <a:buNone/>
            </a:pPr>
            <a:r>
              <a:rPr lang="ru-RU" sz="1400" dirty="0" smtClean="0">
                <a:solidFill>
                  <a:prstClr val="black"/>
                </a:solidFill>
              </a:rPr>
              <a:t>5.В </a:t>
            </a:r>
            <a:r>
              <a:rPr lang="ru-RU" sz="1400" dirty="0">
                <a:solidFill>
                  <a:prstClr val="black"/>
                </a:solidFill>
              </a:rPr>
              <a:t>соответствии с нормальным речевым развитием </a:t>
            </a:r>
            <a:r>
              <a:rPr lang="ru-RU" sz="1400" b="1" dirty="0">
                <a:solidFill>
                  <a:prstClr val="black"/>
                </a:solidFill>
              </a:rPr>
              <a:t>работу начинают со слов</a:t>
            </a:r>
            <a:r>
              <a:rPr lang="ru-RU" sz="1400" dirty="0">
                <a:solidFill>
                  <a:prstClr val="black"/>
                </a:solidFill>
              </a:rPr>
              <a:t>, а не со звуков, поскольку минимальной значимой частью человеческой речи является слово, несущее смысл, и имеющее смысл для ребенка</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smtClean="0">
                <a:solidFill>
                  <a:prstClr val="black"/>
                </a:solidFill>
              </a:rPr>
              <a:t>6.Поэтому </a:t>
            </a:r>
            <a:r>
              <a:rPr lang="ru-RU" sz="1400" dirty="0">
                <a:solidFill>
                  <a:prstClr val="black"/>
                </a:solidFill>
              </a:rPr>
              <a:t>коррекционная работа идет </a:t>
            </a:r>
            <a:r>
              <a:rPr lang="ru-RU" sz="1400" b="1" dirty="0">
                <a:solidFill>
                  <a:prstClr val="black"/>
                </a:solidFill>
              </a:rPr>
              <a:t>от смысла (содержания) к форме его выражения </a:t>
            </a:r>
            <a:r>
              <a:rPr lang="ru-RU" sz="1400" dirty="0">
                <a:solidFill>
                  <a:prstClr val="black"/>
                </a:solidFill>
              </a:rPr>
              <a:t>(в частности, к фонетике), как это происходит у нормально развивающегося ребенка. Звуковое и слоговое оформление слова будет вторичным в работе с моторным </a:t>
            </a:r>
            <a:r>
              <a:rPr lang="ru-RU" sz="1400" dirty="0" err="1">
                <a:solidFill>
                  <a:prstClr val="black"/>
                </a:solidFill>
              </a:rPr>
              <a:t>алаликом</a:t>
            </a:r>
            <a:r>
              <a:rPr lang="ru-RU" sz="1400" dirty="0">
                <a:solidFill>
                  <a:prstClr val="black"/>
                </a:solidFill>
              </a:rPr>
              <a:t>. При этом, чтобы ребенок в процессе обучения не закреплял неправильное произношение новых слов (а переучивать </a:t>
            </a:r>
            <a:r>
              <a:rPr lang="ru-RU" sz="1400" dirty="0" err="1">
                <a:solidFill>
                  <a:prstClr val="black"/>
                </a:solidFill>
              </a:rPr>
              <a:t>алалика</a:t>
            </a:r>
            <a:r>
              <a:rPr lang="ru-RU" sz="1400" dirty="0">
                <a:solidFill>
                  <a:prstClr val="black"/>
                </a:solidFill>
              </a:rPr>
              <a:t> достаточно сложно) – рекомендуется использовать специально подобранный речевой материал, который распределен по концентрам (</a:t>
            </a:r>
            <a:r>
              <a:rPr lang="ru-RU" sz="1400" b="1" dirty="0">
                <a:solidFill>
                  <a:prstClr val="black"/>
                </a:solidFill>
              </a:rPr>
              <a:t>сначала -слова со звуками раннего онтогенеза и максимально простой слоговой структурой, затем по мере развития речи, материал соответственно усложняется</a:t>
            </a:r>
            <a:r>
              <a:rPr lang="ru-RU" sz="1400" b="1" dirty="0" smtClean="0">
                <a:solidFill>
                  <a:prstClr val="black"/>
                </a:solidFill>
              </a:rPr>
              <a:t>).</a:t>
            </a:r>
            <a:endParaRPr lang="ru-RU" sz="1400" b="1" dirty="0">
              <a:solidFill>
                <a:prstClr val="black"/>
              </a:solidFill>
            </a:endParaRPr>
          </a:p>
          <a:p>
            <a:pPr lvl="0">
              <a:buClr>
                <a:srgbClr val="05E0DB">
                  <a:lumMod val="75000"/>
                </a:srgbClr>
              </a:buClr>
            </a:pPr>
            <a:endParaRPr lang="ru-RU" sz="500" dirty="0">
              <a:solidFill>
                <a:prstClr val="black"/>
              </a:solidFill>
            </a:endParaRPr>
          </a:p>
          <a:p>
            <a:pPr marL="45720" lvl="0" indent="0">
              <a:buClr>
                <a:srgbClr val="05E0DB">
                  <a:lumMod val="75000"/>
                </a:srgbClr>
              </a:buClr>
              <a:buNone/>
            </a:pPr>
            <a:endParaRPr lang="ru-RU" sz="500" dirty="0">
              <a:solidFill>
                <a:prstClr val="black"/>
              </a:solidFill>
            </a:endParaRPr>
          </a:p>
          <a:p>
            <a:endParaRPr lang="ru-RU" dirty="0"/>
          </a:p>
        </p:txBody>
      </p:sp>
    </p:spTree>
    <p:extLst>
      <p:ext uri="{BB962C8B-B14F-4D97-AF65-F5344CB8AC3E}">
        <p14:creationId xmlns:p14="http://schemas.microsoft.com/office/powerpoint/2010/main" val="2635649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332656"/>
            <a:ext cx="8424936" cy="6048672"/>
          </a:xfrm>
        </p:spPr>
        <p:txBody>
          <a:bodyPr>
            <a:normAutofit lnSpcReduction="10000"/>
          </a:bodyPr>
          <a:lstStyle/>
          <a:p>
            <a:pPr marL="45720" lvl="0" indent="0">
              <a:buClr>
                <a:srgbClr val="05E0DB">
                  <a:lumMod val="75000"/>
                </a:srgbClr>
              </a:buClr>
              <a:buNone/>
            </a:pPr>
            <a:r>
              <a:rPr lang="ru-RU" sz="1400" dirty="0">
                <a:solidFill>
                  <a:prstClr val="black"/>
                </a:solidFill>
              </a:rPr>
              <a:t>7. </a:t>
            </a:r>
            <a:r>
              <a:rPr lang="ru-RU" sz="1400" dirty="0" smtClean="0">
                <a:solidFill>
                  <a:prstClr val="black"/>
                </a:solidFill>
              </a:rPr>
              <a:t>Сторонники </a:t>
            </a:r>
            <a:r>
              <a:rPr lang="ru-RU" sz="1400" dirty="0">
                <a:solidFill>
                  <a:prstClr val="black"/>
                </a:solidFill>
              </a:rPr>
              <a:t>языковой концепции ведущую роль в </a:t>
            </a:r>
            <a:r>
              <a:rPr lang="ru-RU" sz="1400" dirty="0" smtClean="0">
                <a:solidFill>
                  <a:prstClr val="black"/>
                </a:solidFill>
              </a:rPr>
              <a:t>речевом развитии  </a:t>
            </a:r>
            <a:r>
              <a:rPr lang="ru-RU" sz="1400" dirty="0">
                <a:solidFill>
                  <a:prstClr val="black"/>
                </a:solidFill>
              </a:rPr>
              <a:t>ребенка видят в коммуникативной функции речи, поэтому начинать работу следует не с номинативного (имена существительные, называющие предметы), а с </a:t>
            </a:r>
            <a:r>
              <a:rPr lang="ru-RU" sz="1400" b="1" dirty="0">
                <a:solidFill>
                  <a:prstClr val="black"/>
                </a:solidFill>
              </a:rPr>
              <a:t>предикативного словаря </a:t>
            </a:r>
            <a:r>
              <a:rPr lang="ru-RU" sz="1400" dirty="0">
                <a:solidFill>
                  <a:prstClr val="black"/>
                </a:solidFill>
              </a:rPr>
              <a:t>(глаголов, обозначающих действия</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8. </a:t>
            </a:r>
            <a:r>
              <a:rPr lang="ru-RU" sz="1400" dirty="0" smtClean="0">
                <a:solidFill>
                  <a:prstClr val="black"/>
                </a:solidFill>
              </a:rPr>
              <a:t>Практически </a:t>
            </a:r>
            <a:r>
              <a:rPr lang="ru-RU" sz="1400" dirty="0">
                <a:solidFill>
                  <a:prstClr val="black"/>
                </a:solidFill>
              </a:rPr>
              <a:t>сразу (при наличии у ребенка хотя бы десятка слов) приступают к формированию первой </a:t>
            </a:r>
            <a:r>
              <a:rPr lang="ru-RU" sz="1400" dirty="0" err="1">
                <a:solidFill>
                  <a:prstClr val="black"/>
                </a:solidFill>
              </a:rPr>
              <a:t>двусловной</a:t>
            </a:r>
            <a:r>
              <a:rPr lang="ru-RU" sz="1400" dirty="0">
                <a:solidFill>
                  <a:prstClr val="black"/>
                </a:solidFill>
              </a:rPr>
              <a:t> фразы. По сути именно так и должна развиваться речь в норме, поэтому некоторые авторы называют такую логопедическую работу </a:t>
            </a:r>
            <a:r>
              <a:rPr lang="ru-RU" sz="1400" b="1" dirty="0">
                <a:solidFill>
                  <a:prstClr val="black"/>
                </a:solidFill>
              </a:rPr>
              <a:t>«материнским методом</a:t>
            </a:r>
            <a:r>
              <a:rPr lang="ru-RU" sz="1400" b="1" dirty="0" smtClean="0">
                <a:solidFill>
                  <a:prstClr val="black"/>
                </a:solidFill>
              </a:rPr>
              <a:t>».</a:t>
            </a:r>
            <a:endParaRPr lang="ru-RU" sz="1400" b="1" dirty="0">
              <a:solidFill>
                <a:prstClr val="black"/>
              </a:solidFill>
            </a:endParaRPr>
          </a:p>
          <a:p>
            <a:pPr marL="45720" lvl="0" indent="0">
              <a:buClr>
                <a:srgbClr val="05E0DB">
                  <a:lumMod val="75000"/>
                </a:srgbClr>
              </a:buClr>
              <a:buNone/>
            </a:pPr>
            <a:r>
              <a:rPr lang="ru-RU" sz="1400" dirty="0">
                <a:solidFill>
                  <a:prstClr val="black"/>
                </a:solidFill>
              </a:rPr>
              <a:t>9. </a:t>
            </a:r>
            <a:r>
              <a:rPr lang="ru-RU" sz="1400" dirty="0" smtClean="0">
                <a:solidFill>
                  <a:prstClr val="black"/>
                </a:solidFill>
              </a:rPr>
              <a:t>Учитывая </a:t>
            </a:r>
            <a:r>
              <a:rPr lang="ru-RU" sz="1400" dirty="0">
                <a:solidFill>
                  <a:prstClr val="black"/>
                </a:solidFill>
              </a:rPr>
              <a:t>особенности работы головного мозга, авторы языковой концепции предлагают больше использовать эвристический, активный и по большей части бессознательный метод. Что означает что ребенок не механически заучивает фразы, а </a:t>
            </a:r>
            <a:r>
              <a:rPr lang="ru-RU" sz="1400" b="1" dirty="0">
                <a:solidFill>
                  <a:prstClr val="black"/>
                </a:solidFill>
              </a:rPr>
              <a:t>активно ищет нужные </a:t>
            </a:r>
            <a:r>
              <a:rPr lang="ru-RU" sz="1400" b="1" dirty="0" smtClean="0">
                <a:solidFill>
                  <a:prstClr val="black"/>
                </a:solidFill>
              </a:rPr>
              <a:t>слова </a:t>
            </a:r>
            <a:r>
              <a:rPr lang="ru-RU" sz="1400" b="1" dirty="0">
                <a:solidFill>
                  <a:prstClr val="black"/>
                </a:solidFill>
              </a:rPr>
              <a:t>и грамматические формы под руководством логопеда. </a:t>
            </a:r>
            <a:r>
              <a:rPr lang="ru-RU" sz="1400" dirty="0">
                <a:solidFill>
                  <a:prstClr val="black"/>
                </a:solidFill>
              </a:rPr>
              <a:t>Именно это позволяет создавать и закреплять ассоциативные нейронные связи в КГМ, обеспечивающие процесс речи</a:t>
            </a:r>
            <a:r>
              <a:rPr lang="ru-RU" sz="1400" b="1" dirty="0">
                <a:solidFill>
                  <a:prstClr val="black"/>
                </a:solidFill>
              </a:rPr>
              <a:t>. Поэтому отраженное проговаривание (вслед за логопедом) и чистое заучивание языковых форм в коррекционной работе по моторной алалии не используются, как бессмысленные. </a:t>
            </a:r>
            <a:r>
              <a:rPr lang="ru-RU" sz="1400" dirty="0">
                <a:solidFill>
                  <a:prstClr val="black"/>
                </a:solidFill>
              </a:rPr>
              <a:t>Вместо них – вопросы логопеда и ответы ребенка, построение диалога, а затем и монолога ребенка</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10</a:t>
            </a:r>
            <a:r>
              <a:rPr lang="ru-RU" sz="1400" dirty="0" smtClean="0">
                <a:solidFill>
                  <a:prstClr val="black"/>
                </a:solidFill>
              </a:rPr>
              <a:t>. </a:t>
            </a:r>
            <a:r>
              <a:rPr lang="ru-RU" sz="1400" dirty="0">
                <a:solidFill>
                  <a:prstClr val="black"/>
                </a:solidFill>
              </a:rPr>
              <a:t>И лексическая и грамматическая работа строится на дифференциации (сравнении) ребенком языковых единиц (слов или отдельных морфем).Поэтому речевой материал ребенку предоставляется не только </a:t>
            </a:r>
            <a:r>
              <a:rPr lang="ru-RU" sz="1400" b="1" dirty="0">
                <a:solidFill>
                  <a:prstClr val="black"/>
                </a:solidFill>
              </a:rPr>
              <a:t>последовательно поэтапно, но и блоками (изучение одной грамматической модели после другой)</a:t>
            </a:r>
            <a:r>
              <a:rPr lang="ru-RU" sz="1400" dirty="0">
                <a:solidFill>
                  <a:prstClr val="black"/>
                </a:solidFill>
              </a:rPr>
              <a:t> – чтобы они не смешивались друг с другом</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11. </a:t>
            </a:r>
            <a:r>
              <a:rPr lang="ru-RU" sz="1400" dirty="0" smtClean="0">
                <a:solidFill>
                  <a:prstClr val="black"/>
                </a:solidFill>
              </a:rPr>
              <a:t>В </a:t>
            </a:r>
            <a:r>
              <a:rPr lang="ru-RU" sz="1400" dirty="0">
                <a:solidFill>
                  <a:prstClr val="black"/>
                </a:solidFill>
              </a:rPr>
              <a:t>результате практической работы с моторными </a:t>
            </a:r>
            <a:r>
              <a:rPr lang="ru-RU" sz="1400" dirty="0" err="1">
                <a:solidFill>
                  <a:prstClr val="black"/>
                </a:solidFill>
              </a:rPr>
              <a:t>алаликами</a:t>
            </a:r>
            <a:r>
              <a:rPr lang="ru-RU" sz="1400" dirty="0">
                <a:solidFill>
                  <a:prstClr val="black"/>
                </a:solidFill>
              </a:rPr>
              <a:t> авторами был выделен 4 уровень общего недоразвития речи, или лексико-грамматическое недоразвитие речи. Это обусловлено тем, что дети с МА нуждаются в логопедической поддержке до заключительных моментов формирования устной речи – самостоятельной монологической формы речевого высказывания.</a:t>
            </a:r>
          </a:p>
          <a:p>
            <a:pPr marL="45720" lvl="0" indent="0">
              <a:spcBef>
                <a:spcPts val="0"/>
              </a:spcBef>
              <a:spcAft>
                <a:spcPts val="0"/>
              </a:spcAft>
              <a:buClr>
                <a:srgbClr val="05E0DB">
                  <a:lumMod val="75000"/>
                </a:srgbClr>
              </a:buClr>
              <a:buNone/>
            </a:pPr>
            <a:endParaRPr lang="ru-RU" sz="1100" dirty="0" smtClean="0">
              <a:solidFill>
                <a:prstClr val="black"/>
              </a:solidFill>
            </a:endParaRPr>
          </a:p>
          <a:p>
            <a:pPr marL="45720" lvl="0" indent="0">
              <a:spcBef>
                <a:spcPts val="0"/>
              </a:spcBef>
              <a:spcAft>
                <a:spcPts val="0"/>
              </a:spcAft>
              <a:buClr>
                <a:srgbClr val="05E0DB">
                  <a:lumMod val="75000"/>
                </a:srgbClr>
              </a:buClr>
              <a:buNone/>
            </a:pPr>
            <a:r>
              <a:rPr lang="ru-RU" sz="1100" dirty="0" smtClean="0">
                <a:solidFill>
                  <a:prstClr val="black"/>
                </a:solidFill>
              </a:rPr>
              <a:t>Использованы </a:t>
            </a:r>
            <a:r>
              <a:rPr lang="ru-RU" sz="1100" dirty="0">
                <a:solidFill>
                  <a:prstClr val="black"/>
                </a:solidFill>
              </a:rPr>
              <a:t>материалы следующих авторов:</a:t>
            </a:r>
          </a:p>
          <a:p>
            <a:pPr marL="45720" lvl="0" indent="0">
              <a:spcBef>
                <a:spcPts val="0"/>
              </a:spcBef>
              <a:spcAft>
                <a:spcPts val="0"/>
              </a:spcAft>
              <a:buClr>
                <a:srgbClr val="05E0DB">
                  <a:lumMod val="75000"/>
                </a:srgbClr>
              </a:buClr>
              <a:buNone/>
            </a:pPr>
            <a:r>
              <a:rPr lang="ru-RU" sz="1100" dirty="0">
                <a:solidFill>
                  <a:prstClr val="black"/>
                </a:solidFill>
              </a:rPr>
              <a:t>О принципах логопедической работы на начальных этапах формирования речи у моторных </a:t>
            </a:r>
            <a:r>
              <a:rPr lang="ru-RU" sz="1100" dirty="0" err="1">
                <a:solidFill>
                  <a:prstClr val="black"/>
                </a:solidFill>
              </a:rPr>
              <a:t>алаликов</a:t>
            </a:r>
            <a:r>
              <a:rPr lang="ru-RU" sz="1100" dirty="0">
                <a:solidFill>
                  <a:prstClr val="black"/>
                </a:solidFill>
              </a:rPr>
              <a:t>. /Б.М. </a:t>
            </a:r>
            <a:r>
              <a:rPr lang="ru-RU" sz="1100" dirty="0" err="1">
                <a:solidFill>
                  <a:prstClr val="black"/>
                </a:solidFill>
              </a:rPr>
              <a:t>Гриншпун</a:t>
            </a:r>
            <a:r>
              <a:rPr lang="ru-RU" sz="1100" dirty="0">
                <a:solidFill>
                  <a:prstClr val="black"/>
                </a:solidFill>
              </a:rPr>
              <a:t>.</a:t>
            </a:r>
          </a:p>
          <a:p>
            <a:pPr marL="45720" lvl="0" indent="0">
              <a:spcBef>
                <a:spcPts val="0"/>
              </a:spcBef>
              <a:spcAft>
                <a:spcPts val="0"/>
              </a:spcAft>
              <a:buClr>
                <a:srgbClr val="05E0DB">
                  <a:lumMod val="75000"/>
                </a:srgbClr>
              </a:buClr>
              <a:buNone/>
            </a:pPr>
            <a:r>
              <a:rPr lang="ru-RU" sz="1100" dirty="0">
                <a:solidFill>
                  <a:prstClr val="black"/>
                </a:solidFill>
              </a:rPr>
              <a:t>Экспрессивная алалия и методы ее преодоления. /Ковшиков В.А. СПб., 2006г</a:t>
            </a:r>
          </a:p>
          <a:p>
            <a:pPr marL="45720" lvl="0" indent="0">
              <a:spcBef>
                <a:spcPts val="0"/>
              </a:spcBef>
              <a:spcAft>
                <a:spcPts val="0"/>
              </a:spcAft>
              <a:buClr>
                <a:srgbClr val="05E0DB">
                  <a:lumMod val="75000"/>
                </a:srgbClr>
              </a:buClr>
              <a:buNone/>
            </a:pPr>
            <a:r>
              <a:rPr lang="ru-RU" sz="1100" dirty="0">
                <a:solidFill>
                  <a:prstClr val="black"/>
                </a:solidFill>
              </a:rPr>
              <a:t>Логопедия. Основы теории и практики/ Н.С. Жукова, Е.М. </a:t>
            </a:r>
            <a:r>
              <a:rPr lang="ru-RU" sz="1100" dirty="0" err="1">
                <a:solidFill>
                  <a:prstClr val="black"/>
                </a:solidFill>
              </a:rPr>
              <a:t>Мастюкова</a:t>
            </a:r>
            <a:r>
              <a:rPr lang="ru-RU" sz="1100" dirty="0">
                <a:solidFill>
                  <a:prstClr val="black"/>
                </a:solidFill>
              </a:rPr>
              <a:t>, Т.Б. Филичева. ЭКСМО, 2011г.</a:t>
            </a:r>
          </a:p>
          <a:p>
            <a:pPr marL="45720" lvl="0" indent="0">
              <a:spcBef>
                <a:spcPts val="0"/>
              </a:spcBef>
              <a:spcAft>
                <a:spcPts val="0"/>
              </a:spcAft>
              <a:buClr>
                <a:srgbClr val="05E0DB">
                  <a:lumMod val="75000"/>
                </a:srgbClr>
              </a:buClr>
              <a:buNone/>
            </a:pPr>
            <a:r>
              <a:rPr lang="ru-RU" sz="1100" dirty="0">
                <a:solidFill>
                  <a:prstClr val="black"/>
                </a:solidFill>
              </a:rPr>
              <a:t>Основы нейропсихологии. / Т.Г. </a:t>
            </a:r>
            <a:r>
              <a:rPr lang="ru-RU" sz="1100" dirty="0" err="1">
                <a:solidFill>
                  <a:prstClr val="black"/>
                </a:solidFill>
              </a:rPr>
              <a:t>ВизельИзд</a:t>
            </a:r>
            <a:r>
              <a:rPr lang="ru-RU" sz="1100" dirty="0">
                <a:solidFill>
                  <a:prstClr val="black"/>
                </a:solidFill>
              </a:rPr>
              <a:t>. АСТ, 2009.</a:t>
            </a:r>
          </a:p>
          <a:p>
            <a:pPr marL="45720" indent="0">
              <a:buNone/>
            </a:pPr>
            <a:endParaRPr lang="ru-RU" dirty="0"/>
          </a:p>
        </p:txBody>
      </p:sp>
    </p:spTree>
    <p:extLst>
      <p:ext uri="{BB962C8B-B14F-4D97-AF65-F5344CB8AC3E}">
        <p14:creationId xmlns:p14="http://schemas.microsoft.com/office/powerpoint/2010/main" val="2271248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136904" cy="5904656"/>
          </a:xfrm>
        </p:spPr>
        <p:txBody>
          <a:bodyPr>
            <a:normAutofit/>
          </a:bodyPr>
          <a:lstStyle/>
          <a:p>
            <a:pPr marL="45720" lvl="0" indent="0">
              <a:buClr>
                <a:srgbClr val="05E0DB">
                  <a:lumMod val="75000"/>
                </a:srgbClr>
              </a:buClr>
              <a:buNone/>
            </a:pPr>
            <a:endParaRPr lang="ru-RU" sz="1400" dirty="0">
              <a:solidFill>
                <a:prstClr val="black"/>
              </a:solidFill>
            </a:endParaRPr>
          </a:p>
          <a:p>
            <a:pPr marL="45720" lvl="0" indent="0" algn="ctr">
              <a:buClr>
                <a:srgbClr val="05E0DB">
                  <a:lumMod val="75000"/>
                </a:srgbClr>
              </a:buClr>
              <a:buNone/>
            </a:pPr>
            <a:r>
              <a:rPr lang="ru-RU" sz="1400" b="1" dirty="0" smtClean="0">
                <a:solidFill>
                  <a:prstClr val="black"/>
                </a:solidFill>
              </a:rPr>
              <a:t>План </a:t>
            </a:r>
            <a:r>
              <a:rPr lang="ru-RU" sz="1400" b="1" dirty="0">
                <a:solidFill>
                  <a:prstClr val="black"/>
                </a:solidFill>
              </a:rPr>
              <a:t>коррекционной работы</a:t>
            </a:r>
          </a:p>
          <a:p>
            <a:pPr marL="45720" lvl="0" indent="0">
              <a:buClr>
                <a:srgbClr val="05E0DB">
                  <a:lumMod val="75000"/>
                </a:srgbClr>
              </a:buClr>
              <a:buNone/>
            </a:pPr>
            <a:endParaRPr lang="ru-RU" sz="1400" dirty="0">
              <a:solidFill>
                <a:prstClr val="black"/>
              </a:solidFill>
            </a:endParaRPr>
          </a:p>
          <a:p>
            <a:pPr marL="45720" lvl="0" indent="0">
              <a:buClr>
                <a:srgbClr val="05E0DB">
                  <a:lumMod val="75000"/>
                </a:srgbClr>
              </a:buClr>
              <a:buNone/>
            </a:pPr>
            <a:r>
              <a:rPr lang="ru-RU" sz="1400" dirty="0">
                <a:solidFill>
                  <a:prstClr val="black"/>
                </a:solidFill>
              </a:rPr>
              <a:t>Этапы формирования устной речи (соответствуют развитию детской речи от первых детских слов до сложных форм фразовой речи</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b="1" dirty="0">
                <a:solidFill>
                  <a:prstClr val="black"/>
                </a:solidFill>
              </a:rPr>
              <a:t>1 этап. Однословное предложение. Предложения из аморфных слов-корней</a:t>
            </a:r>
            <a:r>
              <a:rPr lang="ru-RU" sz="1400" b="1" dirty="0" smtClean="0">
                <a:solidFill>
                  <a:prstClr val="black"/>
                </a:solidFill>
              </a:rPr>
              <a:t>.</a:t>
            </a:r>
            <a:endParaRPr lang="ru-RU" sz="1400" b="1" dirty="0">
              <a:solidFill>
                <a:prstClr val="black"/>
              </a:solidFill>
            </a:endParaRPr>
          </a:p>
          <a:p>
            <a:pPr marL="45720" lvl="0" indent="0">
              <a:buClr>
                <a:srgbClr val="05E0DB">
                  <a:lumMod val="75000"/>
                </a:srgbClr>
              </a:buClr>
              <a:buNone/>
            </a:pPr>
            <a:r>
              <a:rPr lang="ru-RU" sz="1400" dirty="0">
                <a:solidFill>
                  <a:prstClr val="black"/>
                </a:solidFill>
              </a:rPr>
              <a:t>Основная задача на данном этапе – вызвать подражательную речевую деятельность ребенка в форме любых речевых проявлений, расширить объем понимания речи.</a:t>
            </a:r>
          </a:p>
          <a:p>
            <a:pPr marL="45720" lvl="0" indent="0">
              <a:buClr>
                <a:srgbClr val="05E0DB">
                  <a:lumMod val="75000"/>
                </a:srgbClr>
              </a:buClr>
              <a:buNone/>
            </a:pPr>
            <a:endParaRPr lang="ru-RU" sz="1400" dirty="0">
              <a:solidFill>
                <a:prstClr val="black"/>
              </a:solidFill>
            </a:endParaRPr>
          </a:p>
          <a:p>
            <a:pPr marL="45720" lvl="0" indent="0">
              <a:buClr>
                <a:srgbClr val="05E0DB">
                  <a:lumMod val="75000"/>
                </a:srgbClr>
              </a:buClr>
              <a:buNone/>
            </a:pPr>
            <a:r>
              <a:rPr lang="ru-RU" sz="1400" b="1" dirty="0">
                <a:solidFill>
                  <a:prstClr val="black"/>
                </a:solidFill>
              </a:rPr>
              <a:t>2 этап. Первые формы слов</a:t>
            </a:r>
            <a:r>
              <a:rPr lang="ru-RU" sz="1400" b="1" dirty="0" smtClean="0">
                <a:solidFill>
                  <a:prstClr val="black"/>
                </a:solidFill>
              </a:rPr>
              <a:t>.</a:t>
            </a:r>
            <a:endParaRPr lang="ru-RU" sz="1400" b="1" dirty="0">
              <a:solidFill>
                <a:prstClr val="black"/>
              </a:solidFill>
            </a:endParaRPr>
          </a:p>
          <a:p>
            <a:pPr marL="45720" lvl="0" indent="0">
              <a:buClr>
                <a:srgbClr val="05E0DB">
                  <a:lumMod val="75000"/>
                </a:srgbClr>
              </a:buClr>
              <a:buNone/>
            </a:pPr>
            <a:r>
              <a:rPr lang="ru-RU" sz="1400" dirty="0">
                <a:solidFill>
                  <a:prstClr val="black"/>
                </a:solidFill>
              </a:rPr>
              <a:t>Основная задача на данном этапе – научить правильно строить двухсловное предложение типа: «обращение +повеление», повеление + винит</a:t>
            </a:r>
            <a:r>
              <a:rPr lang="ru-RU" sz="1400" dirty="0" smtClean="0">
                <a:solidFill>
                  <a:prstClr val="black"/>
                </a:solidFill>
              </a:rPr>
              <a:t>. падеж</a:t>
            </a:r>
            <a:r>
              <a:rPr lang="ru-RU" sz="1400" dirty="0">
                <a:solidFill>
                  <a:prstClr val="black"/>
                </a:solidFill>
              </a:rPr>
              <a:t>». Произносить ударный слог слов. Расширить объём понимания чужой речи</a:t>
            </a:r>
            <a:r>
              <a:rPr lang="ru-RU" sz="1400" dirty="0" smtClean="0">
                <a:solidFill>
                  <a:prstClr val="black"/>
                </a:solidFill>
              </a:rPr>
              <a:t>.</a:t>
            </a:r>
          </a:p>
          <a:p>
            <a:pPr marL="45720" lvl="0" indent="0">
              <a:buClr>
                <a:srgbClr val="05E0DB">
                  <a:lumMod val="75000"/>
                </a:srgbClr>
              </a:buClr>
              <a:buNone/>
            </a:pPr>
            <a:endParaRPr lang="ru-RU" sz="1400" dirty="0">
              <a:solidFill>
                <a:prstClr val="black"/>
              </a:solidFill>
            </a:endParaRPr>
          </a:p>
          <a:p>
            <a:pPr marL="45720" lvl="0" indent="0">
              <a:buClr>
                <a:srgbClr val="05E0DB">
                  <a:lumMod val="75000"/>
                </a:srgbClr>
              </a:buClr>
              <a:buNone/>
            </a:pPr>
            <a:r>
              <a:rPr lang="ru-RU" sz="1400" b="1" dirty="0">
                <a:solidFill>
                  <a:prstClr val="black"/>
                </a:solidFill>
              </a:rPr>
              <a:t>3 этап. Двусоставное предложение.</a:t>
            </a:r>
          </a:p>
          <a:p>
            <a:pPr marL="45720" lvl="0" indent="0">
              <a:buClr>
                <a:srgbClr val="05E0DB">
                  <a:lumMod val="75000"/>
                </a:srgbClr>
              </a:buClr>
              <a:buNone/>
            </a:pPr>
            <a:r>
              <a:rPr lang="ru-RU" sz="1400" dirty="0">
                <a:solidFill>
                  <a:prstClr val="black"/>
                </a:solidFill>
              </a:rPr>
              <a:t>Основная задача – научить грамматически правильно строить предложения типа «сущ. в Им. падеже + глагол 3-го лица настоящего времени», воспроизводить ритмико-слоговую структуру трехсложных слов с правильным произношением ударных и безударных гласных (кроме звука Ы), в понимании речи – научить различать некоторые грамматические формы слов.</a:t>
            </a:r>
          </a:p>
          <a:p>
            <a:pPr marL="45720" indent="0">
              <a:buNone/>
            </a:pPr>
            <a:endParaRPr lang="ru-RU" dirty="0"/>
          </a:p>
        </p:txBody>
      </p:sp>
    </p:spTree>
    <p:extLst>
      <p:ext uri="{BB962C8B-B14F-4D97-AF65-F5344CB8AC3E}">
        <p14:creationId xmlns:p14="http://schemas.microsoft.com/office/powerpoint/2010/main" val="5375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188640"/>
            <a:ext cx="8280920" cy="6192688"/>
          </a:xfrm>
        </p:spPr>
        <p:txBody>
          <a:bodyPr>
            <a:normAutofit/>
          </a:bodyPr>
          <a:lstStyle/>
          <a:p>
            <a:pPr marL="45720" indent="0">
              <a:buNone/>
            </a:pPr>
            <a:endParaRPr lang="ru-RU" sz="1800" b="1" dirty="0" smtClean="0">
              <a:solidFill>
                <a:schemeClr val="tx1"/>
              </a:solidFill>
              <a:cs typeface="Times New Roman" panose="02020603050405020304" pitchFamily="18" charset="0"/>
            </a:endParaRPr>
          </a:p>
          <a:p>
            <a:pPr marL="45720" indent="0">
              <a:buNone/>
            </a:pPr>
            <a:r>
              <a:rPr lang="ru-RU" sz="1800" b="1" dirty="0" err="1" smtClean="0">
                <a:solidFill>
                  <a:schemeClr val="tx1"/>
                </a:solidFill>
                <a:cs typeface="Times New Roman" panose="02020603050405020304" pitchFamily="18" charset="0"/>
              </a:rPr>
              <a:t>Хватцев</a:t>
            </a:r>
            <a:r>
              <a:rPr lang="ru-RU" sz="1800" b="1" dirty="0" smtClean="0">
                <a:solidFill>
                  <a:schemeClr val="tx1"/>
                </a:solidFill>
                <a:cs typeface="Times New Roman" panose="02020603050405020304" pitchFamily="18" charset="0"/>
              </a:rPr>
              <a:t> </a:t>
            </a:r>
            <a:r>
              <a:rPr lang="ru-RU" sz="1800" b="1" dirty="0">
                <a:solidFill>
                  <a:schemeClr val="tx1"/>
                </a:solidFill>
                <a:cs typeface="Times New Roman" panose="02020603050405020304" pitchFamily="18" charset="0"/>
              </a:rPr>
              <a:t>М.Е</a:t>
            </a:r>
            <a:r>
              <a:rPr lang="ru-RU" sz="1800" b="1" dirty="0" smtClean="0">
                <a:solidFill>
                  <a:schemeClr val="tx1"/>
                </a:solidFill>
                <a:cs typeface="Times New Roman" panose="02020603050405020304" pitchFamily="18" charset="0"/>
              </a:rPr>
              <a:t>.</a:t>
            </a:r>
            <a:r>
              <a:rPr lang="ru-RU" sz="1800" dirty="0" smtClean="0">
                <a:solidFill>
                  <a:schemeClr val="tx1"/>
                </a:solidFill>
                <a:cs typeface="Times New Roman" panose="02020603050405020304" pitchFamily="18" charset="0"/>
              </a:rPr>
              <a:t> </a:t>
            </a:r>
            <a:r>
              <a:rPr lang="ru-RU" sz="1800" b="1" dirty="0" smtClean="0">
                <a:solidFill>
                  <a:schemeClr val="tx1"/>
                </a:solidFill>
                <a:cs typeface="Times New Roman" panose="02020603050405020304" pitchFamily="18" charset="0"/>
              </a:rPr>
              <a:t>Логопедия</a:t>
            </a:r>
            <a:r>
              <a:rPr lang="ru-RU" sz="1800" b="1" dirty="0">
                <a:solidFill>
                  <a:schemeClr val="tx1"/>
                </a:solidFill>
                <a:cs typeface="Times New Roman" panose="02020603050405020304" pitchFamily="18" charset="0"/>
              </a:rPr>
              <a:t>: уч. для </a:t>
            </a:r>
            <a:r>
              <a:rPr lang="ru-RU" sz="1800" b="1" dirty="0" err="1">
                <a:solidFill>
                  <a:schemeClr val="tx1"/>
                </a:solidFill>
                <a:cs typeface="Times New Roman" panose="02020603050405020304" pitchFamily="18" charset="0"/>
              </a:rPr>
              <a:t>пед</a:t>
            </a:r>
            <a:r>
              <a:rPr lang="ru-RU" sz="1800" b="1" dirty="0">
                <a:solidFill>
                  <a:schemeClr val="tx1"/>
                </a:solidFill>
                <a:cs typeface="Times New Roman" panose="02020603050405020304" pitchFamily="18" charset="0"/>
              </a:rPr>
              <a:t>. институтов. –– М, </a:t>
            </a:r>
            <a:r>
              <a:rPr lang="ru-RU" sz="1800" b="1" dirty="0" smtClean="0">
                <a:solidFill>
                  <a:schemeClr val="tx1"/>
                </a:solidFill>
                <a:cs typeface="Times New Roman" panose="02020603050405020304" pitchFamily="18" charset="0"/>
              </a:rPr>
              <a:t>1937</a:t>
            </a:r>
            <a:endParaRPr lang="ru-RU" sz="1900" dirty="0">
              <a:solidFill>
                <a:schemeClr val="tx1"/>
              </a:solidFill>
              <a:cs typeface="Times New Roman" panose="02020603050405020304" pitchFamily="18" charset="0"/>
            </a:endParaRPr>
          </a:p>
          <a:p>
            <a:pPr marL="45720" indent="0">
              <a:buNone/>
            </a:pPr>
            <a:r>
              <a:rPr lang="ru-RU" sz="1700" dirty="0">
                <a:solidFill>
                  <a:schemeClr val="tx1"/>
                </a:solidFill>
                <a:cs typeface="Times New Roman" panose="02020603050405020304" pitchFamily="18" charset="0"/>
              </a:rPr>
              <a:t>М.Е. </a:t>
            </a:r>
            <a:r>
              <a:rPr lang="ru-RU" sz="1700" dirty="0" err="1">
                <a:solidFill>
                  <a:schemeClr val="tx1"/>
                </a:solidFill>
                <a:cs typeface="Times New Roman" panose="02020603050405020304" pitchFamily="18" charset="0"/>
              </a:rPr>
              <a:t>Хватцев</a:t>
            </a:r>
            <a:r>
              <a:rPr lang="ru-RU" sz="1700" dirty="0">
                <a:solidFill>
                  <a:schemeClr val="tx1"/>
                </a:solidFill>
                <a:cs typeface="Times New Roman" panose="02020603050405020304" pitchFamily="18" charset="0"/>
              </a:rPr>
              <a:t> – один из первых исследователей алалии, считается одним из основоположников советской логопедии. </a:t>
            </a:r>
            <a:r>
              <a:rPr lang="ru-RU" sz="1700" dirty="0" smtClean="0">
                <a:solidFill>
                  <a:schemeClr val="tx1"/>
                </a:solidFill>
                <a:cs typeface="Times New Roman" panose="02020603050405020304" pitchFamily="18" charset="0"/>
              </a:rPr>
              <a:t>Но </a:t>
            </a:r>
            <a:r>
              <a:rPr lang="ru-RU" sz="1700" dirty="0">
                <a:solidFill>
                  <a:schemeClr val="tx1"/>
                </a:solidFill>
                <a:cs typeface="Times New Roman" panose="02020603050405020304" pitchFamily="18" charset="0"/>
              </a:rPr>
              <a:t> т.к. он является одним из основателей самой первой (устаревшей</a:t>
            </a:r>
            <a:r>
              <a:rPr lang="ru-RU" sz="1700" dirty="0" smtClean="0">
                <a:solidFill>
                  <a:schemeClr val="tx1"/>
                </a:solidFill>
                <a:cs typeface="Times New Roman" panose="02020603050405020304" pitchFamily="18" charset="0"/>
              </a:rPr>
              <a:t>)</a:t>
            </a:r>
            <a:r>
              <a:rPr lang="ru-RU" sz="1700" dirty="0">
                <a:solidFill>
                  <a:schemeClr val="tx1"/>
                </a:solidFill>
                <a:cs typeface="Times New Roman" panose="02020603050405020304" pitchFamily="18" charset="0"/>
              </a:rPr>
              <a:t> </a:t>
            </a:r>
            <a:r>
              <a:rPr lang="ru-RU" sz="1700" dirty="0" smtClean="0">
                <a:solidFill>
                  <a:schemeClr val="tx1"/>
                </a:solidFill>
                <a:cs typeface="Times New Roman" panose="02020603050405020304" pitchFamily="18" charset="0"/>
              </a:rPr>
              <a:t>моторной концепции, </a:t>
            </a:r>
            <a:r>
              <a:rPr lang="ru-RU" sz="1700" dirty="0">
                <a:solidFill>
                  <a:schemeClr val="tx1"/>
                </a:solidFill>
                <a:cs typeface="Times New Roman" panose="02020603050405020304" pitchFamily="18" charset="0"/>
              </a:rPr>
              <a:t>его прогноз лечения алалии верен в условиях отсутствия коррекционной работы или неверной логопедической работы с </a:t>
            </a:r>
            <a:r>
              <a:rPr lang="ru-RU" sz="1700" dirty="0" err="1">
                <a:solidFill>
                  <a:schemeClr val="tx1"/>
                </a:solidFill>
                <a:cs typeface="Times New Roman" panose="02020603050405020304" pitchFamily="18" charset="0"/>
              </a:rPr>
              <a:t>алаликами</a:t>
            </a:r>
            <a:r>
              <a:rPr lang="ru-RU" sz="1700" dirty="0">
                <a:solidFill>
                  <a:schemeClr val="tx1"/>
                </a:solidFill>
                <a:cs typeface="Times New Roman" panose="02020603050405020304" pitchFamily="18" charset="0"/>
              </a:rPr>
              <a:t>.</a:t>
            </a:r>
          </a:p>
          <a:p>
            <a:pPr marL="45720" indent="0">
              <a:buNone/>
            </a:pPr>
            <a:r>
              <a:rPr lang="ru-RU" sz="1700" dirty="0">
                <a:solidFill>
                  <a:schemeClr val="tx1"/>
                </a:solidFill>
                <a:cs typeface="Times New Roman" panose="02020603050405020304" pitchFamily="18" charset="0"/>
              </a:rPr>
              <a:t>«Глубокие расстройства речи в зависимости от их природы (алалия, афазия, </a:t>
            </a:r>
            <a:r>
              <a:rPr lang="ru-RU" sz="1700" dirty="0" err="1">
                <a:solidFill>
                  <a:schemeClr val="tx1"/>
                </a:solidFill>
                <a:cs typeface="Times New Roman" panose="02020603050405020304" pitchFamily="18" charset="0"/>
              </a:rPr>
              <a:t>анартрия</a:t>
            </a:r>
            <a:r>
              <a:rPr lang="ru-RU" sz="1700" dirty="0">
                <a:solidFill>
                  <a:schemeClr val="tx1"/>
                </a:solidFill>
                <a:cs typeface="Times New Roman" panose="02020603050405020304" pitchFamily="18" charset="0"/>
              </a:rPr>
              <a:t>) в той или иной мере </a:t>
            </a:r>
            <a:r>
              <a:rPr lang="ru-RU" sz="1700" b="1" dirty="0">
                <a:solidFill>
                  <a:schemeClr val="tx1"/>
                </a:solidFill>
                <a:cs typeface="Times New Roman" panose="02020603050405020304" pitchFamily="18" charset="0"/>
              </a:rPr>
              <a:t>ограничивают умственное развитие в целом</a:t>
            </a:r>
            <a:r>
              <a:rPr lang="ru-RU" sz="1700" dirty="0">
                <a:solidFill>
                  <a:schemeClr val="tx1"/>
                </a:solidFill>
                <a:cs typeface="Times New Roman" panose="02020603050405020304" pitchFamily="18" charset="0"/>
              </a:rPr>
              <a:t>. Это происходит как в силу взаимопроникающего единства речи и мышления, так и вследствие нарушения нормальной связи с окружающими. Последнее обедняет знания, эмоции и другие проявления личности.</a:t>
            </a:r>
          </a:p>
          <a:p>
            <a:pPr marL="45720" indent="0">
              <a:buNone/>
            </a:pPr>
            <a:r>
              <a:rPr lang="ru-RU" sz="1700" b="1" dirty="0">
                <a:solidFill>
                  <a:schemeClr val="tx1"/>
                </a:solidFill>
                <a:cs typeface="Times New Roman" panose="02020603050405020304" pitchFamily="18" charset="0"/>
              </a:rPr>
              <a:t>Такие расстройства вредно сказываются на развитии более высокого уровня мышления – абстрактного, понятийного, грамматико-логического. В то же время некоторые из речевых нарушений симулируют патологическое нарушение интеллекта (олигофрению)</a:t>
            </a:r>
            <a:r>
              <a:rPr lang="ru-RU" sz="1700" dirty="0">
                <a:solidFill>
                  <a:schemeClr val="tx1"/>
                </a:solidFill>
                <a:cs typeface="Times New Roman" panose="02020603050405020304" pitchFamily="18" charset="0"/>
              </a:rPr>
              <a:t> и могут привести к грубым ошибкам – к зачислению подобных детей в категорию умственно отсталых с соответствующими организационными </a:t>
            </a:r>
            <a:r>
              <a:rPr lang="ru-RU" sz="1700" dirty="0" smtClean="0">
                <a:solidFill>
                  <a:schemeClr val="tx1"/>
                </a:solidFill>
                <a:cs typeface="Times New Roman" panose="02020603050405020304" pitchFamily="18" charset="0"/>
              </a:rPr>
              <a:t>выводами».</a:t>
            </a:r>
            <a:endParaRPr lang="ru-RU" sz="1700" dirty="0">
              <a:solidFill>
                <a:schemeClr val="tx1"/>
              </a:solidFill>
              <a:cs typeface="Times New Roman" panose="02020603050405020304" pitchFamily="18" charset="0"/>
            </a:endParaRPr>
          </a:p>
          <a:p>
            <a:endParaRPr lang="ru-RU" dirty="0"/>
          </a:p>
        </p:txBody>
      </p:sp>
    </p:spTree>
    <p:extLst>
      <p:ext uri="{BB962C8B-B14F-4D97-AF65-F5344CB8AC3E}">
        <p14:creationId xmlns:p14="http://schemas.microsoft.com/office/powerpoint/2010/main" val="6200351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971600" y="836712"/>
            <a:ext cx="7272808" cy="4248472"/>
          </a:xfrm>
        </p:spPr>
        <p:txBody>
          <a:bodyPr>
            <a:normAutofit/>
          </a:bodyPr>
          <a:lstStyle/>
          <a:p>
            <a:pPr marL="45720" lvl="0" indent="0">
              <a:buClr>
                <a:srgbClr val="05E0DB">
                  <a:lumMod val="75000"/>
                </a:srgbClr>
              </a:buClr>
              <a:buNone/>
            </a:pPr>
            <a:r>
              <a:rPr lang="ru-RU" sz="1400" b="1" dirty="0" smtClean="0">
                <a:solidFill>
                  <a:prstClr val="black"/>
                </a:solidFill>
              </a:rPr>
              <a:t>4 </a:t>
            </a:r>
            <a:r>
              <a:rPr lang="ru-RU" sz="1400" b="1" dirty="0">
                <a:solidFill>
                  <a:prstClr val="black"/>
                </a:solidFill>
              </a:rPr>
              <a:t>этап. Предложения из нескольких слов</a:t>
            </a:r>
            <a:r>
              <a:rPr lang="ru-RU" sz="1400" b="1" dirty="0" smtClean="0">
                <a:solidFill>
                  <a:prstClr val="black"/>
                </a:solidFill>
              </a:rPr>
              <a:t>.</a:t>
            </a:r>
            <a:endParaRPr lang="ru-RU" sz="1400" b="1" dirty="0">
              <a:solidFill>
                <a:prstClr val="black"/>
              </a:solidFill>
            </a:endParaRPr>
          </a:p>
          <a:p>
            <a:pPr marL="45720" lvl="0" indent="0">
              <a:buClr>
                <a:srgbClr val="05E0DB">
                  <a:lumMod val="75000"/>
                </a:srgbClr>
              </a:buClr>
              <a:buNone/>
            </a:pPr>
            <a:r>
              <a:rPr lang="ru-RU" sz="1400" dirty="0">
                <a:solidFill>
                  <a:prstClr val="black"/>
                </a:solidFill>
              </a:rPr>
              <a:t>Основная задача – научить грамматически правильно строить простые предложения из 3 – 5 слов; научить первоначальному самостоятельному словоизменению некоторых существительных и глаголов; дать элементы связной </a:t>
            </a:r>
            <a:r>
              <a:rPr lang="ru-RU" sz="1400" dirty="0" smtClean="0">
                <a:solidFill>
                  <a:prstClr val="black"/>
                </a:solidFill>
              </a:rPr>
              <a:t>речи.</a:t>
            </a:r>
          </a:p>
          <a:p>
            <a:pPr marL="45720" lvl="0" indent="0">
              <a:buClr>
                <a:srgbClr val="05E0DB">
                  <a:lumMod val="75000"/>
                </a:srgbClr>
              </a:buClr>
              <a:buNone/>
            </a:pPr>
            <a:r>
              <a:rPr lang="ru-RU" sz="1400" b="1" dirty="0" smtClean="0">
                <a:solidFill>
                  <a:prstClr val="black"/>
                </a:solidFill>
              </a:rPr>
              <a:t>5 </a:t>
            </a:r>
            <a:r>
              <a:rPr lang="ru-RU" sz="1400" b="1" dirty="0">
                <a:solidFill>
                  <a:prstClr val="black"/>
                </a:solidFill>
              </a:rPr>
              <a:t>этап. Расширение объема предложения. Сложное предложение</a:t>
            </a:r>
            <a:r>
              <a:rPr lang="ru-RU" sz="1400" b="1" dirty="0" smtClean="0">
                <a:solidFill>
                  <a:prstClr val="black"/>
                </a:solidFill>
              </a:rPr>
              <a:t>.</a:t>
            </a:r>
            <a:endParaRPr lang="ru-RU" sz="1400" b="1" dirty="0">
              <a:solidFill>
                <a:prstClr val="black"/>
              </a:solidFill>
            </a:endParaRPr>
          </a:p>
          <a:p>
            <a:pPr marL="45720" lvl="0" indent="0">
              <a:buClr>
                <a:srgbClr val="05E0DB">
                  <a:lumMod val="75000"/>
                </a:srgbClr>
              </a:buClr>
              <a:buNone/>
            </a:pPr>
            <a:r>
              <a:rPr lang="ru-RU" sz="1400" dirty="0">
                <a:solidFill>
                  <a:prstClr val="black"/>
                </a:solidFill>
              </a:rPr>
              <a:t>Основная задача – научить ребенка строить сложносочиненные и сложноподчиненные предложения; продолжать работу по словоизменению, научить согласовывать прилагательные с существительными</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b="1" dirty="0">
                <a:solidFill>
                  <a:prstClr val="black"/>
                </a:solidFill>
              </a:rPr>
              <a:t>6 этап. Повествовательная форма речи</a:t>
            </a:r>
            <a:r>
              <a:rPr lang="ru-RU" sz="1400" b="1" dirty="0" smtClean="0">
                <a:solidFill>
                  <a:prstClr val="black"/>
                </a:solidFill>
              </a:rPr>
              <a:t>.</a:t>
            </a:r>
            <a:endParaRPr lang="ru-RU" sz="1400" b="1" dirty="0">
              <a:solidFill>
                <a:prstClr val="black"/>
              </a:solidFill>
            </a:endParaRPr>
          </a:p>
          <a:p>
            <a:pPr marL="45720" lvl="0" indent="0">
              <a:buClr>
                <a:srgbClr val="05E0DB">
                  <a:lumMod val="75000"/>
                </a:srgbClr>
              </a:buClr>
              <a:buNone/>
            </a:pPr>
            <a:r>
              <a:rPr lang="ru-RU" sz="1400" dirty="0">
                <a:solidFill>
                  <a:prstClr val="black"/>
                </a:solidFill>
              </a:rPr>
              <a:t>Основная задача – научить ребенка связно и последовательно, логично излагать свои мысли, события из окружающей жизни и личного опыта. Продолжается работа по активизации, уточнению и расширению словарного запаса, формированию грамматически правильной речи</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Логопедия. Основы теории и практики</a:t>
            </a:r>
            <a:r>
              <a:rPr lang="ru-RU" sz="1400" dirty="0" smtClean="0">
                <a:solidFill>
                  <a:prstClr val="black"/>
                </a:solidFill>
              </a:rPr>
              <a:t>/</a:t>
            </a:r>
            <a:endParaRPr lang="ru-RU" sz="1400" dirty="0">
              <a:solidFill>
                <a:prstClr val="black"/>
              </a:solidFill>
            </a:endParaRPr>
          </a:p>
          <a:p>
            <a:pPr marL="45720" lvl="0" indent="0">
              <a:buClr>
                <a:srgbClr val="05E0DB">
                  <a:lumMod val="75000"/>
                </a:srgbClr>
              </a:buClr>
              <a:buNone/>
            </a:pPr>
            <a:r>
              <a:rPr lang="ru-RU" sz="1400" dirty="0">
                <a:solidFill>
                  <a:prstClr val="black"/>
                </a:solidFill>
              </a:rPr>
              <a:t>Н.С. </a:t>
            </a:r>
            <a:r>
              <a:rPr lang="ru-RU" sz="1400" dirty="0" err="1">
                <a:solidFill>
                  <a:prstClr val="black"/>
                </a:solidFill>
              </a:rPr>
              <a:t>Жукова,Е.М</a:t>
            </a:r>
            <a:r>
              <a:rPr lang="ru-RU" sz="1400" dirty="0">
                <a:solidFill>
                  <a:prstClr val="black"/>
                </a:solidFill>
              </a:rPr>
              <a:t>. </a:t>
            </a:r>
            <a:r>
              <a:rPr lang="ru-RU" sz="1400" dirty="0" err="1">
                <a:solidFill>
                  <a:prstClr val="black"/>
                </a:solidFill>
              </a:rPr>
              <a:t>Мастюкова</a:t>
            </a:r>
            <a:r>
              <a:rPr lang="ru-RU" sz="1400" dirty="0">
                <a:solidFill>
                  <a:prstClr val="black"/>
                </a:solidFill>
              </a:rPr>
              <a:t>, Т.Б. Филичева. ЭКСМО, 2011г.</a:t>
            </a:r>
          </a:p>
          <a:p>
            <a:pPr lvl="0">
              <a:buClr>
                <a:srgbClr val="05E0DB">
                  <a:lumMod val="75000"/>
                </a:srgbClr>
              </a:buClr>
            </a:pPr>
            <a:endParaRPr lang="ru-RU" sz="1050" dirty="0">
              <a:solidFill>
                <a:prstClr val="black">
                  <a:lumMod val="75000"/>
                  <a:lumOff val="25000"/>
                </a:prstClr>
              </a:solidFill>
            </a:endParaRPr>
          </a:p>
        </p:txBody>
      </p:sp>
    </p:spTree>
    <p:extLst>
      <p:ext uri="{BB962C8B-B14F-4D97-AF65-F5344CB8AC3E}">
        <p14:creationId xmlns:p14="http://schemas.microsoft.com/office/powerpoint/2010/main" val="250010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332656"/>
            <a:ext cx="8291264" cy="6120680"/>
          </a:xfrm>
        </p:spPr>
        <p:txBody>
          <a:bodyPr>
            <a:noAutofit/>
          </a:bodyPr>
          <a:lstStyle/>
          <a:p>
            <a:pPr marL="45720" indent="0" algn="ctr">
              <a:buNone/>
            </a:pPr>
            <a:endParaRPr lang="ru-RU" sz="1200" b="1" dirty="0" smtClean="0">
              <a:solidFill>
                <a:schemeClr val="tx1"/>
              </a:solidFill>
              <a:cs typeface="Times New Roman" panose="02020603050405020304" pitchFamily="18" charset="0"/>
            </a:endParaRPr>
          </a:p>
          <a:p>
            <a:pPr marL="45720" indent="0" algn="ctr">
              <a:buNone/>
            </a:pPr>
            <a:r>
              <a:rPr lang="ru-RU" sz="1200" b="1" dirty="0" smtClean="0">
                <a:solidFill>
                  <a:schemeClr val="tx1"/>
                </a:solidFill>
                <a:cs typeface="Times New Roman" panose="02020603050405020304" pitchFamily="18" charset="0"/>
              </a:rPr>
              <a:t>Речевой </a:t>
            </a:r>
            <a:r>
              <a:rPr lang="ru-RU" sz="1200" b="1" dirty="0">
                <a:solidFill>
                  <a:schemeClr val="tx1"/>
                </a:solidFill>
                <a:cs typeface="Times New Roman" panose="02020603050405020304" pitchFamily="18" charset="0"/>
              </a:rPr>
              <a:t>режим (1 этап коррекции моторной алалии).</a:t>
            </a:r>
            <a:endParaRPr lang="ru-RU" sz="1200" dirty="0">
              <a:solidFill>
                <a:schemeClr val="tx1"/>
              </a:solidFill>
              <a:cs typeface="Times New Roman" panose="02020603050405020304" pitchFamily="18" charset="0"/>
            </a:endParaRPr>
          </a:p>
          <a:p>
            <a:pPr marL="45720" indent="0">
              <a:buNone/>
            </a:pPr>
            <a:r>
              <a:rPr lang="ru-RU" sz="1200" dirty="0">
                <a:solidFill>
                  <a:schemeClr val="tx1"/>
                </a:solidFill>
                <a:cs typeface="Times New Roman" panose="02020603050405020304" pitchFamily="18" charset="0"/>
              </a:rPr>
              <a:t>Речевой режим – это правила речевого (вербального) поведения для взрослых, общающихся с ребенком, направленные на максимальное облегчение задачи усвоения ребенком родного языка. Это не обозначает, что нужно говорить за ребенка, снизив его речевую нагрузку. Напротив, это значит, что нужно создать такие условия, при которых ребенок сам должен будет как можно больше говорить.</a:t>
            </a:r>
          </a:p>
          <a:p>
            <a:pPr marL="45720" indent="0">
              <a:buNone/>
            </a:pPr>
            <a:r>
              <a:rPr lang="ru-RU" sz="1200" dirty="0">
                <a:solidFill>
                  <a:schemeClr val="tx1"/>
                </a:solidFill>
                <a:cs typeface="Times New Roman" panose="02020603050405020304" pitchFamily="18" charset="0"/>
              </a:rPr>
              <a:t> </a:t>
            </a:r>
            <a:r>
              <a:rPr lang="ru-RU" sz="1200" b="1" dirty="0">
                <a:solidFill>
                  <a:schemeClr val="tx1"/>
                </a:solidFill>
                <a:cs typeface="Times New Roman" panose="02020603050405020304" pitchFamily="18" charset="0"/>
              </a:rPr>
              <a:t>Говорить</a:t>
            </a:r>
            <a:r>
              <a:rPr lang="ru-RU" sz="1200" dirty="0">
                <a:solidFill>
                  <a:schemeClr val="tx1"/>
                </a:solidFill>
                <a:cs typeface="Times New Roman" panose="02020603050405020304" pitchFamily="18" charset="0"/>
              </a:rPr>
              <a:t>, как ни странно, </a:t>
            </a:r>
            <a:r>
              <a:rPr lang="ru-RU" sz="1200" b="1" dirty="0">
                <a:solidFill>
                  <a:schemeClr val="tx1"/>
                </a:solidFill>
                <a:cs typeface="Times New Roman" panose="02020603050405020304" pitchFamily="18" charset="0"/>
              </a:rPr>
              <a:t>нужно меньше</a:t>
            </a:r>
            <a:r>
              <a:rPr lang="ru-RU" sz="1200" dirty="0">
                <a:solidFill>
                  <a:schemeClr val="tx1"/>
                </a:solidFill>
                <a:cs typeface="Times New Roman" panose="02020603050405020304" pitchFamily="18" charset="0"/>
              </a:rPr>
              <a:t>. </a:t>
            </a:r>
            <a:r>
              <a:rPr lang="ru-RU" sz="1200" b="1" dirty="0">
                <a:solidFill>
                  <a:schemeClr val="tx1"/>
                </a:solidFill>
                <a:cs typeface="Times New Roman" panose="02020603050405020304" pitchFamily="18" charset="0"/>
              </a:rPr>
              <a:t>Не общаться меньше, а именно говорить</a:t>
            </a:r>
            <a:r>
              <a:rPr lang="ru-RU" sz="1200" dirty="0">
                <a:solidFill>
                  <a:schemeClr val="tx1"/>
                </a:solidFill>
                <a:cs typeface="Times New Roman" panose="02020603050405020304" pitchFamily="18" charset="0"/>
              </a:rPr>
              <a:t>. Представьте себе, что вы пытаетесь в реке увидеть одну конкретную каплю воды. В речном потоке их так много, что они сливаются в единое целое. Так и наша, взрослая, речь маленьким ребенком воспринимается одним сплошным потоком. И если мы хотим, чтобы ребенок нашел, увидел, поймал ту самую, нужную каплю воды, не проще ли дать ему эту реку по каплям. </a:t>
            </a:r>
            <a:endParaRPr lang="ru-RU" sz="1200" dirty="0" smtClean="0">
              <a:solidFill>
                <a:schemeClr val="tx1"/>
              </a:solidFill>
              <a:cs typeface="Times New Roman" panose="02020603050405020304" pitchFamily="18" charset="0"/>
            </a:endParaRPr>
          </a:p>
          <a:p>
            <a:pPr marL="45720" indent="0">
              <a:buNone/>
            </a:pPr>
            <a:r>
              <a:rPr lang="ru-RU" sz="1200" b="1" dirty="0" smtClean="0">
                <a:solidFill>
                  <a:schemeClr val="tx1"/>
                </a:solidFill>
                <a:cs typeface="Times New Roman" panose="02020603050405020304" pitchFamily="18" charset="0"/>
              </a:rPr>
              <a:t>Говорить </a:t>
            </a:r>
            <a:r>
              <a:rPr lang="ru-RU" sz="1200" b="1" dirty="0">
                <a:solidFill>
                  <a:schemeClr val="tx1"/>
                </a:solidFill>
                <a:cs typeface="Times New Roman" panose="02020603050405020304" pitchFamily="18" charset="0"/>
              </a:rPr>
              <a:t>короткими фразами</a:t>
            </a:r>
            <a:r>
              <a:rPr lang="ru-RU" sz="1200" dirty="0">
                <a:solidFill>
                  <a:schemeClr val="tx1"/>
                </a:solidFill>
                <a:cs typeface="Times New Roman" panose="02020603050405020304" pitchFamily="18" charset="0"/>
              </a:rPr>
              <a:t> (</a:t>
            </a:r>
            <a:r>
              <a:rPr lang="ru-RU" sz="1200" b="1" dirty="0">
                <a:solidFill>
                  <a:schemeClr val="tx1"/>
                </a:solidFill>
                <a:cs typeface="Times New Roman" panose="02020603050405020304" pitchFamily="18" charset="0"/>
              </a:rPr>
              <a:t>не более 4 слов</a:t>
            </a:r>
            <a:r>
              <a:rPr lang="ru-RU" sz="1200" dirty="0">
                <a:solidFill>
                  <a:schemeClr val="tx1"/>
                </a:solidFill>
                <a:cs typeface="Times New Roman" panose="02020603050405020304" pitchFamily="18" charset="0"/>
              </a:rPr>
              <a:t>), без сложных конструкций, с интонацией завершенности (фразу «На улице тепло, и потому мы пойдем гулять» разбейте на две самостоятельные части: «На улице тепло. Мы пойдем гулять.»). Желательно на начальных этапах использовать прямой порядок слов в предложении: «киса хочет есть», «мы идем гулять» - т.е. </a:t>
            </a:r>
            <a:r>
              <a:rPr lang="ru-RU" sz="1200" dirty="0" err="1">
                <a:solidFill>
                  <a:schemeClr val="tx1"/>
                </a:solidFill>
                <a:cs typeface="Times New Roman" panose="02020603050405020304" pitchFamily="18" charset="0"/>
              </a:rPr>
              <a:t>подлежащее+сказуемое+любой</a:t>
            </a:r>
            <a:r>
              <a:rPr lang="ru-RU" sz="1200" dirty="0">
                <a:solidFill>
                  <a:schemeClr val="tx1"/>
                </a:solidFill>
                <a:cs typeface="Times New Roman" panose="02020603050405020304" pitchFamily="18" charset="0"/>
              </a:rPr>
              <a:t> другой член предложения. Т</a:t>
            </a:r>
            <a:r>
              <a:rPr lang="ru-RU" sz="1200" dirty="0" smtClean="0">
                <a:solidFill>
                  <a:schemeClr val="tx1"/>
                </a:solidFill>
                <a:cs typeface="Times New Roman" panose="02020603050405020304" pitchFamily="18" charset="0"/>
              </a:rPr>
              <a:t>акой </a:t>
            </a:r>
            <a:r>
              <a:rPr lang="ru-RU" sz="1200" dirty="0">
                <a:solidFill>
                  <a:schemeClr val="tx1"/>
                </a:solidFill>
                <a:cs typeface="Times New Roman" panose="02020603050405020304" pitchFamily="18" charset="0"/>
              </a:rPr>
              <a:t>порядок слов не позволяет использовать определения, прилагательные-признаки. Их очередь придет позже.</a:t>
            </a:r>
          </a:p>
          <a:p>
            <a:pPr marL="45720" indent="0">
              <a:buNone/>
            </a:pPr>
            <a:r>
              <a:rPr lang="ru-RU" sz="1200" b="1" dirty="0" smtClean="0">
                <a:solidFill>
                  <a:schemeClr val="tx1"/>
                </a:solidFill>
                <a:cs typeface="Times New Roman" panose="02020603050405020304" pitchFamily="18" charset="0"/>
              </a:rPr>
              <a:t>Четко </a:t>
            </a:r>
            <a:r>
              <a:rPr lang="ru-RU" sz="1200" b="1" dirty="0">
                <a:solidFill>
                  <a:schemeClr val="tx1"/>
                </a:solidFill>
                <a:cs typeface="Times New Roman" panose="02020603050405020304" pitchFamily="18" charset="0"/>
              </a:rPr>
              <a:t>и плавно</a:t>
            </a:r>
            <a:r>
              <a:rPr lang="ru-RU" sz="1200" dirty="0">
                <a:solidFill>
                  <a:schemeClr val="tx1"/>
                </a:solidFill>
                <a:cs typeface="Times New Roman" panose="02020603050405020304" pitchFamily="18" charset="0"/>
              </a:rPr>
              <a:t> произносить все слова во фразе, не произносить слова по слогам – не делите каплю воды на молекулы, они не имеют смысла для ребенка.</a:t>
            </a:r>
          </a:p>
          <a:p>
            <a:pPr marL="45720" indent="0">
              <a:buNone/>
            </a:pPr>
            <a:r>
              <a:rPr lang="ru-RU" sz="1200" b="1" dirty="0" smtClean="0">
                <a:solidFill>
                  <a:schemeClr val="tx1"/>
                </a:solidFill>
                <a:cs typeface="Times New Roman" panose="02020603050405020304" pitchFamily="18" charset="0"/>
              </a:rPr>
              <a:t>Говорить</a:t>
            </a:r>
            <a:r>
              <a:rPr lang="ru-RU" sz="1200" b="1" dirty="0">
                <a:solidFill>
                  <a:schemeClr val="tx1"/>
                </a:solidFill>
                <a:cs typeface="Times New Roman" panose="02020603050405020304" pitchFamily="18" charset="0"/>
              </a:rPr>
              <a:t>, чуть преувеличивая интонацию</a:t>
            </a:r>
            <a:r>
              <a:rPr lang="ru-RU" sz="1200" dirty="0">
                <a:solidFill>
                  <a:schemeClr val="tx1"/>
                </a:solidFill>
                <a:cs typeface="Times New Roman" panose="02020603050405020304" pitchFamily="18" charset="0"/>
              </a:rPr>
              <a:t>,  чуть больше радости, чуть больше удивления: «Ах! Это жук!», «Мяч упал!», «Ой! Чашка разбилась!»</a:t>
            </a:r>
          </a:p>
          <a:p>
            <a:pPr marL="45720" indent="0">
              <a:buNone/>
            </a:pPr>
            <a:r>
              <a:rPr lang="ru-RU" sz="1200" dirty="0">
                <a:solidFill>
                  <a:schemeClr val="tx1"/>
                </a:solidFill>
                <a:cs typeface="Times New Roman" panose="02020603050405020304" pitchFamily="18" charset="0"/>
              </a:rPr>
              <a:t> </a:t>
            </a:r>
            <a:r>
              <a:rPr lang="ru-RU" sz="1200" b="1" dirty="0">
                <a:solidFill>
                  <a:schemeClr val="tx1"/>
                </a:solidFill>
                <a:cs typeface="Times New Roman" panose="02020603050405020304" pitchFamily="18" charset="0"/>
              </a:rPr>
              <a:t>Новое</a:t>
            </a:r>
            <a:r>
              <a:rPr lang="ru-RU" sz="1200" dirty="0">
                <a:solidFill>
                  <a:schemeClr val="tx1"/>
                </a:solidFill>
                <a:cs typeface="Times New Roman" panose="02020603050405020304" pitchFamily="18" charset="0"/>
              </a:rPr>
              <a:t>, изучаемое или закрепляемое слово произносить, </a:t>
            </a:r>
            <a:r>
              <a:rPr lang="ru-RU" sz="1200" b="1" dirty="0">
                <a:solidFill>
                  <a:schemeClr val="tx1"/>
                </a:solidFill>
                <a:cs typeface="Times New Roman" panose="02020603050405020304" pitchFamily="18" charset="0"/>
              </a:rPr>
              <a:t>выделяя голосом</a:t>
            </a:r>
            <a:r>
              <a:rPr lang="ru-RU" sz="1200" dirty="0">
                <a:solidFill>
                  <a:schemeClr val="tx1"/>
                </a:solidFill>
                <a:cs typeface="Times New Roman" panose="02020603050405020304" pitchFamily="18" charset="0"/>
              </a:rPr>
              <a:t> – сделать на нем логическое ударение, протянуть чуть дольше других слов. Не берите сразу много новых слов.</a:t>
            </a:r>
          </a:p>
          <a:p>
            <a:pPr marL="45720" indent="0">
              <a:buNone/>
            </a:pPr>
            <a:r>
              <a:rPr lang="ru-RU" sz="1200" b="1" dirty="0" smtClean="0">
                <a:solidFill>
                  <a:schemeClr val="tx1"/>
                </a:solidFill>
                <a:cs typeface="Times New Roman" panose="02020603050405020304" pitchFamily="18" charset="0"/>
              </a:rPr>
              <a:t>Слова</a:t>
            </a:r>
            <a:r>
              <a:rPr lang="ru-RU" sz="1200" dirty="0">
                <a:solidFill>
                  <a:schemeClr val="tx1"/>
                </a:solidFill>
                <a:cs typeface="Times New Roman" panose="02020603050405020304" pitchFamily="18" charset="0"/>
              </a:rPr>
              <a:t> стараться использовать </a:t>
            </a:r>
            <a:r>
              <a:rPr lang="ru-RU" sz="1200" b="1" dirty="0">
                <a:solidFill>
                  <a:schemeClr val="tx1"/>
                </a:solidFill>
                <a:cs typeface="Times New Roman" panose="02020603050405020304" pitchFamily="18" charset="0"/>
              </a:rPr>
              <a:t>короткие, доступные пониманию и повторению</a:t>
            </a:r>
            <a:r>
              <a:rPr lang="ru-RU" sz="1200" dirty="0">
                <a:solidFill>
                  <a:schemeClr val="tx1"/>
                </a:solidFill>
                <a:cs typeface="Times New Roman" panose="02020603050405020304" pitchFamily="18" charset="0"/>
              </a:rPr>
              <a:t>, желательно 1-2 слога, без стечения согласных: не «стаканчик», а чашка, не «кукла», а </a:t>
            </a:r>
            <a:r>
              <a:rPr lang="ru-RU" sz="1200" dirty="0" err="1">
                <a:solidFill>
                  <a:schemeClr val="tx1"/>
                </a:solidFill>
                <a:cs typeface="Times New Roman" panose="02020603050405020304" pitchFamily="18" charset="0"/>
              </a:rPr>
              <a:t>ляля</a:t>
            </a:r>
            <a:r>
              <a:rPr lang="ru-RU" sz="1200" dirty="0">
                <a:solidFill>
                  <a:schemeClr val="tx1"/>
                </a:solidFill>
                <a:cs typeface="Times New Roman" panose="02020603050405020304" pitchFamily="18" charset="0"/>
              </a:rPr>
              <a:t>, не «кошка», а киса. Хотя исходить нужно из возможностей ребенка – кому-то проще сказать кошка («Кока»), чем киса. Поэтому иногда можно дать несколько разных слов, чтобы ребенок выбрал какое-то одно, удобное ему.</a:t>
            </a:r>
          </a:p>
          <a:p>
            <a:pPr marL="45720" indent="0">
              <a:buNone/>
            </a:pPr>
            <a:endParaRPr lang="ru-RU"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608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179512" y="260648"/>
            <a:ext cx="8712968" cy="6336704"/>
          </a:xfrm>
        </p:spPr>
        <p:txBody>
          <a:bodyPr>
            <a:normAutofit/>
          </a:bodyPr>
          <a:lstStyle/>
          <a:p>
            <a:pPr marL="45720" lvl="0" indent="0">
              <a:buClr>
                <a:srgbClr val="05E0DB">
                  <a:lumMod val="75000"/>
                </a:srgbClr>
              </a:buClr>
              <a:buNone/>
            </a:pPr>
            <a:r>
              <a:rPr lang="ru-RU" sz="1200" dirty="0">
                <a:solidFill>
                  <a:prstClr val="black"/>
                </a:solidFill>
                <a:cs typeface="Times New Roman" panose="02020603050405020304" pitchFamily="18" charset="0"/>
              </a:rPr>
              <a:t> </a:t>
            </a:r>
            <a:r>
              <a:rPr lang="ru-RU" sz="1200" b="1" dirty="0">
                <a:solidFill>
                  <a:prstClr val="black"/>
                </a:solidFill>
                <a:cs typeface="Times New Roman" panose="02020603050405020304" pitchFamily="18" charset="0"/>
              </a:rPr>
              <a:t>Не пользоваться «детскими» словами</a:t>
            </a:r>
            <a:r>
              <a:rPr lang="ru-RU" sz="1200" dirty="0">
                <a:solidFill>
                  <a:prstClr val="black"/>
                </a:solidFill>
                <a:cs typeface="Times New Roman" panose="02020603050405020304" pitchFamily="18" charset="0"/>
              </a:rPr>
              <a:t>. Если ребенок машину называет «би-би», мы радуемся и повторяем за ним «Да! Машина». Предметы называем словами без уменьшительно-ласкательных суффиксов – это удлиняет и усложняет слово, а в дальнейшем мешает усвоению норм русского языка. Поэтому не «книжечка», а книга, не «собачка», а собака.</a:t>
            </a:r>
          </a:p>
          <a:p>
            <a:pPr marL="45720" lvl="0" indent="0">
              <a:buClr>
                <a:srgbClr val="05E0DB">
                  <a:lumMod val="75000"/>
                </a:srgbClr>
              </a:buClr>
              <a:buNone/>
            </a:pPr>
            <a:r>
              <a:rPr lang="ru-RU" sz="1200" b="1" dirty="0" smtClean="0">
                <a:solidFill>
                  <a:prstClr val="black"/>
                </a:solidFill>
                <a:cs typeface="Times New Roman" panose="02020603050405020304" pitchFamily="18" charset="0"/>
              </a:rPr>
              <a:t>Одобрять</a:t>
            </a:r>
            <a:r>
              <a:rPr lang="ru-RU" sz="1200" dirty="0">
                <a:solidFill>
                  <a:prstClr val="black"/>
                </a:solidFill>
                <a:cs typeface="Times New Roman" panose="02020603050405020304" pitchFamily="18" charset="0"/>
              </a:rPr>
              <a:t> любые речевые проявления, давайте запомним – не важно, как звучит слово, сколько в нем осталось слогов, как искажаются звуки, главное чтобы слово было. Словом специалисты называют звуковой комплекс, всегда обозначающий один и тот же предмет или понятие. Например, «па» – слово, обозначающее «спать», «</a:t>
            </a:r>
            <a:r>
              <a:rPr lang="ru-RU" sz="1200" dirty="0" err="1">
                <a:solidFill>
                  <a:prstClr val="black"/>
                </a:solidFill>
                <a:cs typeface="Times New Roman" panose="02020603050405020304" pitchFamily="18" charset="0"/>
              </a:rPr>
              <a:t>паа</a:t>
            </a:r>
            <a:r>
              <a:rPr lang="ru-RU" sz="1200" dirty="0">
                <a:solidFill>
                  <a:prstClr val="black"/>
                </a:solidFill>
                <a:cs typeface="Times New Roman" panose="02020603050405020304" pitchFamily="18" charset="0"/>
              </a:rPr>
              <a:t>» - «купаться». Но если звуковой комплекс «па» применяется для обозначения понятий «купаться», «пойдем», «стол», «посмотри», и т.д. – увы, это не слово. Одобрять, поощрять, радоваться, но при этом не ожидать слов слишком сильно, чтобы не пугать ребенка: сказал – замечательно, не сказал – скажет в следующий раз</a:t>
            </a:r>
          </a:p>
          <a:p>
            <a:pPr marL="45720" lvl="0" indent="0">
              <a:buClr>
                <a:srgbClr val="05E0DB">
                  <a:lumMod val="75000"/>
                </a:srgbClr>
              </a:buClr>
              <a:buNone/>
            </a:pPr>
            <a:r>
              <a:rPr lang="ru-RU" sz="1200" b="1" dirty="0" smtClean="0">
                <a:solidFill>
                  <a:prstClr val="black"/>
                </a:solidFill>
                <a:cs typeface="Times New Roman" panose="02020603050405020304" pitchFamily="18" charset="0"/>
              </a:rPr>
              <a:t>Не </a:t>
            </a:r>
            <a:r>
              <a:rPr lang="ru-RU" sz="1200" b="1" dirty="0">
                <a:solidFill>
                  <a:prstClr val="black"/>
                </a:solidFill>
                <a:cs typeface="Times New Roman" panose="02020603050405020304" pitchFamily="18" charset="0"/>
              </a:rPr>
              <a:t>просить ребенка «скажи» и «повтори»,</a:t>
            </a:r>
            <a:r>
              <a:rPr lang="ru-RU" sz="1200" dirty="0">
                <a:solidFill>
                  <a:prstClr val="black"/>
                </a:solidFill>
                <a:cs typeface="Times New Roman" panose="02020603050405020304" pitchFamily="18" charset="0"/>
              </a:rPr>
              <a:t> заменяйте эти слова чем угодно (Угадай, кто это? Я забыла, что это – помоги мне. Я не вижу, что там нарисовано?)</a:t>
            </a:r>
          </a:p>
          <a:p>
            <a:pPr marL="45720" lvl="0" indent="0">
              <a:buClr>
                <a:srgbClr val="05E0DB">
                  <a:lumMod val="75000"/>
                </a:srgbClr>
              </a:buClr>
              <a:buNone/>
            </a:pPr>
            <a:r>
              <a:rPr lang="ru-RU" sz="1200" b="1" dirty="0" smtClean="0">
                <a:solidFill>
                  <a:prstClr val="black"/>
                </a:solidFill>
                <a:cs typeface="Times New Roman" panose="02020603050405020304" pitchFamily="18" charset="0"/>
              </a:rPr>
              <a:t>Не </a:t>
            </a:r>
            <a:r>
              <a:rPr lang="ru-RU" sz="1200" b="1" dirty="0">
                <a:solidFill>
                  <a:prstClr val="black"/>
                </a:solidFill>
                <a:cs typeface="Times New Roman" panose="02020603050405020304" pitchFamily="18" charset="0"/>
              </a:rPr>
              <a:t>заниматься,  а играть</a:t>
            </a:r>
            <a:r>
              <a:rPr lang="ru-RU" sz="1200" dirty="0">
                <a:solidFill>
                  <a:prstClr val="black"/>
                </a:solidFill>
                <a:cs typeface="Times New Roman" panose="02020603050405020304" pitchFamily="18" charset="0"/>
              </a:rPr>
              <a:t>. Будет лучше, если ребенок вообще не будет догадываться, что он чему-то учится. Поэтому занятия проводятся не по расписанию 2 раза в неделю, а круглосуточно, в любую секунду – увидели на улице жука – выучили слова «жук», «ползет», «летит»…  Рассказали: жук ползет в траве, жук летит в небе.  Обучают не занятия с картинками, а жизнь.</a:t>
            </a:r>
          </a:p>
          <a:p>
            <a:pPr marL="45720" lvl="0" indent="0">
              <a:buClr>
                <a:srgbClr val="05E0DB">
                  <a:lumMod val="75000"/>
                </a:srgbClr>
              </a:buClr>
              <a:buNone/>
            </a:pPr>
            <a:r>
              <a:rPr lang="ru-RU" sz="1200" dirty="0">
                <a:solidFill>
                  <a:prstClr val="black"/>
                </a:solidFill>
                <a:cs typeface="Times New Roman" panose="02020603050405020304" pitchFamily="18" charset="0"/>
              </a:rPr>
              <a:t> </a:t>
            </a:r>
            <a:r>
              <a:rPr lang="ru-RU" sz="1200" b="1" dirty="0">
                <a:solidFill>
                  <a:prstClr val="black"/>
                </a:solidFill>
                <a:cs typeface="Times New Roman" panose="02020603050405020304" pitchFamily="18" charset="0"/>
              </a:rPr>
              <a:t>Говорить, глядя в лицо ребенку</a:t>
            </a:r>
            <a:r>
              <a:rPr lang="ru-RU" sz="1200" dirty="0">
                <a:solidFill>
                  <a:prstClr val="black"/>
                </a:solidFill>
                <a:cs typeface="Times New Roman" panose="02020603050405020304" pitchFamily="18" charset="0"/>
              </a:rPr>
              <a:t>. Дети воспринимают слуховую информацию лучше со зрительным подкреплением. К тому же артикуляцию некоторых звуков (П, Б, В, Ф, М, С, З)можно увидеть, и это поможет ему правильнее произносить новое слово.</a:t>
            </a:r>
          </a:p>
          <a:p>
            <a:pPr marL="45720" lvl="0" indent="0">
              <a:buClr>
                <a:srgbClr val="05E0DB">
                  <a:lumMod val="75000"/>
                </a:srgbClr>
              </a:buClr>
              <a:buNone/>
            </a:pPr>
            <a:r>
              <a:rPr lang="ru-RU" sz="1200" dirty="0">
                <a:solidFill>
                  <a:prstClr val="black"/>
                </a:solidFill>
                <a:cs typeface="Times New Roman" panose="02020603050405020304" pitchFamily="18" charset="0"/>
              </a:rPr>
              <a:t> Говорить лучше о предметах и ситуациях, которые есть </a:t>
            </a:r>
            <a:r>
              <a:rPr lang="ru-RU" sz="1200" b="1" dirty="0">
                <a:solidFill>
                  <a:prstClr val="black"/>
                </a:solidFill>
                <a:cs typeface="Times New Roman" panose="02020603050405020304" pitchFamily="18" charset="0"/>
              </a:rPr>
              <a:t>здесь и сейчас</a:t>
            </a:r>
            <a:r>
              <a:rPr lang="ru-RU" sz="1200" dirty="0">
                <a:solidFill>
                  <a:prstClr val="black"/>
                </a:solidFill>
                <a:cs typeface="Times New Roman" panose="02020603050405020304" pitchFamily="18" charset="0"/>
              </a:rPr>
              <a:t>. Из фразы: «убирай игрушки, мой руки, нужно покушать и потом пойдем гулять» - ребенок услышит и поймет только про игрушки. Для маленького ребенка будущее не существует, есть только настоящее.</a:t>
            </a:r>
          </a:p>
          <a:p>
            <a:pPr marL="45720" lvl="0" indent="0">
              <a:buClr>
                <a:srgbClr val="05E0DB">
                  <a:lumMod val="75000"/>
                </a:srgbClr>
              </a:buClr>
              <a:buNone/>
            </a:pPr>
            <a:r>
              <a:rPr lang="ru-RU" sz="1200" dirty="0">
                <a:solidFill>
                  <a:prstClr val="black"/>
                </a:solidFill>
                <a:cs typeface="Times New Roman" panose="02020603050405020304" pitchFamily="18" charset="0"/>
              </a:rPr>
              <a:t> </a:t>
            </a:r>
            <a:r>
              <a:rPr lang="ru-RU" sz="1200" b="1" dirty="0">
                <a:solidFill>
                  <a:prstClr val="black"/>
                </a:solidFill>
                <a:cs typeface="Times New Roman" panose="02020603050405020304" pitchFamily="18" charset="0"/>
              </a:rPr>
              <a:t>Предмет в руках</a:t>
            </a:r>
            <a:r>
              <a:rPr lang="ru-RU" sz="1200" dirty="0">
                <a:solidFill>
                  <a:prstClr val="black"/>
                </a:solidFill>
                <a:cs typeface="Times New Roman" panose="02020603050405020304" pitchFamily="18" charset="0"/>
              </a:rPr>
              <a:t> ребенка помогает быстрее усвоить новое слово (примерно в 3 раза). Даже если он ломает машинку – он не просто ее ломает, он ее анализирует, и сейчас, пожертвовав одной машинкой, можно выучить новые слова «колесо», «руль», «красная», «сломал».</a:t>
            </a:r>
          </a:p>
          <a:p>
            <a:pPr marL="45720" lvl="0" indent="0">
              <a:buClr>
                <a:srgbClr val="05E0DB">
                  <a:lumMod val="75000"/>
                </a:srgbClr>
              </a:buClr>
              <a:buNone/>
            </a:pPr>
            <a:r>
              <a:rPr lang="ru-RU" sz="1200" dirty="0">
                <a:solidFill>
                  <a:prstClr val="black"/>
                </a:solidFill>
                <a:cs typeface="Times New Roman" panose="02020603050405020304" pitchFamily="18" charset="0"/>
              </a:rPr>
              <a:t> </a:t>
            </a:r>
            <a:r>
              <a:rPr lang="ru-RU" sz="1200" b="1" dirty="0" smtClean="0">
                <a:solidFill>
                  <a:prstClr val="black"/>
                </a:solidFill>
                <a:cs typeface="Times New Roman" panose="02020603050405020304" pitchFamily="18" charset="0"/>
              </a:rPr>
              <a:t> </a:t>
            </a:r>
            <a:r>
              <a:rPr lang="ru-RU" sz="1200" b="1" dirty="0">
                <a:solidFill>
                  <a:prstClr val="black"/>
                </a:solidFill>
                <a:cs typeface="Times New Roman" panose="02020603050405020304" pitchFamily="18" charset="0"/>
              </a:rPr>
              <a:t>Д</a:t>
            </a:r>
            <a:r>
              <a:rPr lang="ru-RU" sz="1200" b="1" dirty="0" smtClean="0">
                <a:solidFill>
                  <a:prstClr val="black"/>
                </a:solidFill>
                <a:cs typeface="Times New Roman" panose="02020603050405020304" pitchFamily="18" charset="0"/>
              </a:rPr>
              <a:t>невник-словарь</a:t>
            </a:r>
            <a:r>
              <a:rPr lang="ru-RU" sz="1200" dirty="0">
                <a:solidFill>
                  <a:prstClr val="black"/>
                </a:solidFill>
                <a:cs typeface="Times New Roman" panose="02020603050405020304" pitchFamily="18" charset="0"/>
              </a:rPr>
              <a:t>, в котором </a:t>
            </a:r>
            <a:r>
              <a:rPr lang="ru-RU" sz="1200" dirty="0" smtClean="0">
                <a:solidFill>
                  <a:prstClr val="black"/>
                </a:solidFill>
                <a:cs typeface="Times New Roman" panose="02020603050405020304" pitchFamily="18" charset="0"/>
              </a:rPr>
              <a:t>фиксируются </a:t>
            </a:r>
            <a:r>
              <a:rPr lang="ru-RU" sz="1200" dirty="0">
                <a:solidFill>
                  <a:prstClr val="black"/>
                </a:solidFill>
                <a:cs typeface="Times New Roman" panose="02020603050405020304" pitchFamily="18" charset="0"/>
              </a:rPr>
              <a:t>новые сказанные ребенком слова и фразы, он будет </a:t>
            </a:r>
            <a:r>
              <a:rPr lang="ru-RU" sz="1200" dirty="0" smtClean="0">
                <a:solidFill>
                  <a:prstClr val="black"/>
                </a:solidFill>
                <a:cs typeface="Times New Roman" panose="02020603050405020304" pitchFamily="18" charset="0"/>
              </a:rPr>
              <a:t>напоминать, </a:t>
            </a:r>
            <a:r>
              <a:rPr lang="ru-RU" sz="1200" dirty="0">
                <a:solidFill>
                  <a:prstClr val="black"/>
                </a:solidFill>
                <a:cs typeface="Times New Roman" panose="02020603050405020304" pitchFamily="18" charset="0"/>
              </a:rPr>
              <a:t>о чем можно поговорить на прогулке или в </a:t>
            </a:r>
            <a:r>
              <a:rPr lang="ru-RU" sz="1200" dirty="0" smtClean="0">
                <a:solidFill>
                  <a:prstClr val="black"/>
                </a:solidFill>
                <a:cs typeface="Times New Roman" panose="02020603050405020304" pitchFamily="18" charset="0"/>
              </a:rPr>
              <a:t>магазине.</a:t>
            </a:r>
          </a:p>
          <a:p>
            <a:endParaRPr lang="ru-RU" dirty="0"/>
          </a:p>
        </p:txBody>
      </p:sp>
    </p:spTree>
    <p:extLst>
      <p:ext uri="{BB962C8B-B14F-4D97-AF65-F5344CB8AC3E}">
        <p14:creationId xmlns:p14="http://schemas.microsoft.com/office/powerpoint/2010/main" val="39136002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404664"/>
            <a:ext cx="8640960" cy="6264696"/>
          </a:xfrm>
        </p:spPr>
        <p:txBody>
          <a:bodyPr>
            <a:normAutofit lnSpcReduction="10000"/>
          </a:bodyPr>
          <a:lstStyle/>
          <a:p>
            <a:pPr marL="45720" indent="0" algn="ctr">
              <a:buNone/>
            </a:pPr>
            <a:r>
              <a:rPr lang="ru-RU" b="1" dirty="0" smtClean="0"/>
              <a:t>Коррекционная работа (в рамках языковой концепции)</a:t>
            </a:r>
          </a:p>
          <a:p>
            <a:pPr marL="45720" indent="0">
              <a:buNone/>
            </a:pPr>
            <a:r>
              <a:rPr lang="ru-RU" sz="1200" dirty="0" smtClean="0">
                <a:solidFill>
                  <a:schemeClr val="tx1"/>
                </a:solidFill>
              </a:rPr>
              <a:t>1.Речевую </a:t>
            </a:r>
            <a:r>
              <a:rPr lang="ru-RU" sz="1200" dirty="0">
                <a:solidFill>
                  <a:schemeClr val="tx1"/>
                </a:solidFill>
              </a:rPr>
              <a:t>работу нужно начинать не со звуков, не со слогов и </a:t>
            </a:r>
            <a:r>
              <a:rPr lang="ru-RU" sz="1200" dirty="0" err="1">
                <a:solidFill>
                  <a:schemeClr val="tx1"/>
                </a:solidFill>
              </a:rPr>
              <a:t>распевок</a:t>
            </a:r>
            <a:r>
              <a:rPr lang="ru-RU" sz="1200" dirty="0">
                <a:solidFill>
                  <a:schemeClr val="tx1"/>
                </a:solidFill>
              </a:rPr>
              <a:t> гласных, как считалось ранее (</a:t>
            </a:r>
            <a:r>
              <a:rPr lang="ru-RU" sz="1200" dirty="0" err="1">
                <a:solidFill>
                  <a:schemeClr val="tx1"/>
                </a:solidFill>
              </a:rPr>
              <a:t>см.«Моторную</a:t>
            </a:r>
            <a:r>
              <a:rPr lang="ru-RU" sz="1200" dirty="0">
                <a:solidFill>
                  <a:schemeClr val="tx1"/>
                </a:solidFill>
              </a:rPr>
              <a:t> концепцию»), а </a:t>
            </a:r>
            <a:r>
              <a:rPr lang="ru-RU" sz="1200" b="1" u="sng" dirty="0">
                <a:solidFill>
                  <a:schemeClr val="tx1"/>
                </a:solidFill>
              </a:rPr>
              <a:t>с</a:t>
            </a:r>
            <a:r>
              <a:rPr lang="ru-RU" sz="1200" b="1" u="sng" dirty="0" smtClean="0">
                <a:solidFill>
                  <a:schemeClr val="tx1"/>
                </a:solidFill>
              </a:rPr>
              <a:t>о   слов</a:t>
            </a:r>
            <a:r>
              <a:rPr lang="ru-RU" sz="1200" b="1" u="sng" dirty="0">
                <a:solidFill>
                  <a:schemeClr val="tx1"/>
                </a:solidFill>
              </a:rPr>
              <a:t>. </a:t>
            </a:r>
            <a:r>
              <a:rPr lang="ru-RU" sz="1200" dirty="0">
                <a:solidFill>
                  <a:schemeClr val="tx1"/>
                </a:solidFill>
              </a:rPr>
              <a:t>Именно слово является минимальной смысловой единицей речи.  Именно слова имеют смысл для ребенка, а произношение звуков у детей с моторной алалией не является ведущим дефектом.</a:t>
            </a:r>
          </a:p>
          <a:p>
            <a:pPr marL="45720" lvl="0" indent="0">
              <a:buClr>
                <a:srgbClr val="05E0DB">
                  <a:lumMod val="75000"/>
                </a:srgbClr>
              </a:buClr>
              <a:buNone/>
            </a:pPr>
            <a:r>
              <a:rPr lang="ru-RU" sz="1200" dirty="0">
                <a:solidFill>
                  <a:schemeClr val="tx1"/>
                </a:solidFill>
              </a:rPr>
              <a:t>2.  </a:t>
            </a:r>
            <a:r>
              <a:rPr lang="ru-RU" sz="1200" b="1" u="sng" dirty="0">
                <a:solidFill>
                  <a:schemeClr val="tx1"/>
                </a:solidFill>
              </a:rPr>
              <a:t>Работа через логику и эмоции.</a:t>
            </a:r>
          </a:p>
          <a:p>
            <a:pPr marL="45720" lvl="0" indent="0">
              <a:buClr>
                <a:srgbClr val="05E0DB">
                  <a:lumMod val="75000"/>
                </a:srgbClr>
              </a:buClr>
              <a:buNone/>
            </a:pPr>
            <a:r>
              <a:rPr lang="ru-RU" sz="1200" dirty="0">
                <a:solidFill>
                  <a:schemeClr val="tx1"/>
                </a:solidFill>
              </a:rPr>
              <a:t>У ребенка с моторной алалией высокий уровень невербального интеллекта (он всё понимает), в зачаточном состоянии находится вербальный интеллект (он не говорит или говорит мало и плохо) и высокая эмоциональность (в последнее время некоторые ученые выделяют это в самостоятельный вид – эмоциональный интеллект). Такой ребенок, в большинстве случаев, с полутора до трёх лет очень добрый, ласковый, контактный, а после четырех, когда он осознал свое отличие от сверстников, становится замкнутым, стеснительным или агрессивным.</a:t>
            </a:r>
          </a:p>
          <a:p>
            <a:pPr marL="45720" lvl="0" indent="0">
              <a:buClr>
                <a:srgbClr val="05E0DB">
                  <a:lumMod val="75000"/>
                </a:srgbClr>
              </a:buClr>
              <a:buNone/>
            </a:pPr>
            <a:r>
              <a:rPr lang="ru-RU" sz="1200" dirty="0" smtClean="0">
                <a:solidFill>
                  <a:schemeClr val="tx1"/>
                </a:solidFill>
              </a:rPr>
              <a:t> Формирование </a:t>
            </a:r>
            <a:r>
              <a:rPr lang="ru-RU" sz="1200" b="1" dirty="0">
                <a:solidFill>
                  <a:schemeClr val="tx1"/>
                </a:solidFill>
              </a:rPr>
              <a:t>вербального интеллекта (речи) через сохранные понимание, логику и </a:t>
            </a:r>
            <a:r>
              <a:rPr lang="ru-RU" sz="1200" b="1" dirty="0" smtClean="0">
                <a:solidFill>
                  <a:schemeClr val="tx1"/>
                </a:solidFill>
              </a:rPr>
              <a:t>эмоции</a:t>
            </a:r>
            <a:r>
              <a:rPr lang="ru-RU" sz="1200" dirty="0" smtClean="0">
                <a:solidFill>
                  <a:schemeClr val="tx1"/>
                </a:solidFill>
              </a:rPr>
              <a:t>. Работа </a:t>
            </a:r>
            <a:r>
              <a:rPr lang="ru-RU" sz="1200" dirty="0">
                <a:solidFill>
                  <a:schemeClr val="tx1"/>
                </a:solidFill>
              </a:rPr>
              <a:t>через сохранные анализаторы, например, при работе с сенсорной алалией сразу начинают обучать чтению, чтобы через сохранный зрительный анализатор сформировать понимание «звуковой», слышимой речи.</a:t>
            </a:r>
          </a:p>
          <a:p>
            <a:pPr marL="45720" lvl="0" indent="0">
              <a:buClr>
                <a:srgbClr val="05E0DB">
                  <a:lumMod val="75000"/>
                </a:srgbClr>
              </a:buClr>
              <a:buNone/>
            </a:pPr>
            <a:r>
              <a:rPr lang="ru-RU" sz="1200" b="1" dirty="0">
                <a:solidFill>
                  <a:schemeClr val="tx1"/>
                </a:solidFill>
              </a:rPr>
              <a:t>Эмоции:</a:t>
            </a:r>
            <a:r>
              <a:rPr lang="ru-RU" sz="1200" dirty="0">
                <a:solidFill>
                  <a:schemeClr val="tx1"/>
                </a:solidFill>
              </a:rPr>
              <a:t> в комплексном подходе </a:t>
            </a:r>
            <a:r>
              <a:rPr lang="ru-RU" sz="1200" dirty="0" smtClean="0">
                <a:solidFill>
                  <a:schemeClr val="tx1"/>
                </a:solidFill>
              </a:rPr>
              <a:t>несколько </a:t>
            </a:r>
            <a:r>
              <a:rPr lang="ru-RU" sz="1200" dirty="0">
                <a:solidFill>
                  <a:schemeClr val="tx1"/>
                </a:solidFill>
              </a:rPr>
              <a:t>способов, затрагивающих эмоции, по повышению мотивации ребенка, которые более эффективны, чем у детей с ЗРР и сенсорной алалией.</a:t>
            </a:r>
          </a:p>
          <a:p>
            <a:pPr marL="45720" lvl="0" indent="0">
              <a:buClr>
                <a:srgbClr val="05E0DB">
                  <a:lumMod val="75000"/>
                </a:srgbClr>
              </a:buClr>
              <a:buNone/>
            </a:pPr>
            <a:r>
              <a:rPr lang="ru-RU" sz="1200" dirty="0" smtClean="0">
                <a:solidFill>
                  <a:schemeClr val="tx1"/>
                </a:solidFill>
              </a:rPr>
              <a:t>Работа начинается </a:t>
            </a:r>
            <a:r>
              <a:rPr lang="ru-RU" sz="1200" dirty="0">
                <a:solidFill>
                  <a:schemeClr val="tx1"/>
                </a:solidFill>
              </a:rPr>
              <a:t>с первых слов и лексических тем, эмоционально значимых для ребенка. Любой ребенок имеет свои любимые игрушки: кто-то играет в машинки, а кто-то со «зверюшками», девочки предпочитают кукол и пони. Поэтому стоит у родителей узнать о предпочтениях ребенка и на их основе строить первые занятия: во-первых, ребенок быстрее пойдет на контакт, во-вторых, возможно в его теме у него уже есть какие-то слова или звукоподражания, с помощью которых можно общаться, и в-третьих, набирая слова по этой теме, ребенок сможет их сразу включить в свою игру и жизнь, он их будет активнее использовать и закреплять.</a:t>
            </a:r>
          </a:p>
          <a:p>
            <a:pPr marL="45720" lvl="0" indent="0">
              <a:buClr>
                <a:srgbClr val="05E0DB">
                  <a:lumMod val="75000"/>
                </a:srgbClr>
              </a:buClr>
              <a:buNone/>
            </a:pPr>
            <a:r>
              <a:rPr lang="ru-RU" sz="1200" b="1" dirty="0">
                <a:solidFill>
                  <a:schemeClr val="tx1"/>
                </a:solidFill>
              </a:rPr>
              <a:t>Логика:</a:t>
            </a:r>
            <a:r>
              <a:rPr lang="ru-RU" sz="1200" dirty="0">
                <a:solidFill>
                  <a:schemeClr val="tx1"/>
                </a:solidFill>
              </a:rPr>
              <a:t> разница между </a:t>
            </a:r>
            <a:r>
              <a:rPr lang="ru-RU" sz="1200" b="1" dirty="0">
                <a:solidFill>
                  <a:schemeClr val="tx1"/>
                </a:solidFill>
              </a:rPr>
              <a:t>пониманием речи и активной речью у моторных </a:t>
            </a:r>
            <a:r>
              <a:rPr lang="ru-RU" sz="1200" b="1" dirty="0" err="1">
                <a:solidFill>
                  <a:schemeClr val="tx1"/>
                </a:solidFill>
              </a:rPr>
              <a:t>алаликов</a:t>
            </a:r>
            <a:r>
              <a:rPr lang="ru-RU" sz="1200" b="1" dirty="0">
                <a:solidFill>
                  <a:schemeClr val="tx1"/>
                </a:solidFill>
              </a:rPr>
              <a:t> имеет свои особенности</a:t>
            </a:r>
            <a:r>
              <a:rPr lang="ru-RU" sz="1200" dirty="0">
                <a:solidFill>
                  <a:schemeClr val="tx1"/>
                </a:solidFill>
              </a:rPr>
              <a:t>. Вначале таких детей путают с детьми с ЗРР или считают просто ленивыми («он не хочет говорить»). Вызов первых слов, через простое повторение не работает (как это работает при ЗРР и СА). Часто даже «разговорившись» ребенок с МА может повторить за логопедом слова или фразы, но самостоятельно он их в речи, в жизни не использует. Для того, чтобы сформировать самостоятельную речь, мы работаем:</a:t>
            </a:r>
          </a:p>
          <a:p>
            <a:pPr marL="45720" lvl="0" indent="0">
              <a:buClr>
                <a:srgbClr val="05E0DB">
                  <a:lumMod val="75000"/>
                </a:srgbClr>
              </a:buClr>
              <a:buNone/>
            </a:pPr>
            <a:r>
              <a:rPr lang="ru-RU" sz="1200" dirty="0">
                <a:solidFill>
                  <a:schemeClr val="tx1"/>
                </a:solidFill>
              </a:rPr>
              <a:t>- через вопросы (при СА мы 80% времени объясняем и повторяем и 20 % времени спрашиваем, а при МА – наоборот)</a:t>
            </a:r>
          </a:p>
          <a:p>
            <a:pPr marL="45720" lvl="0" indent="0">
              <a:buClr>
                <a:srgbClr val="05E0DB">
                  <a:lumMod val="75000"/>
                </a:srgbClr>
              </a:buClr>
              <a:buNone/>
            </a:pPr>
            <a:r>
              <a:rPr lang="ru-RU" sz="1200" dirty="0">
                <a:solidFill>
                  <a:schemeClr val="tx1"/>
                </a:solidFill>
              </a:rPr>
              <a:t>- большое количество повторений и при вызывании слов, и при формировании фразы, и при работе с падежами в дальнейшем происходит за счет использования большого количества ситуаций, где требуется использование этого слова, падежа и т.д., а не просто повторение одного и того же.</a:t>
            </a:r>
          </a:p>
          <a:p>
            <a:pPr marL="45720" indent="0">
              <a:buNone/>
            </a:pPr>
            <a:endParaRPr lang="ru-RU" dirty="0"/>
          </a:p>
          <a:p>
            <a:pPr marL="45720" indent="0">
              <a:buNone/>
            </a:pPr>
            <a:endParaRPr lang="ru-RU" dirty="0"/>
          </a:p>
        </p:txBody>
      </p:sp>
    </p:spTree>
    <p:extLst>
      <p:ext uri="{BB962C8B-B14F-4D97-AF65-F5344CB8AC3E}">
        <p14:creationId xmlns:p14="http://schemas.microsoft.com/office/powerpoint/2010/main" val="2534538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188640"/>
            <a:ext cx="8496944" cy="6336704"/>
          </a:xfrm>
        </p:spPr>
        <p:txBody>
          <a:bodyPr>
            <a:normAutofit lnSpcReduction="10000"/>
          </a:bodyPr>
          <a:lstStyle/>
          <a:p>
            <a:pPr marL="45720" lvl="0" indent="0">
              <a:buClr>
                <a:srgbClr val="05E0DB">
                  <a:lumMod val="75000"/>
                </a:srgbClr>
              </a:buClr>
              <a:buNone/>
            </a:pPr>
            <a:r>
              <a:rPr lang="ru-RU" sz="1300" b="1" dirty="0" smtClean="0">
                <a:solidFill>
                  <a:schemeClr val="tx1"/>
                </a:solidFill>
              </a:rPr>
              <a:t>3</a:t>
            </a:r>
            <a:r>
              <a:rPr lang="ru-RU" sz="1300" b="1" dirty="0">
                <a:solidFill>
                  <a:schemeClr val="tx1"/>
                </a:solidFill>
              </a:rPr>
              <a:t>. </a:t>
            </a:r>
            <a:r>
              <a:rPr lang="ru-RU" sz="1300" b="1" dirty="0" smtClean="0">
                <a:solidFill>
                  <a:schemeClr val="tx1"/>
                </a:solidFill>
              </a:rPr>
              <a:t> </a:t>
            </a:r>
            <a:r>
              <a:rPr lang="ru-RU" sz="1300" b="1" dirty="0">
                <a:solidFill>
                  <a:schemeClr val="tx1"/>
                </a:solidFill>
              </a:rPr>
              <a:t>Работа с родителями</a:t>
            </a:r>
            <a:r>
              <a:rPr lang="ru-RU" sz="1300" b="1" dirty="0" smtClean="0">
                <a:solidFill>
                  <a:schemeClr val="tx1"/>
                </a:solidFill>
              </a:rPr>
              <a:t>.</a:t>
            </a:r>
            <a:endParaRPr lang="ru-RU" sz="1300" b="1" dirty="0">
              <a:solidFill>
                <a:schemeClr val="tx1"/>
              </a:solidFill>
            </a:endParaRPr>
          </a:p>
          <a:p>
            <a:pPr marL="45720" lvl="0" indent="0">
              <a:buClr>
                <a:srgbClr val="05E0DB">
                  <a:lumMod val="75000"/>
                </a:srgbClr>
              </a:buClr>
              <a:buNone/>
            </a:pPr>
            <a:r>
              <a:rPr lang="ru-RU" sz="1300" dirty="0" smtClean="0">
                <a:solidFill>
                  <a:schemeClr val="tx1"/>
                </a:solidFill>
              </a:rPr>
              <a:t> Если  </a:t>
            </a:r>
            <a:r>
              <a:rPr lang="ru-RU" sz="1300" dirty="0">
                <a:solidFill>
                  <a:schemeClr val="tx1"/>
                </a:solidFill>
              </a:rPr>
              <a:t>с ребенком занимаются дома, </a:t>
            </a:r>
            <a:r>
              <a:rPr lang="ru-RU" sz="1300" dirty="0" smtClean="0">
                <a:solidFill>
                  <a:schemeClr val="tx1"/>
                </a:solidFill>
              </a:rPr>
              <a:t>работа значительно сокращается.  Потому что между </a:t>
            </a:r>
            <a:r>
              <a:rPr lang="ru-RU" sz="1300" dirty="0">
                <a:solidFill>
                  <a:schemeClr val="tx1"/>
                </a:solidFill>
              </a:rPr>
              <a:t>занятиями ребенок с алалией все </a:t>
            </a:r>
            <a:r>
              <a:rPr lang="ru-RU" sz="1300" dirty="0" smtClean="0">
                <a:solidFill>
                  <a:schemeClr val="tx1"/>
                </a:solidFill>
              </a:rPr>
              <a:t>забыл</a:t>
            </a:r>
            <a:r>
              <a:rPr lang="ru-RU" sz="1300" dirty="0">
                <a:solidFill>
                  <a:schemeClr val="tx1"/>
                </a:solidFill>
              </a:rPr>
              <a:t>,  если с ним дома никто не говорил, и он не использовал новые навыки (незачем и не с кем). Это связано с механизмом нарушения при МА – на занятии мы формируем нейронную связь между понятием и произносимым словом, после занятия – эту связь нужно укреплять многократным употреблением нового слова в различных ситуациях</a:t>
            </a:r>
            <a:r>
              <a:rPr lang="ru-RU" sz="1300" dirty="0" smtClean="0">
                <a:solidFill>
                  <a:schemeClr val="tx1"/>
                </a:solidFill>
              </a:rPr>
              <a:t>.</a:t>
            </a:r>
            <a:endParaRPr lang="ru-RU" sz="1300" dirty="0">
              <a:solidFill>
                <a:schemeClr val="tx1"/>
              </a:solidFill>
            </a:endParaRPr>
          </a:p>
          <a:p>
            <a:pPr marL="45720" lvl="0" indent="0">
              <a:buClr>
                <a:srgbClr val="05E0DB">
                  <a:lumMod val="75000"/>
                </a:srgbClr>
              </a:buClr>
              <a:buNone/>
            </a:pPr>
            <a:r>
              <a:rPr lang="ru-RU" sz="1300" b="1" dirty="0">
                <a:solidFill>
                  <a:schemeClr val="tx1"/>
                </a:solidFill>
              </a:rPr>
              <a:t>4</a:t>
            </a:r>
            <a:r>
              <a:rPr lang="ru-RU" sz="1300" b="1" dirty="0" smtClean="0">
                <a:solidFill>
                  <a:schemeClr val="tx1"/>
                </a:solidFill>
              </a:rPr>
              <a:t>. </a:t>
            </a:r>
            <a:r>
              <a:rPr lang="ru-RU" sz="1300" b="1" dirty="0">
                <a:solidFill>
                  <a:schemeClr val="tx1"/>
                </a:solidFill>
              </a:rPr>
              <a:t>Вопросы</a:t>
            </a:r>
            <a:r>
              <a:rPr lang="ru-RU" sz="1300" b="1" dirty="0" smtClean="0">
                <a:solidFill>
                  <a:schemeClr val="tx1"/>
                </a:solidFill>
              </a:rPr>
              <a:t>.</a:t>
            </a:r>
            <a:endParaRPr lang="ru-RU" sz="1300" b="1" dirty="0">
              <a:solidFill>
                <a:schemeClr val="tx1"/>
              </a:solidFill>
            </a:endParaRPr>
          </a:p>
          <a:p>
            <a:pPr marL="45720" lvl="0" indent="0">
              <a:buClr>
                <a:srgbClr val="05E0DB">
                  <a:lumMod val="75000"/>
                </a:srgbClr>
              </a:buClr>
              <a:buNone/>
            </a:pPr>
            <a:r>
              <a:rPr lang="ru-RU" sz="1300" dirty="0">
                <a:solidFill>
                  <a:schemeClr val="tx1"/>
                </a:solidFill>
              </a:rPr>
              <a:t>Основная проблемы в МА заключается не в том, что ребенок не понимает речь, а в том, как ему найти в памяти слова, которые уже имеются в понимании. Поэтому, с самого начала, и до самого конца – основным приемом  будет постановка правильных вопросов, вместо многократного повторения, как это работает при сенсорной алалии или других диагнозах. Поэтому </a:t>
            </a:r>
            <a:r>
              <a:rPr lang="ru-RU" sz="1300" dirty="0" smtClean="0">
                <a:solidFill>
                  <a:schemeClr val="tx1"/>
                </a:solidFill>
              </a:rPr>
              <a:t>на  </a:t>
            </a:r>
            <a:r>
              <a:rPr lang="ru-RU" sz="1300" dirty="0">
                <a:solidFill>
                  <a:schemeClr val="tx1"/>
                </a:solidFill>
              </a:rPr>
              <a:t>занятиях родителям запрещено подсказывать ответы. А для домашней работы </a:t>
            </a:r>
            <a:r>
              <a:rPr lang="ru-RU" sz="1300" dirty="0" smtClean="0">
                <a:solidFill>
                  <a:schemeClr val="tx1"/>
                </a:solidFill>
              </a:rPr>
              <a:t>необходимо научить </a:t>
            </a:r>
            <a:r>
              <a:rPr lang="ru-RU" sz="1300" dirty="0">
                <a:solidFill>
                  <a:schemeClr val="tx1"/>
                </a:solidFill>
              </a:rPr>
              <a:t>родителей, как правильно спросить и как правильно подсказать.</a:t>
            </a:r>
          </a:p>
          <a:p>
            <a:pPr marL="45720" lvl="0" indent="0">
              <a:buClr>
                <a:srgbClr val="05E0DB">
                  <a:lumMod val="75000"/>
                </a:srgbClr>
              </a:buClr>
              <a:buNone/>
            </a:pPr>
            <a:r>
              <a:rPr lang="ru-RU" sz="1300" dirty="0">
                <a:solidFill>
                  <a:schemeClr val="tx1"/>
                </a:solidFill>
              </a:rPr>
              <a:t>Многие знают про типовые вопросы на первых этапах, чтобы вызвать слово из памяти ребенка:</a:t>
            </a:r>
          </a:p>
          <a:p>
            <a:pPr marL="45720" lvl="0" indent="0">
              <a:buClr>
                <a:srgbClr val="05E0DB">
                  <a:lumMod val="75000"/>
                </a:srgbClr>
              </a:buClr>
              <a:buNone/>
            </a:pPr>
            <a:r>
              <a:rPr lang="ru-RU" sz="1300" dirty="0">
                <a:solidFill>
                  <a:schemeClr val="tx1"/>
                </a:solidFill>
              </a:rPr>
              <a:t>Пример.</a:t>
            </a:r>
          </a:p>
          <a:p>
            <a:pPr marL="45720" lvl="0" indent="0">
              <a:buClr>
                <a:srgbClr val="05E0DB">
                  <a:lumMod val="75000"/>
                </a:srgbClr>
              </a:buClr>
              <a:buNone/>
            </a:pPr>
            <a:r>
              <a:rPr lang="ru-RU" sz="1300" dirty="0">
                <a:solidFill>
                  <a:schemeClr val="tx1"/>
                </a:solidFill>
              </a:rPr>
              <a:t>Предъявляем картинку с изображением слона – новое для ребенка слово.</a:t>
            </a:r>
          </a:p>
          <a:p>
            <a:pPr marL="45720" lvl="0" indent="0">
              <a:buClr>
                <a:srgbClr val="05E0DB">
                  <a:lumMod val="75000"/>
                </a:srgbClr>
              </a:buClr>
              <a:buNone/>
            </a:pPr>
            <a:r>
              <a:rPr lang="ru-RU" sz="1300" dirty="0">
                <a:solidFill>
                  <a:schemeClr val="tx1"/>
                </a:solidFill>
              </a:rPr>
              <a:t>Логопед называет: Это слон (ребенок произносит «слон»).</a:t>
            </a:r>
          </a:p>
          <a:p>
            <a:pPr marL="45720" lvl="0" indent="0">
              <a:buClr>
                <a:srgbClr val="05E0DB">
                  <a:lumMod val="75000"/>
                </a:srgbClr>
              </a:buClr>
              <a:buNone/>
            </a:pPr>
            <a:r>
              <a:rPr lang="ru-RU" sz="1300" dirty="0">
                <a:solidFill>
                  <a:schemeClr val="tx1"/>
                </a:solidFill>
              </a:rPr>
              <a:t>Логопед спрашивает: Кто это? (ответа нет)</a:t>
            </a:r>
          </a:p>
          <a:p>
            <a:pPr marL="45720" lvl="0" indent="0">
              <a:buClr>
                <a:srgbClr val="05E0DB">
                  <a:lumMod val="75000"/>
                </a:srgbClr>
              </a:buClr>
              <a:buNone/>
            </a:pPr>
            <a:r>
              <a:rPr lang="ru-RU" sz="1300" dirty="0">
                <a:solidFill>
                  <a:schemeClr val="tx1"/>
                </a:solidFill>
              </a:rPr>
              <a:t>Логопед спрашивает: Это слон? (ребенок отвечает на вопрос, по сути, повторяет за логопедом «слон»).</a:t>
            </a:r>
          </a:p>
          <a:p>
            <a:pPr marL="45720" lvl="0" indent="0">
              <a:buClr>
                <a:srgbClr val="05E0DB">
                  <a:lumMod val="75000"/>
                </a:srgbClr>
              </a:buClr>
              <a:buNone/>
            </a:pPr>
            <a:r>
              <a:rPr lang="ru-RU" sz="1300" dirty="0">
                <a:solidFill>
                  <a:schemeClr val="tx1"/>
                </a:solidFill>
              </a:rPr>
              <a:t>Логопед спрашивает Кто это? (слон).</a:t>
            </a:r>
          </a:p>
          <a:p>
            <a:pPr marL="45720" lvl="0" indent="0">
              <a:buClr>
                <a:srgbClr val="05E0DB">
                  <a:lumMod val="75000"/>
                </a:srgbClr>
              </a:buClr>
              <a:buNone/>
            </a:pPr>
            <a:r>
              <a:rPr lang="ru-RU" sz="1300" dirty="0">
                <a:solidFill>
                  <a:schemeClr val="tx1"/>
                </a:solidFill>
              </a:rPr>
              <a:t>Если ребенок не дает ответа, логопед  задает наводящий вопрос: Это крокодил или слон? (ребенок выбирает в качестве ответа последнее из названных слов:   «слон»).</a:t>
            </a:r>
          </a:p>
          <a:p>
            <a:pPr marL="45720" lvl="0" indent="0">
              <a:buClr>
                <a:srgbClr val="05E0DB">
                  <a:lumMod val="75000"/>
                </a:srgbClr>
              </a:buClr>
              <a:buNone/>
            </a:pPr>
            <a:r>
              <a:rPr lang="ru-RU" sz="1300" dirty="0">
                <a:solidFill>
                  <a:schemeClr val="tx1"/>
                </a:solidFill>
              </a:rPr>
              <a:t>Логопед проверяет, осознанно ли ребенок выбрал слово из двух предложенных: так это слон или крокодил? (если ребенок повторяет последнее слово «крокодил» - возвращаемся к началу. Если отвечает «слон», слово усвоено).</a:t>
            </a:r>
          </a:p>
          <a:p>
            <a:pPr marL="45720" lvl="0" indent="0">
              <a:buClr>
                <a:srgbClr val="05E0DB">
                  <a:lumMod val="75000"/>
                </a:srgbClr>
              </a:buClr>
              <a:buNone/>
            </a:pPr>
            <a:r>
              <a:rPr lang="ru-RU" sz="1300" dirty="0">
                <a:solidFill>
                  <a:schemeClr val="tx1"/>
                </a:solidFill>
              </a:rPr>
              <a:t>Еще проверка: Может, все-таки крокодил?</a:t>
            </a:r>
          </a:p>
          <a:p>
            <a:pPr marL="45720" lvl="0" indent="0">
              <a:buClr>
                <a:srgbClr val="05E0DB">
                  <a:lumMod val="75000"/>
                </a:srgbClr>
              </a:buClr>
              <a:buNone/>
            </a:pPr>
            <a:r>
              <a:rPr lang="ru-RU" sz="1300" dirty="0">
                <a:solidFill>
                  <a:schemeClr val="tx1"/>
                </a:solidFill>
              </a:rPr>
              <a:t>Ребенок: нет, слон!</a:t>
            </a:r>
          </a:p>
          <a:p>
            <a:pPr marL="45720" indent="0">
              <a:buNone/>
            </a:pPr>
            <a:endParaRPr lang="ru-RU" dirty="0">
              <a:solidFill>
                <a:schemeClr val="tx1"/>
              </a:solidFill>
            </a:endParaRPr>
          </a:p>
        </p:txBody>
      </p:sp>
    </p:spTree>
    <p:extLst>
      <p:ext uri="{BB962C8B-B14F-4D97-AF65-F5344CB8AC3E}">
        <p14:creationId xmlns:p14="http://schemas.microsoft.com/office/powerpoint/2010/main" val="933137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188640"/>
            <a:ext cx="8424936" cy="6264696"/>
          </a:xfrm>
        </p:spPr>
        <p:txBody>
          <a:bodyPr>
            <a:noAutofit/>
          </a:bodyPr>
          <a:lstStyle/>
          <a:p>
            <a:pPr marL="45720" lvl="0" indent="0">
              <a:buClr>
                <a:srgbClr val="05E0DB">
                  <a:lumMod val="75000"/>
                </a:srgbClr>
              </a:buClr>
              <a:buNone/>
            </a:pPr>
            <a:r>
              <a:rPr lang="ru-RU" sz="1400" b="1" dirty="0" smtClean="0">
                <a:solidFill>
                  <a:schemeClr val="tx1"/>
                </a:solidFill>
              </a:rPr>
              <a:t>Вопросы </a:t>
            </a:r>
            <a:r>
              <a:rPr lang="ru-RU" sz="1400" b="1" dirty="0">
                <a:solidFill>
                  <a:schemeClr val="tx1"/>
                </a:solidFill>
              </a:rPr>
              <a:t>также важны и на этапе фразы</a:t>
            </a:r>
            <a:r>
              <a:rPr lang="ru-RU" sz="1400" dirty="0">
                <a:solidFill>
                  <a:schemeClr val="tx1"/>
                </a:solidFill>
              </a:rPr>
              <a:t>, и на последующих этапах по формированию всего русского языка. М</a:t>
            </a:r>
            <a:r>
              <a:rPr lang="ru-RU" sz="1400" dirty="0" smtClean="0">
                <a:solidFill>
                  <a:schemeClr val="tx1"/>
                </a:solidFill>
              </a:rPr>
              <a:t>оторный </a:t>
            </a:r>
            <a:r>
              <a:rPr lang="ru-RU" sz="1400" dirty="0" err="1">
                <a:solidFill>
                  <a:schemeClr val="tx1"/>
                </a:solidFill>
              </a:rPr>
              <a:t>алалик</a:t>
            </a:r>
            <a:r>
              <a:rPr lang="ru-RU" sz="1400" dirty="0">
                <a:solidFill>
                  <a:schemeClr val="tx1"/>
                </a:solidFill>
              </a:rPr>
              <a:t> имеет большее количество вариантов ответов, чем любой другой ребенок, находящийся на данном этапе речевого развития, что дает большее количество ошибок. И поэтому на каждую лексическую или грамматическую тему нужно задавать свои вопросы, чтобы получить правильные, нужные логопеду ответы. При этом нельзя дать в вопросе явной подсказки, потому что «хитренький»  моторный </a:t>
            </a:r>
            <a:r>
              <a:rPr lang="ru-RU" sz="1400" dirty="0" err="1">
                <a:solidFill>
                  <a:schemeClr val="tx1"/>
                </a:solidFill>
              </a:rPr>
              <a:t>алалик</a:t>
            </a:r>
            <a:r>
              <a:rPr lang="ru-RU" sz="1400" dirty="0">
                <a:solidFill>
                  <a:schemeClr val="tx1"/>
                </a:solidFill>
              </a:rPr>
              <a:t> быстро ею воспользуется, а в его активный словарь слово не попадет. </a:t>
            </a:r>
            <a:endParaRPr lang="ru-RU" sz="1400" dirty="0" smtClean="0">
              <a:solidFill>
                <a:schemeClr val="tx1"/>
              </a:solidFill>
            </a:endParaRPr>
          </a:p>
          <a:p>
            <a:pPr marL="45720" lvl="0" indent="0">
              <a:buClr>
                <a:srgbClr val="05E0DB">
                  <a:lumMod val="75000"/>
                </a:srgbClr>
              </a:buClr>
              <a:buNone/>
            </a:pPr>
            <a:r>
              <a:rPr lang="ru-RU" sz="1400" dirty="0" smtClean="0">
                <a:solidFill>
                  <a:schemeClr val="tx1"/>
                </a:solidFill>
              </a:rPr>
              <a:t>Именно </a:t>
            </a:r>
            <a:r>
              <a:rPr lang="ru-RU" sz="1400" dirty="0">
                <a:solidFill>
                  <a:schemeClr val="tx1"/>
                </a:solidFill>
              </a:rPr>
              <a:t>после таких занятий, где ребенок не отвечал на вопросы, а повторял за логопедом, родители говорят: «мы видели – на занятии он  всё говорит, а дома молчит». Логопед сформировал отраженное проговаривание, но самостоятельную произвольную речь не сделал. И дальнейшая работа таких логопедов строится на создании «формализованной» речи, заучивании бытовых фраз (из олигофренопедагогики по социализации умственно отсталых детей). Это, естественно, приводит к остановке в развитии интеллекта ребенка  и невозможности обучения </a:t>
            </a:r>
            <a:r>
              <a:rPr lang="ru-RU" sz="1400" dirty="0" smtClean="0">
                <a:solidFill>
                  <a:schemeClr val="tx1"/>
                </a:solidFill>
              </a:rPr>
              <a:t>в массовой </a:t>
            </a:r>
            <a:r>
              <a:rPr lang="ru-RU" sz="1400" dirty="0">
                <a:solidFill>
                  <a:schemeClr val="tx1"/>
                </a:solidFill>
              </a:rPr>
              <a:t>школе</a:t>
            </a:r>
            <a:r>
              <a:rPr lang="ru-RU" sz="1400" dirty="0" smtClean="0">
                <a:solidFill>
                  <a:schemeClr val="tx1"/>
                </a:solidFill>
              </a:rPr>
              <a:t>.</a:t>
            </a:r>
            <a:endParaRPr lang="ru-RU" sz="1400" dirty="0">
              <a:solidFill>
                <a:schemeClr val="tx1"/>
              </a:solidFill>
            </a:endParaRPr>
          </a:p>
          <a:p>
            <a:pPr marL="45720" lvl="0" indent="0">
              <a:buClr>
                <a:srgbClr val="05E0DB">
                  <a:lumMod val="75000"/>
                </a:srgbClr>
              </a:buClr>
              <a:buNone/>
            </a:pPr>
            <a:r>
              <a:rPr lang="ru-RU" sz="1400" dirty="0">
                <a:solidFill>
                  <a:schemeClr val="tx1"/>
                </a:solidFill>
              </a:rPr>
              <a:t>Ученые доказали, что многократное повторение однообразных рутинных действий приводит к снижению интеллекта не только у детей, но даже у взрослых. А у ребенка с МА эти многократные однообразные повторы выключают его понимание, в отличие от вопросов, которые заставляют его думать. Именно так мы через сохранный интеллект формируем речь.</a:t>
            </a:r>
          </a:p>
          <a:p>
            <a:pPr marL="45720" lvl="0" indent="0">
              <a:buClr>
                <a:srgbClr val="05E0DB">
                  <a:lumMod val="75000"/>
                </a:srgbClr>
              </a:buClr>
              <a:buNone/>
            </a:pPr>
            <a:endParaRPr lang="ru-RU" sz="1400" b="1" dirty="0">
              <a:solidFill>
                <a:schemeClr val="tx1"/>
              </a:solidFill>
            </a:endParaRPr>
          </a:p>
          <a:p>
            <a:pPr marL="45720" lvl="0" indent="0">
              <a:buClr>
                <a:srgbClr val="05E0DB">
                  <a:lumMod val="75000"/>
                </a:srgbClr>
              </a:buClr>
              <a:buNone/>
            </a:pPr>
            <a:r>
              <a:rPr lang="ru-RU" sz="1400" b="1" dirty="0">
                <a:solidFill>
                  <a:schemeClr val="tx1"/>
                </a:solidFill>
              </a:rPr>
              <a:t>5</a:t>
            </a:r>
            <a:r>
              <a:rPr lang="ru-RU" sz="1400" b="1" dirty="0" smtClean="0">
                <a:solidFill>
                  <a:schemeClr val="tx1"/>
                </a:solidFill>
              </a:rPr>
              <a:t>. Гимнастика.</a:t>
            </a:r>
            <a:endParaRPr lang="ru-RU" sz="1400" b="1" dirty="0">
              <a:solidFill>
                <a:schemeClr val="tx1"/>
              </a:solidFill>
            </a:endParaRPr>
          </a:p>
          <a:p>
            <a:pPr marL="45720" lvl="0" indent="0">
              <a:buClr>
                <a:srgbClr val="05E0DB">
                  <a:lumMod val="75000"/>
                </a:srgbClr>
              </a:buClr>
              <a:buNone/>
            </a:pPr>
            <a:r>
              <a:rPr lang="ru-RU" sz="1400" dirty="0">
                <a:solidFill>
                  <a:schemeClr val="tx1"/>
                </a:solidFill>
              </a:rPr>
              <a:t>При коррекции дизартрии, </a:t>
            </a:r>
            <a:r>
              <a:rPr lang="ru-RU" sz="1400" dirty="0" err="1">
                <a:solidFill>
                  <a:schemeClr val="tx1"/>
                </a:solidFill>
              </a:rPr>
              <a:t>дислалии</a:t>
            </a:r>
            <a:r>
              <a:rPr lang="ru-RU" sz="1400" dirty="0">
                <a:solidFill>
                  <a:schemeClr val="tx1"/>
                </a:solidFill>
              </a:rPr>
              <a:t> и других речевых нарушений мы, логопеды используем артикуляционные, пальчиковые гимнастики (развитие мелкой моторики пальцев рук), логопедический и зондовый массаж, но при </a:t>
            </a:r>
            <a:r>
              <a:rPr lang="ru-RU" sz="1400" b="1" dirty="0">
                <a:solidFill>
                  <a:schemeClr val="tx1"/>
                </a:solidFill>
              </a:rPr>
              <a:t>коррекции алалии это не имеет смысла</a:t>
            </a:r>
            <a:r>
              <a:rPr lang="ru-RU" sz="1400" dirty="0">
                <a:solidFill>
                  <a:schemeClr val="tx1"/>
                </a:solidFill>
              </a:rPr>
              <a:t>, так как поражение находится в совершенно другом месте. Н</a:t>
            </a:r>
            <a:r>
              <a:rPr lang="ru-RU" sz="1400" dirty="0" smtClean="0">
                <a:solidFill>
                  <a:schemeClr val="tx1"/>
                </a:solidFill>
              </a:rPr>
              <a:t>а </a:t>
            </a:r>
            <a:r>
              <a:rPr lang="ru-RU" sz="1400" dirty="0">
                <a:solidFill>
                  <a:schemeClr val="tx1"/>
                </a:solidFill>
              </a:rPr>
              <a:t>начальных этапах </a:t>
            </a:r>
            <a:r>
              <a:rPr lang="ru-RU" sz="1400" dirty="0" smtClean="0">
                <a:solidFill>
                  <a:schemeClr val="tx1"/>
                </a:solidFill>
              </a:rPr>
              <a:t>работы используется гимнастика </a:t>
            </a:r>
            <a:r>
              <a:rPr lang="ru-RU" sz="1400" dirty="0">
                <a:solidFill>
                  <a:schemeClr val="tx1"/>
                </a:solidFill>
              </a:rPr>
              <a:t>на развитие межполушарных связей мозга (см. Семенович А.В. «Нейропсихологическая коррекция в детском возрасте»)</a:t>
            </a:r>
          </a:p>
          <a:p>
            <a:pPr lvl="0">
              <a:buClr>
                <a:srgbClr val="05E0DB">
                  <a:lumMod val="75000"/>
                </a:srgbClr>
              </a:buClr>
            </a:pPr>
            <a:endParaRPr lang="ru-RU" sz="800" dirty="0">
              <a:solidFill>
                <a:schemeClr val="tx1"/>
              </a:solidFill>
            </a:endParaRPr>
          </a:p>
        </p:txBody>
      </p:sp>
    </p:spTree>
    <p:extLst>
      <p:ext uri="{BB962C8B-B14F-4D97-AF65-F5344CB8AC3E}">
        <p14:creationId xmlns:p14="http://schemas.microsoft.com/office/powerpoint/2010/main" val="16413658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260648"/>
            <a:ext cx="8568952" cy="6264696"/>
          </a:xfrm>
        </p:spPr>
        <p:txBody>
          <a:bodyPr>
            <a:normAutofit/>
          </a:bodyPr>
          <a:lstStyle/>
          <a:p>
            <a:pPr marL="45720" lvl="0" indent="0" algn="ctr">
              <a:buClr>
                <a:srgbClr val="05E0DB">
                  <a:lumMod val="75000"/>
                </a:srgbClr>
              </a:buClr>
              <a:buNone/>
            </a:pPr>
            <a:r>
              <a:rPr lang="ru-RU" sz="1600" b="1" dirty="0" smtClean="0">
                <a:solidFill>
                  <a:prstClr val="black">
                    <a:lumMod val="75000"/>
                    <a:lumOff val="25000"/>
                  </a:prstClr>
                </a:solidFill>
              </a:rPr>
              <a:t>Знания</a:t>
            </a:r>
            <a:r>
              <a:rPr lang="ru-RU" sz="1600" b="1" dirty="0">
                <a:solidFill>
                  <a:prstClr val="black">
                    <a:lumMod val="75000"/>
                    <a:lumOff val="25000"/>
                  </a:prstClr>
                </a:solidFill>
              </a:rPr>
              <a:t>, способы и приемы, как быстро разговорить ребёнка </a:t>
            </a:r>
            <a:endParaRPr lang="ru-RU" sz="1600" b="1" dirty="0" smtClean="0">
              <a:solidFill>
                <a:prstClr val="black">
                  <a:lumMod val="75000"/>
                  <a:lumOff val="25000"/>
                </a:prstClr>
              </a:solidFill>
            </a:endParaRPr>
          </a:p>
          <a:p>
            <a:pPr marL="45720" lvl="0" indent="0" algn="ctr">
              <a:buClr>
                <a:srgbClr val="05E0DB">
                  <a:lumMod val="75000"/>
                </a:srgbClr>
              </a:buClr>
              <a:buNone/>
            </a:pPr>
            <a:r>
              <a:rPr lang="ru-RU" sz="1600" b="1" dirty="0" smtClean="0">
                <a:solidFill>
                  <a:prstClr val="black">
                    <a:lumMod val="75000"/>
                    <a:lumOff val="25000"/>
                  </a:prstClr>
                </a:solidFill>
              </a:rPr>
              <a:t>на </a:t>
            </a:r>
            <a:r>
              <a:rPr lang="ru-RU" sz="1600" b="1" dirty="0">
                <a:solidFill>
                  <a:prstClr val="black">
                    <a:lumMod val="75000"/>
                    <a:lumOff val="25000"/>
                  </a:prstClr>
                </a:solidFill>
              </a:rPr>
              <a:t>ранних этапах коррекционной </a:t>
            </a:r>
            <a:r>
              <a:rPr lang="ru-RU" sz="1600" b="1" dirty="0" smtClean="0">
                <a:solidFill>
                  <a:prstClr val="black">
                    <a:lumMod val="75000"/>
                    <a:lumOff val="25000"/>
                  </a:prstClr>
                </a:solidFill>
              </a:rPr>
              <a:t>работы</a:t>
            </a:r>
            <a:r>
              <a:rPr lang="ru-RU" sz="1600" b="1" dirty="0">
                <a:solidFill>
                  <a:prstClr val="black">
                    <a:lumMod val="75000"/>
                    <a:lumOff val="25000"/>
                  </a:prstClr>
                </a:solidFill>
              </a:rPr>
              <a:t>.</a:t>
            </a:r>
          </a:p>
          <a:p>
            <a:pPr marL="45720" lvl="0" indent="0">
              <a:buClr>
                <a:srgbClr val="05E0DB">
                  <a:lumMod val="75000"/>
                </a:srgbClr>
              </a:buClr>
              <a:buNone/>
            </a:pPr>
            <a:r>
              <a:rPr lang="ru-RU" sz="1200" dirty="0">
                <a:solidFill>
                  <a:schemeClr val="tx1"/>
                </a:solidFill>
              </a:rPr>
              <a:t>1. </a:t>
            </a:r>
            <a:r>
              <a:rPr lang="ru-RU" sz="1200" dirty="0" smtClean="0">
                <a:solidFill>
                  <a:schemeClr val="tx1"/>
                </a:solidFill>
              </a:rPr>
              <a:t>Важность </a:t>
            </a:r>
            <a:r>
              <a:rPr lang="ru-RU" sz="1200" dirty="0">
                <a:solidFill>
                  <a:schemeClr val="tx1"/>
                </a:solidFill>
              </a:rPr>
              <a:t>раннего начала</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Мозг ребенка развивается интенсивнее, чем мозг взрослого человека. </a:t>
            </a:r>
            <a:r>
              <a:rPr lang="ru-RU" sz="1200" dirty="0" smtClean="0">
                <a:solidFill>
                  <a:schemeClr val="tx1"/>
                </a:solidFill>
              </a:rPr>
              <a:t>В </a:t>
            </a:r>
            <a:r>
              <a:rPr lang="ru-RU" sz="1200" dirty="0">
                <a:solidFill>
                  <a:schemeClr val="tx1"/>
                </a:solidFill>
              </a:rPr>
              <a:t>2-3 года у ребенка максимальные возможности для овладения речью, с годами эти возможности снижаются. Это подтверждено многими авторами. </a:t>
            </a:r>
            <a:r>
              <a:rPr lang="ru-RU" sz="1200" dirty="0">
                <a:solidFill>
                  <a:schemeClr val="tx1"/>
                </a:solidFill>
              </a:rPr>
              <a:t>К</a:t>
            </a:r>
            <a:r>
              <a:rPr lang="ru-RU" sz="1200" dirty="0" smtClean="0">
                <a:solidFill>
                  <a:schemeClr val="tx1"/>
                </a:solidFill>
              </a:rPr>
              <a:t>оррекционная  работа с  детьми, начинающими заниматься </a:t>
            </a:r>
            <a:r>
              <a:rPr lang="ru-RU" sz="1200" dirty="0">
                <a:solidFill>
                  <a:schemeClr val="tx1"/>
                </a:solidFill>
              </a:rPr>
              <a:t>в 2года, занимает в 2 раза меньше времени, чем в 4-5 лет</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При </a:t>
            </a:r>
            <a:r>
              <a:rPr lang="ru-RU" sz="1200" dirty="0" err="1">
                <a:solidFill>
                  <a:schemeClr val="tx1"/>
                </a:solidFill>
              </a:rPr>
              <a:t>дислалии</a:t>
            </a:r>
            <a:r>
              <a:rPr lang="ru-RU" sz="1200" dirty="0">
                <a:solidFill>
                  <a:schemeClr val="tx1"/>
                </a:solidFill>
              </a:rPr>
              <a:t>, когда к логопедам обращаются в 2-3 года: «у меня ребенок не выговаривает звук Р», мы часто говорим - приходите в 4-5 лет. Потому что еще рано. Есть нарушения, которые ввиду физиологических особенностей ребенка, трудно и тяжело исправлять, пока ребенок не подрос – не получается по объективным причинам: организм ребенка еще не может выполнять некоторые действия.  Поэтому раннее начало занимает больше времени и проходит тяжелее для ребенка, чем в более позднее время</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Но есть нарушения, которые требуют раннего начала</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 </a:t>
            </a:r>
            <a:r>
              <a:rPr lang="ru-RU" sz="1200" dirty="0" err="1">
                <a:solidFill>
                  <a:schemeClr val="tx1"/>
                </a:solidFill>
              </a:rPr>
              <a:t>Ринолалия</a:t>
            </a:r>
            <a:r>
              <a:rPr lang="ru-RU" sz="1200" dirty="0">
                <a:solidFill>
                  <a:schemeClr val="tx1"/>
                </a:solidFill>
              </a:rPr>
              <a:t> – ребенку как можно раньше ставят звуки и речевое дыхание сразу после операции</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Афазия – когда в результате ЧМТ пропадает речь, раннее начало коррекционной работы сокращает сроки коррекционной работы в несколько раз</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Так же  и алалия, что моторная, что сенсорная, быстрее корректируется при раннем начале</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2.     Онтогенетический принцип.</a:t>
            </a:r>
          </a:p>
          <a:p>
            <a:pPr marL="45720" lvl="0" indent="0">
              <a:buClr>
                <a:srgbClr val="05E0DB">
                  <a:lumMod val="75000"/>
                </a:srgbClr>
              </a:buClr>
              <a:buNone/>
            </a:pPr>
            <a:r>
              <a:rPr lang="ru-RU" sz="1200" dirty="0">
                <a:solidFill>
                  <a:schemeClr val="tx1"/>
                </a:solidFill>
              </a:rPr>
              <a:t>Особенно важно для тех, кто приходит в 4 года и позже </a:t>
            </a:r>
          </a:p>
          <a:p>
            <a:pPr marL="45720" lvl="0" indent="0">
              <a:buClr>
                <a:srgbClr val="05E0DB">
                  <a:lumMod val="75000"/>
                </a:srgbClr>
              </a:buClr>
              <a:buNone/>
            </a:pPr>
            <a:r>
              <a:rPr lang="ru-RU" sz="1200" dirty="0">
                <a:solidFill>
                  <a:schemeClr val="tx1"/>
                </a:solidFill>
              </a:rPr>
              <a:t>Независимо от того, в каком возрасте ребенок начинает заниматься, необходимо </a:t>
            </a:r>
            <a:r>
              <a:rPr lang="ru-RU" sz="1200" b="1" dirty="0">
                <a:solidFill>
                  <a:schemeClr val="tx1"/>
                </a:solidFill>
              </a:rPr>
              <a:t>начинать с ним говорить как- будто ему полтора года</a:t>
            </a:r>
            <a:r>
              <a:rPr lang="ru-RU" sz="1200" dirty="0">
                <a:solidFill>
                  <a:schemeClr val="tx1"/>
                </a:solidFill>
              </a:rPr>
              <a:t>. Все остальные требования к нему (кроме речи) должны остаться на уроне его физиологического возраста. Как ребенок полутора лет не способен сказать «гидравлический цилиндр», так и ребенок  с МА в 5-6 лет не сможет это сказать в самом начале. И попытки родителей требовать от него то, что  он еще не может выполнить,  приводят к речевому негативизму, что затрудняет, удлиняет или делает невозможной коррекционную работу. (!!!Но никакого сюсюканья)</a:t>
            </a:r>
          </a:p>
          <a:p>
            <a:pPr marL="45720" indent="0">
              <a:buNone/>
            </a:pPr>
            <a:endParaRPr lang="ru-RU" dirty="0"/>
          </a:p>
        </p:txBody>
      </p:sp>
    </p:spTree>
    <p:extLst>
      <p:ext uri="{BB962C8B-B14F-4D97-AF65-F5344CB8AC3E}">
        <p14:creationId xmlns:p14="http://schemas.microsoft.com/office/powerpoint/2010/main" val="788734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568952" cy="6192688"/>
          </a:xfrm>
        </p:spPr>
        <p:txBody>
          <a:bodyPr>
            <a:normAutofit/>
          </a:bodyPr>
          <a:lstStyle/>
          <a:p>
            <a:pPr lvl="0">
              <a:buClr>
                <a:srgbClr val="05E0DB">
                  <a:lumMod val="75000"/>
                </a:srgbClr>
              </a:buClr>
            </a:pPr>
            <a:endParaRPr lang="ru-RU" sz="500" dirty="0">
              <a:solidFill>
                <a:schemeClr val="tx1"/>
              </a:solidFill>
            </a:endParaRPr>
          </a:p>
          <a:p>
            <a:pPr marL="45720" lvl="0" indent="0">
              <a:buClr>
                <a:srgbClr val="05E0DB">
                  <a:lumMod val="75000"/>
                </a:srgbClr>
              </a:buClr>
              <a:buNone/>
            </a:pPr>
            <a:r>
              <a:rPr lang="ru-RU" sz="1200" b="1" dirty="0" smtClean="0">
                <a:solidFill>
                  <a:schemeClr val="tx1"/>
                </a:solidFill>
              </a:rPr>
              <a:t>3</a:t>
            </a:r>
            <a:r>
              <a:rPr lang="ru-RU" sz="1200" b="1" dirty="0">
                <a:solidFill>
                  <a:schemeClr val="tx1"/>
                </a:solidFill>
              </a:rPr>
              <a:t>. </a:t>
            </a:r>
            <a:r>
              <a:rPr lang="ru-RU" sz="1200" b="1" dirty="0" smtClean="0">
                <a:solidFill>
                  <a:schemeClr val="tx1"/>
                </a:solidFill>
              </a:rPr>
              <a:t>Первые </a:t>
            </a:r>
            <a:r>
              <a:rPr lang="ru-RU" sz="1200" b="1" dirty="0">
                <a:solidFill>
                  <a:schemeClr val="tx1"/>
                </a:solidFill>
              </a:rPr>
              <a:t>предметы, вызывающие речь</a:t>
            </a:r>
            <a:r>
              <a:rPr lang="ru-RU" sz="1200" b="1" dirty="0" smtClean="0">
                <a:solidFill>
                  <a:schemeClr val="tx1"/>
                </a:solidFill>
              </a:rPr>
              <a:t>.</a:t>
            </a:r>
            <a:endParaRPr lang="ru-RU" sz="1200" b="1" dirty="0">
              <a:solidFill>
                <a:schemeClr val="tx1"/>
              </a:solidFill>
            </a:endParaRPr>
          </a:p>
          <a:p>
            <a:pPr marL="45720" lvl="0" indent="0">
              <a:spcBef>
                <a:spcPts val="0"/>
              </a:spcBef>
              <a:spcAft>
                <a:spcPts val="0"/>
              </a:spcAft>
              <a:buClr>
                <a:srgbClr val="05E0DB">
                  <a:lumMod val="75000"/>
                </a:srgbClr>
              </a:buClr>
              <a:buNone/>
            </a:pPr>
            <a:r>
              <a:rPr lang="ru-RU" sz="1200" dirty="0" smtClean="0">
                <a:solidFill>
                  <a:schemeClr val="tx1"/>
                </a:solidFill>
              </a:rPr>
              <a:t>Речь </a:t>
            </a:r>
            <a:r>
              <a:rPr lang="ru-RU" sz="1200" dirty="0">
                <a:solidFill>
                  <a:schemeClr val="tx1"/>
                </a:solidFill>
              </a:rPr>
              <a:t>ребенка (человека) неразрывно связана с мышлением. 3 вида мышления, последовательно формирующиеся у человека</a:t>
            </a:r>
            <a:r>
              <a:rPr lang="ru-RU" sz="1200" dirty="0" smtClean="0">
                <a:solidFill>
                  <a:schemeClr val="tx1"/>
                </a:solidFill>
              </a:rPr>
              <a:t>:</a:t>
            </a:r>
            <a:endParaRPr lang="ru-RU" sz="1200" dirty="0">
              <a:solidFill>
                <a:schemeClr val="tx1"/>
              </a:solidFill>
            </a:endParaRPr>
          </a:p>
          <a:p>
            <a:pPr marL="45720" lvl="0" indent="0">
              <a:spcBef>
                <a:spcPts val="0"/>
              </a:spcBef>
              <a:spcAft>
                <a:spcPts val="0"/>
              </a:spcAft>
              <a:buClr>
                <a:srgbClr val="05E0DB">
                  <a:lumMod val="75000"/>
                </a:srgbClr>
              </a:buClr>
              <a:buNone/>
            </a:pPr>
            <a:r>
              <a:rPr lang="ru-RU" sz="1200" dirty="0" smtClean="0">
                <a:solidFill>
                  <a:schemeClr val="tx1"/>
                </a:solidFill>
              </a:rPr>
              <a:t>-Предметно-действенный</a:t>
            </a:r>
            <a:endParaRPr lang="ru-RU" sz="1200" dirty="0">
              <a:solidFill>
                <a:schemeClr val="tx1"/>
              </a:solidFill>
            </a:endParaRPr>
          </a:p>
          <a:p>
            <a:pPr marL="45720" lvl="0" indent="0">
              <a:spcBef>
                <a:spcPts val="0"/>
              </a:spcBef>
              <a:spcAft>
                <a:spcPts val="0"/>
              </a:spcAft>
              <a:buClr>
                <a:srgbClr val="05E0DB">
                  <a:lumMod val="75000"/>
                </a:srgbClr>
              </a:buClr>
              <a:buNone/>
            </a:pPr>
            <a:r>
              <a:rPr lang="ru-RU" sz="1200" dirty="0" smtClean="0">
                <a:solidFill>
                  <a:schemeClr val="tx1"/>
                </a:solidFill>
              </a:rPr>
              <a:t>-Наглядно-образный</a:t>
            </a:r>
            <a:endParaRPr lang="ru-RU" sz="1200" dirty="0">
              <a:solidFill>
                <a:schemeClr val="tx1"/>
              </a:solidFill>
            </a:endParaRPr>
          </a:p>
          <a:p>
            <a:pPr marL="45720" lvl="0" indent="0">
              <a:spcBef>
                <a:spcPts val="0"/>
              </a:spcBef>
              <a:spcAft>
                <a:spcPts val="0"/>
              </a:spcAft>
              <a:buClr>
                <a:srgbClr val="05E0DB">
                  <a:lumMod val="75000"/>
                </a:srgbClr>
              </a:buClr>
              <a:buNone/>
            </a:pPr>
            <a:r>
              <a:rPr lang="ru-RU" sz="1200" dirty="0" smtClean="0">
                <a:solidFill>
                  <a:schemeClr val="tx1"/>
                </a:solidFill>
              </a:rPr>
              <a:t>-Абстрактно-логический.</a:t>
            </a:r>
            <a:endParaRPr lang="ru-RU" sz="1200" dirty="0">
              <a:solidFill>
                <a:schemeClr val="tx1"/>
              </a:solidFill>
            </a:endParaRPr>
          </a:p>
          <a:p>
            <a:pPr marL="45720" lvl="0" indent="0">
              <a:buClr>
                <a:srgbClr val="05E0DB">
                  <a:lumMod val="75000"/>
                </a:srgbClr>
              </a:buClr>
              <a:buNone/>
            </a:pPr>
            <a:r>
              <a:rPr lang="ru-RU" sz="1200" dirty="0">
                <a:solidFill>
                  <a:schemeClr val="tx1"/>
                </a:solidFill>
              </a:rPr>
              <a:t>Перескочить через этапы не получается, поэтому чтобы мыслить наглядными образами, ребенок должен пройти предметно-действенный этап</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smtClean="0">
                <a:solidFill>
                  <a:schemeClr val="tx1"/>
                </a:solidFill>
              </a:rPr>
              <a:t>Необходимо научить родителей, как разговорить ребенка, и они используют все предметы дома, не только игрушки, но и события, ситуации для </a:t>
            </a:r>
            <a:r>
              <a:rPr lang="ru-RU" sz="1200" dirty="0" err="1" smtClean="0">
                <a:solidFill>
                  <a:schemeClr val="tx1"/>
                </a:solidFill>
              </a:rPr>
              <a:t>оречевления</a:t>
            </a:r>
            <a:r>
              <a:rPr lang="ru-RU" sz="1200" dirty="0" smtClean="0">
                <a:solidFill>
                  <a:schemeClr val="tx1"/>
                </a:solidFill>
              </a:rPr>
              <a:t> процесса.</a:t>
            </a:r>
            <a:r>
              <a:rPr lang="ru-RU" sz="1200" dirty="0" smtClean="0">
                <a:solidFill>
                  <a:prstClr val="black">
                    <a:lumMod val="75000"/>
                    <a:lumOff val="25000"/>
                  </a:prstClr>
                </a:solidFill>
              </a:rPr>
              <a:t> </a:t>
            </a:r>
            <a:r>
              <a:rPr lang="ru-RU" sz="1200" dirty="0" smtClean="0">
                <a:solidFill>
                  <a:schemeClr val="tx1"/>
                </a:solidFill>
              </a:rPr>
              <a:t>Окружающие </a:t>
            </a:r>
            <a:r>
              <a:rPr lang="ru-RU" sz="1200" dirty="0">
                <a:solidFill>
                  <a:schemeClr val="tx1"/>
                </a:solidFill>
              </a:rPr>
              <a:t>ребенка предметы, которые он неоднократно видел и использовал в быту, имеют для ребенка больший смысл (ложка и чашка, его родные, которыми он ест и пьет, значат больше чем из набора </a:t>
            </a:r>
            <a:r>
              <a:rPr lang="ru-RU" sz="1200" dirty="0" smtClean="0">
                <a:solidFill>
                  <a:schemeClr val="tx1"/>
                </a:solidFill>
              </a:rPr>
              <a:t>игрушечной </a:t>
            </a:r>
            <a:r>
              <a:rPr lang="ru-RU" sz="1200" dirty="0">
                <a:solidFill>
                  <a:schemeClr val="tx1"/>
                </a:solidFill>
              </a:rPr>
              <a:t>посуды) чем чужие игрушки – поэтому набор первых слов и фраз происходит быстрее</a:t>
            </a:r>
            <a:r>
              <a:rPr lang="ru-RU" sz="1200" dirty="0" smtClean="0">
                <a:solidFill>
                  <a:schemeClr val="tx1"/>
                </a:solidFill>
              </a:rPr>
              <a:t>.</a:t>
            </a:r>
          </a:p>
          <a:p>
            <a:pPr marL="45720" lvl="0" indent="0">
              <a:buClr>
                <a:srgbClr val="05E0DB">
                  <a:lumMod val="75000"/>
                </a:srgbClr>
              </a:buClr>
              <a:buNone/>
            </a:pPr>
            <a:endParaRPr lang="ru-RU" sz="1200" dirty="0" smtClean="0">
              <a:solidFill>
                <a:prstClr val="black">
                  <a:lumMod val="75000"/>
                  <a:lumOff val="25000"/>
                </a:prstClr>
              </a:solidFill>
            </a:endParaRPr>
          </a:p>
          <a:p>
            <a:pPr marL="45720" lvl="0" indent="0">
              <a:buClr>
                <a:srgbClr val="05E0DB">
                  <a:lumMod val="75000"/>
                </a:srgbClr>
              </a:buClr>
              <a:buNone/>
            </a:pPr>
            <a:r>
              <a:rPr lang="ru-RU" sz="1200" b="1" dirty="0" smtClean="0">
                <a:solidFill>
                  <a:schemeClr val="tx1"/>
                </a:solidFill>
              </a:rPr>
              <a:t>4. Глаголы.</a:t>
            </a:r>
            <a:endParaRPr lang="ru-RU" sz="1200" b="1" dirty="0">
              <a:solidFill>
                <a:schemeClr val="tx1"/>
              </a:solidFill>
            </a:endParaRPr>
          </a:p>
          <a:p>
            <a:pPr marL="45720" lvl="0" indent="0">
              <a:buClr>
                <a:srgbClr val="05E0DB">
                  <a:lumMod val="75000"/>
                </a:srgbClr>
              </a:buClr>
              <a:buNone/>
            </a:pPr>
            <a:r>
              <a:rPr lang="ru-RU" sz="1200" dirty="0">
                <a:solidFill>
                  <a:schemeClr val="tx1"/>
                </a:solidFill>
              </a:rPr>
              <a:t>Предикаты (глаголы) – по языковой концепции  это первые слова, которые являются пусковым механизмом речи</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Игра в лошадки. Лучше всего получается с папами. Когда ребенок залезает на шею самому главному человеку в семье и начинает командовать ему : Иди! Но! Стой! – он ощущает себя повелителем мира. Он находится в очень эмоциональном состоянии, которое срабатывает не только в лучшем запоминании глаголов, но происходит осознание того, что речь является способом управления этим миром. Это повышает мотивацию на все его дальнейшие занятия</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Побудительные </a:t>
            </a:r>
            <a:r>
              <a:rPr lang="ru-RU" sz="1200" dirty="0" smtClean="0">
                <a:solidFill>
                  <a:schemeClr val="tx1"/>
                </a:solidFill>
              </a:rPr>
              <a:t>слова. </a:t>
            </a:r>
            <a:r>
              <a:rPr lang="ru-RU" sz="1200" dirty="0">
                <a:solidFill>
                  <a:schemeClr val="tx1"/>
                </a:solidFill>
              </a:rPr>
              <a:t>Р</a:t>
            </a:r>
            <a:r>
              <a:rPr lang="ru-RU" sz="1200" dirty="0" smtClean="0">
                <a:solidFill>
                  <a:schemeClr val="tx1"/>
                </a:solidFill>
              </a:rPr>
              <a:t>абота </a:t>
            </a:r>
            <a:r>
              <a:rPr lang="ru-RU" sz="1200" dirty="0">
                <a:solidFill>
                  <a:schemeClr val="tx1"/>
                </a:solidFill>
              </a:rPr>
              <a:t>именно с глаголов в повелительном наклонении, так как они наглядно показывают ребенку взаимосвязь речи и действия: мы говорим, чтобы что-то сообщить или что-то получить. Ребенок хочет конфету, говорит: «дай» и получает ее. Он хочет чтобы мама посидела с ним рядом – просит «сиди» и мама сидит с ним. Такие слова наиболее значимы для маленького ребенка, такие слова он чаще использует, со временем </a:t>
            </a:r>
            <a:r>
              <a:rPr lang="ru-RU" sz="1200" dirty="0" smtClean="0">
                <a:solidFill>
                  <a:schemeClr val="tx1"/>
                </a:solidFill>
              </a:rPr>
              <a:t>строятся из </a:t>
            </a:r>
            <a:r>
              <a:rPr lang="ru-RU" sz="1200" dirty="0">
                <a:solidFill>
                  <a:schemeClr val="tx1"/>
                </a:solidFill>
              </a:rPr>
              <a:t>них первые фразы.</a:t>
            </a:r>
          </a:p>
          <a:p>
            <a:pPr marL="45720" lvl="0" indent="0">
              <a:buClr>
                <a:srgbClr val="05E0DB">
                  <a:lumMod val="75000"/>
                </a:srgbClr>
              </a:buClr>
              <a:buNone/>
            </a:pPr>
            <a:endParaRPr lang="ru-RU" sz="1050" dirty="0">
              <a:solidFill>
                <a:schemeClr val="tx1"/>
              </a:solidFill>
            </a:endParaRPr>
          </a:p>
        </p:txBody>
      </p:sp>
    </p:spTree>
    <p:extLst>
      <p:ext uri="{BB962C8B-B14F-4D97-AF65-F5344CB8AC3E}">
        <p14:creationId xmlns:p14="http://schemas.microsoft.com/office/powerpoint/2010/main" val="3195694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8496944" cy="6120680"/>
          </a:xfrm>
        </p:spPr>
        <p:txBody>
          <a:bodyPr>
            <a:normAutofit lnSpcReduction="10000"/>
          </a:bodyPr>
          <a:lstStyle/>
          <a:p>
            <a:pPr lvl="0">
              <a:buClr>
                <a:srgbClr val="05E0DB">
                  <a:lumMod val="75000"/>
                </a:srgbClr>
              </a:buClr>
            </a:pPr>
            <a:endParaRPr lang="ru-RU" sz="600" dirty="0">
              <a:solidFill>
                <a:prstClr val="black">
                  <a:lumMod val="75000"/>
                  <a:lumOff val="25000"/>
                </a:prstClr>
              </a:solidFill>
            </a:endParaRPr>
          </a:p>
          <a:p>
            <a:pPr lvl="0">
              <a:buClr>
                <a:srgbClr val="05E0DB">
                  <a:lumMod val="75000"/>
                </a:srgbClr>
              </a:buClr>
            </a:pPr>
            <a:endParaRPr lang="ru-RU" sz="1000" dirty="0">
              <a:solidFill>
                <a:prstClr val="black">
                  <a:lumMod val="75000"/>
                  <a:lumOff val="25000"/>
                </a:prstClr>
              </a:solidFill>
            </a:endParaRPr>
          </a:p>
          <a:p>
            <a:pPr marL="45720" lvl="0" indent="0">
              <a:buClr>
                <a:srgbClr val="05E0DB">
                  <a:lumMod val="75000"/>
                </a:srgbClr>
              </a:buClr>
              <a:buNone/>
            </a:pPr>
            <a:r>
              <a:rPr lang="ru-RU" sz="1200" dirty="0">
                <a:solidFill>
                  <a:schemeClr val="tx1"/>
                </a:solidFill>
              </a:rPr>
              <a:t>5</a:t>
            </a:r>
            <a:r>
              <a:rPr lang="ru-RU" sz="1200" dirty="0" smtClean="0">
                <a:solidFill>
                  <a:schemeClr val="tx1"/>
                </a:solidFill>
              </a:rPr>
              <a:t>.  </a:t>
            </a:r>
            <a:r>
              <a:rPr lang="ru-RU" sz="1200" dirty="0">
                <a:solidFill>
                  <a:schemeClr val="tx1"/>
                </a:solidFill>
              </a:rPr>
              <a:t>Первые фразы</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Формированием фразы из 2х слов </a:t>
            </a:r>
            <a:r>
              <a:rPr lang="ru-RU" sz="1200" dirty="0" smtClean="0">
                <a:solidFill>
                  <a:schemeClr val="tx1"/>
                </a:solidFill>
              </a:rPr>
              <a:t>можно заниматься </a:t>
            </a:r>
            <a:r>
              <a:rPr lang="ru-RU" sz="1200" dirty="0">
                <a:solidFill>
                  <a:schemeClr val="tx1"/>
                </a:solidFill>
              </a:rPr>
              <a:t>на 1 этапе коррекции. Потому что как только фраза появилась (даже когда у ребенка всего 10 слов), дальнейший набор словаря происходит намного быстрее. Родители участвуют в процессе занятия, потому что для формирования первых глаголов и фраз нужно участие трех лиц:  </a:t>
            </a:r>
            <a:r>
              <a:rPr lang="ru-RU" sz="1200" dirty="0" smtClean="0">
                <a:solidFill>
                  <a:schemeClr val="tx1"/>
                </a:solidFill>
              </a:rPr>
              <a:t>показываем</a:t>
            </a:r>
            <a:r>
              <a:rPr lang="ru-RU" sz="1200" dirty="0">
                <a:solidFill>
                  <a:schemeClr val="tx1"/>
                </a:solidFill>
              </a:rPr>
              <a:t>, разыгрывая ситуацию – </a:t>
            </a:r>
            <a:r>
              <a:rPr lang="ru-RU" sz="1200" dirty="0" smtClean="0">
                <a:solidFill>
                  <a:schemeClr val="tx1"/>
                </a:solidFill>
              </a:rPr>
              <a:t>ребёнок </a:t>
            </a:r>
            <a:r>
              <a:rPr lang="ru-RU" sz="1200" dirty="0">
                <a:solidFill>
                  <a:schemeClr val="tx1"/>
                </a:solidFill>
              </a:rPr>
              <a:t>практически сразу осознает и включается в процесс</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endParaRPr lang="ru-RU" sz="1200" dirty="0">
              <a:solidFill>
                <a:schemeClr val="tx1"/>
              </a:solidFill>
            </a:endParaRPr>
          </a:p>
          <a:p>
            <a:pPr marL="45720" lvl="0" indent="0" algn="ctr">
              <a:buClr>
                <a:srgbClr val="05E0DB">
                  <a:lumMod val="75000"/>
                </a:srgbClr>
              </a:buClr>
              <a:buNone/>
            </a:pPr>
            <a:r>
              <a:rPr lang="ru-RU" sz="1200" b="1" dirty="0">
                <a:solidFill>
                  <a:schemeClr val="tx1"/>
                </a:solidFill>
              </a:rPr>
              <a:t>Важность последних </a:t>
            </a:r>
            <a:r>
              <a:rPr lang="ru-RU" sz="1200" b="1" dirty="0" smtClean="0">
                <a:solidFill>
                  <a:schemeClr val="tx1"/>
                </a:solidFill>
              </a:rPr>
              <a:t>этапов.</a:t>
            </a:r>
            <a:endParaRPr lang="ru-RU" sz="1200" b="1" dirty="0">
              <a:solidFill>
                <a:schemeClr val="tx1"/>
              </a:solidFill>
            </a:endParaRPr>
          </a:p>
          <a:p>
            <a:pPr lvl="0">
              <a:buClr>
                <a:srgbClr val="05E0DB">
                  <a:lumMod val="75000"/>
                </a:srgbClr>
              </a:buClr>
            </a:pPr>
            <a:endParaRPr lang="ru-RU" sz="1200" dirty="0">
              <a:solidFill>
                <a:schemeClr val="tx1"/>
              </a:solidFill>
            </a:endParaRPr>
          </a:p>
          <a:p>
            <a:pPr marL="45720" lvl="0" indent="0">
              <a:buClr>
                <a:srgbClr val="05E0DB">
                  <a:lumMod val="75000"/>
                </a:srgbClr>
              </a:buClr>
              <a:buNone/>
            </a:pPr>
            <a:r>
              <a:rPr lang="ru-RU" sz="1200" dirty="0">
                <a:solidFill>
                  <a:schemeClr val="tx1"/>
                </a:solidFill>
              </a:rPr>
              <a:t>Частенько логопеды формально подходят к работе на этих этапах, либо просто не успевают дойти до этих этапов к школе, а многие родители ошибочно думают, что на уроках русского языка учитель научит их ребенка языку через письмо. Но происходит обратный процесс – ребенок, не понимая смысла грамматических конструкций, закрепляет это еще и в письме.</a:t>
            </a:r>
          </a:p>
          <a:p>
            <a:pPr marL="45720" lvl="0" indent="0">
              <a:buClr>
                <a:srgbClr val="05E0DB">
                  <a:lumMod val="75000"/>
                </a:srgbClr>
              </a:buClr>
              <a:buNone/>
            </a:pPr>
            <a:r>
              <a:rPr lang="ru-RU" sz="1200" dirty="0">
                <a:solidFill>
                  <a:schemeClr val="tx1"/>
                </a:solidFill>
              </a:rPr>
              <a:t>Некоторые родители думают, что их ребенок, не усвоивший смысл падежных окончаний, множественного числа и т.д., имея проблемы в русском языке, будет хорошо учиться по математике и точным наукам, что тоже неверно, т.к. будут проблемы с пониманием условий задач и других логических взаимосвязей. </a:t>
            </a:r>
            <a:r>
              <a:rPr lang="ru-RU" sz="1200" dirty="0" smtClean="0">
                <a:solidFill>
                  <a:schemeClr val="tx1"/>
                </a:solidFill>
              </a:rPr>
              <a:t>Это </a:t>
            </a:r>
            <a:r>
              <a:rPr lang="ru-RU" sz="1200" dirty="0">
                <a:solidFill>
                  <a:schemeClr val="tx1"/>
                </a:solidFill>
              </a:rPr>
              <a:t>происходит от непонимания сущности Моторной алалии</a:t>
            </a:r>
            <a:r>
              <a:rPr lang="ru-RU" sz="1200" dirty="0" smtClean="0">
                <a:solidFill>
                  <a:schemeClr val="tx1"/>
                </a:solidFill>
              </a:rPr>
              <a:t>:</a:t>
            </a:r>
            <a:endParaRPr lang="ru-RU" sz="1200" dirty="0">
              <a:solidFill>
                <a:schemeClr val="tx1"/>
              </a:solidFill>
            </a:endParaRPr>
          </a:p>
          <a:p>
            <a:pPr marL="45720" lvl="0" indent="0">
              <a:buClr>
                <a:srgbClr val="05E0DB">
                  <a:lumMod val="75000"/>
                </a:srgbClr>
              </a:buClr>
              <a:buNone/>
            </a:pPr>
            <a:r>
              <a:rPr lang="ru-RU" sz="1200" dirty="0">
                <a:solidFill>
                  <a:schemeClr val="tx1"/>
                </a:solidFill>
              </a:rPr>
              <a:t>Кто-то считает, что алалия – это отсутствие речи, и после того,  как у ребенка появились первые слова, успокаивается, думает, что алалию вылечили. Но при отсутствии фразы – они видят, что слова набираются плохо, речь не развивается, ребенок говорит мало и редко, с каждым днем отставание от сверстников становится все заметнее. </a:t>
            </a:r>
          </a:p>
          <a:p>
            <a:pPr marL="45720" lvl="0" indent="0">
              <a:buClr>
                <a:srgbClr val="05E0DB">
                  <a:lumMod val="75000"/>
                </a:srgbClr>
              </a:buClr>
              <a:buNone/>
            </a:pPr>
            <a:r>
              <a:rPr lang="ru-RU" sz="1200" dirty="0">
                <a:solidFill>
                  <a:schemeClr val="tx1"/>
                </a:solidFill>
              </a:rPr>
              <a:t>Кто-то после формирования фразы и набора первых слов считает, что ребенок разговорился, он говорит много, но с ошибками, и они думают, что дальше ребенок всю речь освоит сам. Тогда родители бросают занятия с логопедом, так как считают, что алалию вылечили. Проходит время, замечают, что ребенок снова отстает от сверстников. Снова вывод – алалия не лечится. </a:t>
            </a:r>
          </a:p>
          <a:p>
            <a:pPr marL="45720" lvl="0" indent="0">
              <a:buClr>
                <a:srgbClr val="05E0DB">
                  <a:lumMod val="75000"/>
                </a:srgbClr>
              </a:buClr>
              <a:buNone/>
            </a:pPr>
            <a:r>
              <a:rPr lang="ru-RU" sz="1200" dirty="0">
                <a:solidFill>
                  <a:schemeClr val="tx1"/>
                </a:solidFill>
              </a:rPr>
              <a:t>Последние этапы коррекционной работы занимают больше времени, чем все этапы до </a:t>
            </a:r>
            <a:r>
              <a:rPr lang="ru-RU" sz="1200" dirty="0" smtClean="0">
                <a:solidFill>
                  <a:schemeClr val="tx1"/>
                </a:solidFill>
              </a:rPr>
              <a:t>этого. </a:t>
            </a:r>
            <a:r>
              <a:rPr lang="ru-RU" sz="1200" dirty="0">
                <a:solidFill>
                  <a:schemeClr val="tx1"/>
                </a:solidFill>
              </a:rPr>
              <a:t>Потому что на самом деле, алалия – это неспособность ребенка самостоятельно усвоить всю систему родного языка. И логопед на последних этапах как раз помогает ему сформировать весь русский язык. И уже после завершения всех </a:t>
            </a:r>
            <a:r>
              <a:rPr lang="ru-RU" sz="1200" dirty="0" smtClean="0">
                <a:solidFill>
                  <a:schemeClr val="tx1"/>
                </a:solidFill>
              </a:rPr>
              <a:t>этапов </a:t>
            </a:r>
            <a:r>
              <a:rPr lang="ru-RU" sz="1200" dirty="0">
                <a:solidFill>
                  <a:schemeClr val="tx1"/>
                </a:solidFill>
              </a:rPr>
              <a:t>коррекционной работы дети поступают в обычную школу и могут там хорошо учиться. </a:t>
            </a:r>
          </a:p>
          <a:p>
            <a:endParaRPr lang="ru-RU" dirty="0"/>
          </a:p>
        </p:txBody>
      </p:sp>
    </p:spTree>
    <p:extLst>
      <p:ext uri="{BB962C8B-B14F-4D97-AF65-F5344CB8AC3E}">
        <p14:creationId xmlns:p14="http://schemas.microsoft.com/office/powerpoint/2010/main" val="32575479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548680"/>
            <a:ext cx="7560840" cy="5544616"/>
          </a:xfrm>
        </p:spPr>
        <p:txBody>
          <a:bodyPr/>
          <a:lstStyle/>
          <a:p>
            <a:pPr lvl="0" indent="0">
              <a:buClr>
                <a:srgbClr val="05E0DB">
                  <a:lumMod val="75000"/>
                </a:srgbClr>
              </a:buClr>
              <a:buNone/>
            </a:pPr>
            <a:r>
              <a:rPr lang="ru-RU" sz="1400" b="1" dirty="0">
                <a:solidFill>
                  <a:schemeClr val="tx1"/>
                </a:solidFill>
              </a:rPr>
              <a:t>Прогноз</a:t>
            </a:r>
            <a:r>
              <a:rPr lang="ru-RU" sz="1400" dirty="0">
                <a:solidFill>
                  <a:schemeClr val="tx1"/>
                </a:solidFill>
              </a:rPr>
              <a:t> должен определяться после оценки комплекса факторов. </a:t>
            </a:r>
            <a:endParaRPr lang="ru-RU" sz="1400" dirty="0" smtClean="0">
              <a:solidFill>
                <a:schemeClr val="tx1"/>
              </a:solidFill>
            </a:endParaRPr>
          </a:p>
          <a:p>
            <a:pPr lvl="0" indent="0">
              <a:buClr>
                <a:srgbClr val="05E0DB">
                  <a:lumMod val="75000"/>
                </a:srgbClr>
              </a:buClr>
              <a:buNone/>
            </a:pPr>
            <a:r>
              <a:rPr lang="ru-RU" sz="1400" dirty="0" smtClean="0">
                <a:solidFill>
                  <a:schemeClr val="tx1"/>
                </a:solidFill>
              </a:rPr>
              <a:t>Он </a:t>
            </a:r>
            <a:r>
              <a:rPr lang="ru-RU" sz="1400" dirty="0">
                <a:solidFill>
                  <a:schemeClr val="tx1"/>
                </a:solidFill>
              </a:rPr>
              <a:t>лучше, если у ребенка имеются следующие показатели:</a:t>
            </a:r>
          </a:p>
          <a:p>
            <a:pPr lvl="0" indent="0">
              <a:buClr>
                <a:srgbClr val="05E0DB">
                  <a:lumMod val="75000"/>
                </a:srgbClr>
              </a:buClr>
              <a:buNone/>
            </a:pPr>
            <a:r>
              <a:rPr lang="ru-RU" sz="1400" dirty="0">
                <a:solidFill>
                  <a:schemeClr val="tx1"/>
                </a:solidFill>
              </a:rPr>
              <a:t>1) неязыковые расстройства выражены не грубо(интеллект по возрасту, поведение без патологии)</a:t>
            </a:r>
          </a:p>
          <a:p>
            <a:pPr lvl="0" indent="0">
              <a:buClr>
                <a:srgbClr val="05E0DB">
                  <a:lumMod val="75000"/>
                </a:srgbClr>
              </a:buClr>
              <a:buNone/>
            </a:pPr>
            <a:r>
              <a:rPr lang="ru-RU" sz="1400" dirty="0">
                <a:solidFill>
                  <a:schemeClr val="tx1"/>
                </a:solidFill>
              </a:rPr>
              <a:t>2) </a:t>
            </a:r>
            <a:r>
              <a:rPr lang="ru-RU" sz="1400" dirty="0" err="1">
                <a:solidFill>
                  <a:schemeClr val="tx1"/>
                </a:solidFill>
              </a:rPr>
              <a:t>микросоциальная</a:t>
            </a:r>
            <a:r>
              <a:rPr lang="ru-RU" sz="1400" dirty="0">
                <a:solidFill>
                  <a:schemeClr val="tx1"/>
                </a:solidFill>
              </a:rPr>
              <a:t> среда благоприятна(либо </a:t>
            </a:r>
            <a:r>
              <a:rPr lang="ru-RU" sz="1400" dirty="0" smtClean="0">
                <a:solidFill>
                  <a:schemeClr val="tx1"/>
                </a:solidFill>
              </a:rPr>
              <a:t>детский </a:t>
            </a:r>
            <a:r>
              <a:rPr lang="ru-RU" sz="1400" dirty="0">
                <a:solidFill>
                  <a:schemeClr val="tx1"/>
                </a:solidFill>
              </a:rPr>
              <a:t>сад </a:t>
            </a:r>
            <a:r>
              <a:rPr lang="ru-RU" sz="1400" dirty="0" smtClean="0">
                <a:solidFill>
                  <a:schemeClr val="tx1"/>
                </a:solidFill>
              </a:rPr>
              <a:t> с коррекционными группами для </a:t>
            </a:r>
            <a:r>
              <a:rPr lang="ru-RU" sz="1400" dirty="0">
                <a:solidFill>
                  <a:schemeClr val="tx1"/>
                </a:solidFill>
              </a:rPr>
              <a:t>детей с ТНР, либо родители, бабушки, дедушки и т.д., соблюдающие языковой режим)</a:t>
            </a:r>
          </a:p>
          <a:p>
            <a:pPr lvl="0" indent="0">
              <a:buClr>
                <a:srgbClr val="05E0DB">
                  <a:lumMod val="75000"/>
                </a:srgbClr>
              </a:buClr>
              <a:buNone/>
            </a:pPr>
            <a:r>
              <a:rPr lang="ru-RU" sz="1400" dirty="0">
                <a:solidFill>
                  <a:schemeClr val="tx1"/>
                </a:solidFill>
              </a:rPr>
              <a:t>3) есть потребность к речи(совместная работа логопеда и родителей по предупреждению либо преодолению речевого негативизма)</a:t>
            </a:r>
          </a:p>
          <a:p>
            <a:pPr lvl="0" indent="0">
              <a:buClr>
                <a:srgbClr val="05E0DB">
                  <a:lumMod val="75000"/>
                </a:srgbClr>
              </a:buClr>
              <a:buNone/>
            </a:pPr>
            <a:r>
              <a:rPr lang="ru-RU" sz="1400" dirty="0">
                <a:solidFill>
                  <a:schemeClr val="tx1"/>
                </a:solidFill>
              </a:rPr>
              <a:t>4) развиты хотя бы элементарно синтагматические отношения в синтаксисе(наличие предложения)</a:t>
            </a:r>
          </a:p>
          <a:p>
            <a:pPr lvl="0" indent="0">
              <a:buClr>
                <a:srgbClr val="05E0DB">
                  <a:lumMod val="75000"/>
                </a:srgbClr>
              </a:buClr>
              <a:buNone/>
            </a:pPr>
            <a:r>
              <a:rPr lang="ru-RU" sz="1400" dirty="0">
                <a:solidFill>
                  <a:schemeClr val="tx1"/>
                </a:solidFill>
              </a:rPr>
              <a:t>5) имеются предикативные слова(глаголы)</a:t>
            </a:r>
          </a:p>
          <a:p>
            <a:pPr lvl="0" indent="0">
              <a:buClr>
                <a:srgbClr val="05E0DB">
                  <a:lumMod val="75000"/>
                </a:srgbClr>
              </a:buClr>
              <a:buNone/>
            </a:pPr>
            <a:r>
              <a:rPr lang="ru-RU" sz="1400" dirty="0">
                <a:solidFill>
                  <a:schemeClr val="tx1"/>
                </a:solidFill>
              </a:rPr>
              <a:t>6) медико-педагогическое воздействие на ребенка осуществляется на ранних этапах его жизни(раннее обследование у ЛОР-врача, невропатолога, раннее начало логопедической работы).</a:t>
            </a:r>
          </a:p>
          <a:p>
            <a:pPr lvl="0" indent="0">
              <a:buClr>
                <a:srgbClr val="05E0DB">
                  <a:lumMod val="75000"/>
                </a:srgbClr>
              </a:buClr>
              <a:buNone/>
            </a:pPr>
            <a:r>
              <a:rPr lang="ru-RU" sz="1400" dirty="0">
                <a:solidFill>
                  <a:schemeClr val="tx1"/>
                </a:solidFill>
              </a:rPr>
              <a:t>Прогноз часто хуже, если эти показатели имеют отрицательные характеристики и выступают в </a:t>
            </a:r>
            <a:r>
              <a:rPr lang="ru-RU" sz="1400" dirty="0" smtClean="0">
                <a:solidFill>
                  <a:schemeClr val="tx1"/>
                </a:solidFill>
              </a:rPr>
              <a:t>комплексе.</a:t>
            </a:r>
            <a:endParaRPr lang="ru-RU" sz="1400" dirty="0">
              <a:solidFill>
                <a:schemeClr val="tx1"/>
              </a:solidFill>
            </a:endParaRPr>
          </a:p>
          <a:p>
            <a:pPr lvl="0" indent="0">
              <a:buClr>
                <a:srgbClr val="05E0DB">
                  <a:lumMod val="75000"/>
                </a:srgbClr>
              </a:buClr>
              <a:buNone/>
            </a:pPr>
            <a:r>
              <a:rPr lang="ru-RU" sz="1400" dirty="0">
                <a:solidFill>
                  <a:schemeClr val="tx1"/>
                </a:solidFill>
              </a:rPr>
              <a:t> </a:t>
            </a:r>
          </a:p>
          <a:p>
            <a:endParaRPr lang="ru-RU" dirty="0"/>
          </a:p>
        </p:txBody>
      </p:sp>
    </p:spTree>
    <p:extLst>
      <p:ext uri="{BB962C8B-B14F-4D97-AF65-F5344CB8AC3E}">
        <p14:creationId xmlns:p14="http://schemas.microsoft.com/office/powerpoint/2010/main" val="2946481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476672"/>
            <a:ext cx="8712968" cy="6192688"/>
          </a:xfrm>
        </p:spPr>
        <p:txBody>
          <a:bodyPr>
            <a:normAutofit/>
          </a:bodyPr>
          <a:lstStyle/>
          <a:p>
            <a:pPr marL="45720" indent="0" algn="ctr">
              <a:buNone/>
            </a:pPr>
            <a:r>
              <a:rPr lang="ru-RU" sz="1700" b="1" dirty="0" smtClean="0">
                <a:solidFill>
                  <a:schemeClr val="tx1"/>
                </a:solidFill>
                <a:cs typeface="Times New Roman" panose="02020603050405020304" pitchFamily="18" charset="0"/>
              </a:rPr>
              <a:t>Классификация алалии</a:t>
            </a:r>
            <a:endParaRPr lang="ru-RU" sz="1700" dirty="0">
              <a:solidFill>
                <a:schemeClr val="tx1"/>
              </a:solidFill>
              <a:cs typeface="Times New Roman" panose="02020603050405020304" pitchFamily="18" charset="0"/>
            </a:endParaRPr>
          </a:p>
          <a:p>
            <a:pPr marL="45720" indent="0">
              <a:buNone/>
            </a:pPr>
            <a:r>
              <a:rPr lang="ru-RU" sz="1700" dirty="0">
                <a:solidFill>
                  <a:schemeClr val="tx1"/>
                </a:solidFill>
                <a:cs typeface="Times New Roman" panose="02020603050405020304" pitchFamily="18" charset="0"/>
              </a:rPr>
              <a:t>В современной логопедии Алалию подразделяют на 2 основных формы – Экспрессивная (моторная) алалия и </a:t>
            </a:r>
            <a:r>
              <a:rPr lang="ru-RU" sz="1700" dirty="0" err="1">
                <a:solidFill>
                  <a:schemeClr val="tx1"/>
                </a:solidFill>
                <a:cs typeface="Times New Roman" panose="02020603050405020304" pitchFamily="18" charset="0"/>
              </a:rPr>
              <a:t>Импрессивная</a:t>
            </a:r>
            <a:r>
              <a:rPr lang="ru-RU" sz="1700" dirty="0">
                <a:solidFill>
                  <a:schemeClr val="tx1"/>
                </a:solidFill>
                <a:cs typeface="Times New Roman" panose="02020603050405020304" pitchFamily="18" charset="0"/>
              </a:rPr>
              <a:t> (сенсорная) алалия. Существует так же их сочетание  - сенсомоторная </a:t>
            </a:r>
            <a:r>
              <a:rPr lang="ru-RU" sz="1700" dirty="0" smtClean="0">
                <a:solidFill>
                  <a:schemeClr val="tx1"/>
                </a:solidFill>
                <a:cs typeface="Times New Roman" panose="02020603050405020304" pitchFamily="18" charset="0"/>
              </a:rPr>
              <a:t>алалия ( чаще моторная алалия с сенсорным </a:t>
            </a:r>
            <a:r>
              <a:rPr lang="ru-RU" sz="1700" b="1" dirty="0" smtClean="0">
                <a:solidFill>
                  <a:schemeClr val="tx1"/>
                </a:solidFill>
                <a:cs typeface="Times New Roman" panose="02020603050405020304" pitchFamily="18" charset="0"/>
              </a:rPr>
              <a:t>компонентом или </a:t>
            </a:r>
            <a:r>
              <a:rPr lang="ru-RU" sz="1700" dirty="0" smtClean="0">
                <a:solidFill>
                  <a:schemeClr val="tx1"/>
                </a:solidFill>
                <a:cs typeface="Times New Roman" panose="02020603050405020304" pitchFamily="18" charset="0"/>
              </a:rPr>
              <a:t>сенсорная алалия с моторным</a:t>
            </a:r>
            <a:r>
              <a:rPr lang="ru-RU" sz="1700" b="1" dirty="0" smtClean="0">
                <a:solidFill>
                  <a:schemeClr val="tx1"/>
                </a:solidFill>
                <a:cs typeface="Times New Roman" panose="02020603050405020304" pitchFamily="18" charset="0"/>
              </a:rPr>
              <a:t> компонентом</a:t>
            </a:r>
            <a:r>
              <a:rPr lang="ru-RU" sz="1700" dirty="0" smtClean="0">
                <a:solidFill>
                  <a:schemeClr val="tx1"/>
                </a:solidFill>
                <a:cs typeface="Times New Roman" panose="02020603050405020304" pitchFamily="18" charset="0"/>
              </a:rPr>
              <a:t>).</a:t>
            </a:r>
            <a:endParaRPr lang="ru-RU" sz="1700" dirty="0">
              <a:solidFill>
                <a:schemeClr val="tx1"/>
              </a:solidFill>
              <a:cs typeface="Times New Roman" panose="02020603050405020304" pitchFamily="18" charset="0"/>
            </a:endParaRPr>
          </a:p>
          <a:p>
            <a:pPr marL="45720" indent="0">
              <a:buNone/>
            </a:pPr>
            <a:r>
              <a:rPr lang="ru-RU" sz="1700" b="1" dirty="0">
                <a:solidFill>
                  <a:schemeClr val="tx1"/>
                </a:solidFill>
                <a:cs typeface="Times New Roman" panose="02020603050405020304" pitchFamily="18" charset="0"/>
                <a:hlinkClick r:id="rId2"/>
              </a:rPr>
              <a:t>Экспрессивная (моторная) алалия</a:t>
            </a:r>
            <a:r>
              <a:rPr lang="ru-RU" sz="1700" dirty="0">
                <a:solidFill>
                  <a:schemeClr val="tx1"/>
                </a:solidFill>
                <a:cs typeface="Times New Roman" panose="02020603050405020304" pitchFamily="18" charset="0"/>
              </a:rPr>
              <a:t> – это системное недоразвитие экспрессивной речи центрального органического характера, обусловленное </a:t>
            </a:r>
            <a:r>
              <a:rPr lang="ru-RU" sz="1700" dirty="0" err="1">
                <a:solidFill>
                  <a:schemeClr val="tx1"/>
                </a:solidFill>
                <a:cs typeface="Times New Roman" panose="02020603050405020304" pitchFamily="18" charset="0"/>
              </a:rPr>
              <a:t>несформированностью</a:t>
            </a:r>
            <a:r>
              <a:rPr lang="ru-RU" sz="1700" dirty="0">
                <a:solidFill>
                  <a:schemeClr val="tx1"/>
                </a:solidFill>
                <a:cs typeface="Times New Roman" panose="02020603050405020304" pitchFamily="18" charset="0"/>
              </a:rPr>
              <a:t> языковых операций процесса порождения речевого высказывания при относительной сохранности смысловых и сенсомоторных операций.</a:t>
            </a:r>
          </a:p>
          <a:p>
            <a:pPr marL="45720" indent="0">
              <a:buNone/>
            </a:pPr>
            <a:r>
              <a:rPr lang="ru-RU" sz="1700" b="1" dirty="0" err="1">
                <a:solidFill>
                  <a:schemeClr val="tx1"/>
                </a:solidFill>
                <a:cs typeface="Times New Roman" panose="02020603050405020304" pitchFamily="18" charset="0"/>
                <a:hlinkClick r:id="rId3"/>
              </a:rPr>
              <a:t>Импрессивная</a:t>
            </a:r>
            <a:r>
              <a:rPr lang="ru-RU" sz="1700" b="1" dirty="0">
                <a:solidFill>
                  <a:schemeClr val="tx1"/>
                </a:solidFill>
                <a:cs typeface="Times New Roman" panose="02020603050405020304" pitchFamily="18" charset="0"/>
                <a:hlinkClick r:id="rId3"/>
              </a:rPr>
              <a:t> (сенсорная) алалия</a:t>
            </a:r>
            <a:r>
              <a:rPr lang="ru-RU" sz="1700" dirty="0">
                <a:solidFill>
                  <a:schemeClr val="tx1"/>
                </a:solidFill>
                <a:cs typeface="Times New Roman" panose="02020603050405020304" pitchFamily="18" charset="0"/>
              </a:rPr>
              <a:t>– это речевое нарушение центрального генеза, проявляющееся в неспособности ребенка понимать обращенную речь вследствие недостаточности работы речеслухового анализатора.</a:t>
            </a:r>
          </a:p>
          <a:p>
            <a:pPr marL="45720" indent="0">
              <a:buNone/>
            </a:pPr>
            <a:r>
              <a:rPr lang="ru-RU" sz="1700" dirty="0">
                <a:solidFill>
                  <a:schemeClr val="tx1"/>
                </a:solidFill>
                <a:cs typeface="Times New Roman" panose="02020603050405020304" pitchFamily="18" charset="0"/>
              </a:rPr>
              <a:t>Все 3 вида алалии корректируются (часто до речевой нормы). В последнее время получили бурное развитие гуманитарные </a:t>
            </a:r>
            <a:r>
              <a:rPr lang="ru-RU" sz="1700" dirty="0" smtClean="0">
                <a:solidFill>
                  <a:schemeClr val="tx1"/>
                </a:solidFill>
                <a:cs typeface="Times New Roman" panose="02020603050405020304" pitchFamily="18" charset="0"/>
              </a:rPr>
              <a:t>науки </a:t>
            </a:r>
            <a:r>
              <a:rPr lang="ru-RU" sz="1700" dirty="0">
                <a:solidFill>
                  <a:schemeClr val="tx1"/>
                </a:solidFill>
                <a:cs typeface="Times New Roman" panose="02020603050405020304" pitchFamily="18" charset="0"/>
              </a:rPr>
              <a:t>– нейрофизиология, </a:t>
            </a:r>
            <a:r>
              <a:rPr lang="ru-RU" sz="1700" dirty="0" err="1">
                <a:solidFill>
                  <a:schemeClr val="tx1"/>
                </a:solidFill>
                <a:cs typeface="Times New Roman" panose="02020603050405020304" pitchFamily="18" charset="0"/>
              </a:rPr>
              <a:t>нейрохимия</a:t>
            </a:r>
            <a:r>
              <a:rPr lang="ru-RU" sz="1700" dirty="0">
                <a:solidFill>
                  <a:schemeClr val="tx1"/>
                </a:solidFill>
                <a:cs typeface="Times New Roman" panose="02020603050405020304" pitchFamily="18" charset="0"/>
              </a:rPr>
              <a:t>, нейропсихология, психолингвистика. Именно </a:t>
            </a:r>
            <a:r>
              <a:rPr lang="ru-RU" sz="1700" b="1" dirty="0">
                <a:solidFill>
                  <a:schemeClr val="tx1"/>
                </a:solidFill>
                <a:cs typeface="Times New Roman" panose="02020603050405020304" pitchFamily="18" charset="0"/>
              </a:rPr>
              <a:t>психолингвистический подход, на основе которого создаются коррекционные методики, позволяет решать проблемы алалии.</a:t>
            </a:r>
          </a:p>
          <a:p>
            <a:endParaRPr lang="ru-RU" dirty="0"/>
          </a:p>
        </p:txBody>
      </p:sp>
    </p:spTree>
    <p:extLst>
      <p:ext uri="{BB962C8B-B14F-4D97-AF65-F5344CB8AC3E}">
        <p14:creationId xmlns:p14="http://schemas.microsoft.com/office/powerpoint/2010/main" val="33714522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5720" indent="0" algn="ctr">
              <a:buNone/>
            </a:pPr>
            <a:endParaRPr lang="ru-RU" dirty="0" smtClean="0"/>
          </a:p>
          <a:p>
            <a:pPr marL="45720" indent="0" algn="ctr">
              <a:buNone/>
            </a:pPr>
            <a:endParaRPr lang="ru-RU" dirty="0"/>
          </a:p>
          <a:p>
            <a:pPr marL="45720" indent="0" algn="ctr">
              <a:buNone/>
            </a:pPr>
            <a:endParaRPr lang="ru-RU" dirty="0" smtClean="0"/>
          </a:p>
          <a:p>
            <a:pPr marL="45720" indent="0" algn="ctr">
              <a:buNone/>
            </a:pPr>
            <a:endParaRPr lang="ru-RU" dirty="0"/>
          </a:p>
          <a:p>
            <a:pPr marL="45720" indent="0" algn="ctr">
              <a:buNone/>
            </a:pPr>
            <a:r>
              <a:rPr lang="ru-RU" sz="2800" dirty="0" smtClean="0"/>
              <a:t>Спасибо за внимание!</a:t>
            </a:r>
            <a:endParaRPr lang="ru-RU" sz="2800" dirty="0"/>
          </a:p>
        </p:txBody>
      </p:sp>
    </p:spTree>
    <p:extLst>
      <p:ext uri="{BB962C8B-B14F-4D97-AF65-F5344CB8AC3E}">
        <p14:creationId xmlns:p14="http://schemas.microsoft.com/office/powerpoint/2010/main" val="2266347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sz="quarter" idx="13"/>
            <p:extLst>
              <p:ext uri="{D42A27DB-BD31-4B8C-83A1-F6EECF244321}">
                <p14:modId xmlns:p14="http://schemas.microsoft.com/office/powerpoint/2010/main" val="3255325521"/>
              </p:ext>
            </p:extLst>
          </p:nvPr>
        </p:nvGraphicFramePr>
        <p:xfrm>
          <a:off x="467545" y="260648"/>
          <a:ext cx="8208912" cy="6411252"/>
        </p:xfrm>
        <a:graphic>
          <a:graphicData uri="http://schemas.openxmlformats.org/drawingml/2006/table">
            <a:tbl>
              <a:tblPr/>
              <a:tblGrid>
                <a:gridCol w="288031"/>
                <a:gridCol w="1698299"/>
                <a:gridCol w="2694189"/>
                <a:gridCol w="3528393"/>
              </a:tblGrid>
              <a:tr h="411222">
                <a:tc>
                  <a:txBody>
                    <a:bodyPr/>
                    <a:lstStyle/>
                    <a:p>
                      <a:pPr algn="ctr" fontAlgn="t"/>
                      <a:r>
                        <a:rPr lang="ru-RU" sz="1200" dirty="0">
                          <a:solidFill>
                            <a:srgbClr val="000000"/>
                          </a:solidFill>
                          <a:effectLst/>
                          <a:latin typeface="Times New Roman" pitchFamily="18" charset="0"/>
                          <a:cs typeface="Times New Roman" pitchFamily="18" charset="0"/>
                        </a:rPr>
                        <a:t>№</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1200" b="1" dirty="0">
                          <a:solidFill>
                            <a:srgbClr val="000000"/>
                          </a:solidFill>
                          <a:effectLst/>
                          <a:latin typeface="Times New Roman" pitchFamily="18" charset="0"/>
                          <a:cs typeface="Times New Roman" pitchFamily="18" charset="0"/>
                        </a:rPr>
                        <a:t>Критерии сравнения</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1200" b="1" dirty="0">
                          <a:solidFill>
                            <a:srgbClr val="000000"/>
                          </a:solidFill>
                          <a:effectLst/>
                          <a:latin typeface="Times New Roman" pitchFamily="18" charset="0"/>
                          <a:cs typeface="Times New Roman" pitchFamily="18" charset="0"/>
                        </a:rPr>
                        <a:t>Моторная </a:t>
                      </a:r>
                      <a:r>
                        <a:rPr lang="ru-RU" sz="1200" b="1" dirty="0">
                          <a:effectLst/>
                          <a:latin typeface="Times New Roman" pitchFamily="18" charset="0"/>
                          <a:cs typeface="Times New Roman" pitchFamily="18" charset="0"/>
                        </a:rPr>
                        <a:t>(Экспрессивная) </a:t>
                      </a:r>
                      <a:endParaRPr lang="ru-RU" sz="1200" dirty="0">
                        <a:effectLst/>
                        <a:latin typeface="Times New Roman" pitchFamily="18" charset="0"/>
                        <a:cs typeface="Times New Roman" pitchFamily="18" charset="0"/>
                      </a:endParaRPr>
                    </a:p>
                    <a:p>
                      <a:pPr algn="ctr" fontAlgn="t"/>
                      <a:r>
                        <a:rPr lang="ru-RU" sz="1200" b="1" dirty="0">
                          <a:solidFill>
                            <a:srgbClr val="000000"/>
                          </a:solidFill>
                          <a:effectLst/>
                          <a:latin typeface="Times New Roman" pitchFamily="18" charset="0"/>
                          <a:cs typeface="Times New Roman" pitchFamily="18" charset="0"/>
                        </a:rPr>
                        <a:t> алалия</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1200" b="1">
                          <a:solidFill>
                            <a:srgbClr val="000000"/>
                          </a:solidFill>
                          <a:effectLst/>
                          <a:latin typeface="Times New Roman" pitchFamily="18" charset="0"/>
                          <a:cs typeface="Times New Roman" pitchFamily="18" charset="0"/>
                        </a:rPr>
                        <a:t>Сенсорная алалия</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1222">
                <a:tc>
                  <a:txBody>
                    <a:bodyPr/>
                    <a:lstStyle/>
                    <a:p>
                      <a:pPr algn="ctr" fontAlgn="t"/>
                      <a:r>
                        <a:rPr lang="ru-RU" sz="1200">
                          <a:solidFill>
                            <a:srgbClr val="000000"/>
                          </a:solidFill>
                          <a:effectLst/>
                          <a:latin typeface="Times New Roman" pitchFamily="18" charset="0"/>
                          <a:cs typeface="Times New Roman" pitchFamily="18" charset="0"/>
                        </a:rPr>
                        <a:t>1</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Восприятие речи</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Восприятие речи сохранно на перцептивном уровне</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Грубо нарушено</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35346">
                <a:tc>
                  <a:txBody>
                    <a:bodyPr/>
                    <a:lstStyle/>
                    <a:p>
                      <a:pPr algn="ctr" fontAlgn="t"/>
                      <a:r>
                        <a:rPr lang="ru-RU" sz="1200">
                          <a:solidFill>
                            <a:srgbClr val="000000"/>
                          </a:solidFill>
                          <a:effectLst/>
                          <a:latin typeface="Times New Roman" pitchFamily="18" charset="0"/>
                          <a:cs typeface="Times New Roman" pitchFamily="18" charset="0"/>
                        </a:rPr>
                        <a:t>2</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Понимание речи</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Понимание речи соответствует возрасту, возможно без опоры на ситуацию и на зрительное восприятие артикуляции</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Понимание речи нарушено, может незначительно улучшатся при зрительном восприятии артикуляции говорящего, выполнение вербальных инструкций только в знакомой ситуации.</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6515">
                <a:tc>
                  <a:txBody>
                    <a:bodyPr/>
                    <a:lstStyle/>
                    <a:p>
                      <a:pPr algn="ctr" fontAlgn="t"/>
                      <a:r>
                        <a:rPr lang="ru-RU" sz="1200">
                          <a:solidFill>
                            <a:srgbClr val="000000"/>
                          </a:solidFill>
                          <a:effectLst/>
                          <a:latin typeface="Times New Roman" pitchFamily="18" charset="0"/>
                          <a:cs typeface="Times New Roman" pitchFamily="18" charset="0"/>
                        </a:rPr>
                        <a:t>3</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Слуховое внимание</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Сохранно</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Нарушено</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0638">
                <a:tc>
                  <a:txBody>
                    <a:bodyPr/>
                    <a:lstStyle/>
                    <a:p>
                      <a:pPr algn="ctr" fontAlgn="t"/>
                      <a:r>
                        <a:rPr lang="ru-RU" sz="1200">
                          <a:solidFill>
                            <a:srgbClr val="000000"/>
                          </a:solidFill>
                          <a:effectLst/>
                          <a:latin typeface="Times New Roman" pitchFamily="18" charset="0"/>
                          <a:cs typeface="Times New Roman" pitchFamily="18" charset="0"/>
                        </a:rPr>
                        <a:t>4</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Эхолалия</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Отсутствует</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Непосредственная </a:t>
                      </a:r>
                      <a:r>
                        <a:rPr lang="ru-RU" sz="1200" dirty="0" err="1">
                          <a:solidFill>
                            <a:srgbClr val="000000"/>
                          </a:solidFill>
                          <a:effectLst/>
                          <a:latin typeface="Times New Roman" pitchFamily="18" charset="0"/>
                          <a:cs typeface="Times New Roman" pitchFamily="18" charset="0"/>
                        </a:rPr>
                        <a:t>эхолалия</a:t>
                      </a:r>
                      <a:r>
                        <a:rPr lang="ru-RU" sz="1200" dirty="0">
                          <a:solidFill>
                            <a:srgbClr val="000000"/>
                          </a:solidFill>
                          <a:effectLst/>
                          <a:latin typeface="Times New Roman" pitchFamily="18" charset="0"/>
                          <a:cs typeface="Times New Roman" pitchFamily="18" charset="0"/>
                        </a:rPr>
                        <a:t> и отставленная во времени (на вопросы отвечают точным воспроизведением вопроса или фразой из мультика или рекламы)</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1222">
                <a:tc>
                  <a:txBody>
                    <a:bodyPr/>
                    <a:lstStyle/>
                    <a:p>
                      <a:pPr algn="ctr" fontAlgn="t"/>
                      <a:r>
                        <a:rPr lang="ru-RU" sz="1200">
                          <a:solidFill>
                            <a:srgbClr val="000000"/>
                          </a:solidFill>
                          <a:effectLst/>
                          <a:latin typeface="Times New Roman" pitchFamily="18" charset="0"/>
                          <a:cs typeface="Times New Roman" pitchFamily="18" charset="0"/>
                        </a:rPr>
                        <a:t>5</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Повторение услышанного</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Затрудняются повторить слово, фразу</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Повторяют, не понимания смысла проговоренного слова</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1222">
                <a:tc>
                  <a:txBody>
                    <a:bodyPr/>
                    <a:lstStyle/>
                    <a:p>
                      <a:pPr algn="ctr" fontAlgn="t"/>
                      <a:r>
                        <a:rPr lang="ru-RU" sz="1200">
                          <a:solidFill>
                            <a:srgbClr val="000000"/>
                          </a:solidFill>
                          <a:effectLst/>
                          <a:latin typeface="Times New Roman" pitchFamily="18" charset="0"/>
                          <a:cs typeface="Times New Roman" pitchFamily="18" charset="0"/>
                        </a:rPr>
                        <a:t>6</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Пассивный словарь</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Пассивный словарь в десятки раз превышает активный словарь</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Пассивный словарь так же мал как и активный,</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1222">
                <a:tc>
                  <a:txBody>
                    <a:bodyPr/>
                    <a:lstStyle/>
                    <a:p>
                      <a:pPr algn="ctr" fontAlgn="t"/>
                      <a:r>
                        <a:rPr lang="ru-RU" sz="1200">
                          <a:solidFill>
                            <a:srgbClr val="000000"/>
                          </a:solidFill>
                          <a:effectLst/>
                          <a:latin typeface="Times New Roman" pitchFamily="18" charset="0"/>
                          <a:cs typeface="Times New Roman" pitchFamily="18" charset="0"/>
                        </a:rPr>
                        <a:t>7</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Активный словарь</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Очень ограничен (несколько слов, </a:t>
                      </a:r>
                      <a:r>
                        <a:rPr lang="ru-RU" sz="1200" dirty="0" err="1">
                          <a:solidFill>
                            <a:srgbClr val="000000"/>
                          </a:solidFill>
                          <a:effectLst/>
                          <a:latin typeface="Times New Roman" pitchFamily="18" charset="0"/>
                          <a:cs typeface="Times New Roman" pitchFamily="18" charset="0"/>
                        </a:rPr>
                        <a:t>псевдослов</a:t>
                      </a:r>
                      <a:r>
                        <a:rPr lang="ru-RU" sz="1200" dirty="0">
                          <a:solidFill>
                            <a:srgbClr val="000000"/>
                          </a:solidFill>
                          <a:effectLst/>
                          <a:latin typeface="Times New Roman" pitchFamily="18" charset="0"/>
                          <a:cs typeface="Times New Roman" pitchFamily="18" charset="0"/>
                        </a:rPr>
                        <a:t>, звукоподражаний)</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Разговаривают на своем «птичьем» языке</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85930">
                <a:tc>
                  <a:txBody>
                    <a:bodyPr/>
                    <a:lstStyle/>
                    <a:p>
                      <a:pPr algn="ctr" fontAlgn="t"/>
                      <a:r>
                        <a:rPr lang="ru-RU" sz="1200">
                          <a:solidFill>
                            <a:srgbClr val="000000"/>
                          </a:solidFill>
                          <a:effectLst/>
                          <a:latin typeface="Times New Roman" pitchFamily="18" charset="0"/>
                          <a:cs typeface="Times New Roman" pitchFamily="18" charset="0"/>
                        </a:rPr>
                        <a:t>8</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Коммуникация</a:t>
                      </a:r>
                      <a:endParaRPr lang="ru-RU" sz="1200">
                        <a:effectLst/>
                        <a:latin typeface="Times New Roman" pitchFamily="18" charset="0"/>
                        <a:cs typeface="Times New Roman" pitchFamily="18" charset="0"/>
                      </a:endParaRPr>
                    </a:p>
                    <a:p>
                      <a:pPr fontAlgn="t"/>
                      <a:r>
                        <a:rPr lang="ru-RU" sz="1200">
                          <a:solidFill>
                            <a:srgbClr val="000000"/>
                          </a:solidFill>
                          <a:effectLst/>
                          <a:latin typeface="Times New Roman" pitchFamily="18" charset="0"/>
                          <a:cs typeface="Times New Roman" pitchFamily="18" charset="0"/>
                        </a:rPr>
                        <a:t> </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Возможность ведения диалога доступными ребенку средствами (вербальными и </a:t>
                      </a:r>
                      <a:r>
                        <a:rPr lang="ru-RU" sz="1200" dirty="0" err="1">
                          <a:solidFill>
                            <a:srgbClr val="000000"/>
                          </a:solidFill>
                          <a:effectLst/>
                          <a:latin typeface="Times New Roman" pitchFamily="18" charset="0"/>
                          <a:cs typeface="Times New Roman" pitchFamily="18" charset="0"/>
                        </a:rPr>
                        <a:t>неввербльными</a:t>
                      </a:r>
                      <a:r>
                        <a:rPr lang="ru-RU" sz="1200" dirty="0">
                          <a:solidFill>
                            <a:srgbClr val="000000"/>
                          </a:solidFill>
                          <a:effectLst/>
                          <a:latin typeface="Times New Roman" pitchFamily="18" charset="0"/>
                          <a:cs typeface="Times New Roman" pitchFamily="18" charset="0"/>
                        </a:rPr>
                        <a:t>)</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Диалог невозможен (ребенок не понимает обращенную речь и не может выразить свою мысль)</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9806">
                <a:tc>
                  <a:txBody>
                    <a:bodyPr/>
                    <a:lstStyle/>
                    <a:p>
                      <a:pPr algn="ctr" fontAlgn="t"/>
                      <a:r>
                        <a:rPr lang="ru-RU" sz="1200">
                          <a:solidFill>
                            <a:srgbClr val="000000"/>
                          </a:solidFill>
                          <a:effectLst/>
                          <a:latin typeface="Times New Roman" pitchFamily="18" charset="0"/>
                          <a:cs typeface="Times New Roman" pitchFamily="18" charset="0"/>
                        </a:rPr>
                        <a:t>9</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Мимико-жестикуляторная речь</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Активное использование жестов, выразительная мимика</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Отсутствие жестов и невыразительность мимики</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85930">
                <a:tc>
                  <a:txBody>
                    <a:bodyPr/>
                    <a:lstStyle/>
                    <a:p>
                      <a:pPr algn="ctr" fontAlgn="t"/>
                      <a:r>
                        <a:rPr lang="ru-RU" sz="1200">
                          <a:solidFill>
                            <a:srgbClr val="000000"/>
                          </a:solidFill>
                          <a:effectLst/>
                          <a:latin typeface="Times New Roman" pitchFamily="18" charset="0"/>
                          <a:cs typeface="Times New Roman" pitchFamily="18" charset="0"/>
                        </a:rPr>
                        <a:t>10</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Наличие компенсаторных средств</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Как компенсаторные средства выступают мелодика, звукоподражания, «звуковые жесты»</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Отсутствие компенсаторных средств</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1222">
                <a:tc>
                  <a:txBody>
                    <a:bodyPr/>
                    <a:lstStyle/>
                    <a:p>
                      <a:pPr algn="ctr" fontAlgn="t"/>
                      <a:r>
                        <a:rPr lang="ru-RU" sz="1200">
                          <a:solidFill>
                            <a:srgbClr val="000000"/>
                          </a:solidFill>
                          <a:effectLst/>
                          <a:latin typeface="Times New Roman" pitchFamily="18" charset="0"/>
                          <a:cs typeface="Times New Roman" pitchFamily="18" charset="0"/>
                        </a:rPr>
                        <a:t>11</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a:solidFill>
                            <a:srgbClr val="000000"/>
                          </a:solidFill>
                          <a:effectLst/>
                          <a:latin typeface="Times New Roman" pitchFamily="18" charset="0"/>
                          <a:cs typeface="Times New Roman" pitchFamily="18" charset="0"/>
                        </a:rPr>
                        <a:t>Динамика улучшения речи</a:t>
                      </a:r>
                      <a:endParaRPr lang="ru-RU" sz="120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Отмечается динамика в овладении речью при ее  направленном формировании</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spcAft>
                          <a:spcPts val="0"/>
                        </a:spcAft>
                      </a:pPr>
                      <a:r>
                        <a:rPr lang="ru-RU" sz="1200" dirty="0">
                          <a:solidFill>
                            <a:srgbClr val="000000"/>
                          </a:solidFill>
                          <a:effectLst/>
                          <a:latin typeface="Times New Roman" pitchFamily="18" charset="0"/>
                          <a:cs typeface="Times New Roman" pitchFamily="18" charset="0"/>
                        </a:rPr>
                        <a:t>Крайне низкий темп при направленном формировании </a:t>
                      </a:r>
                      <a:r>
                        <a:rPr lang="ru-RU" sz="1200" dirty="0" smtClean="0">
                          <a:solidFill>
                            <a:srgbClr val="000000"/>
                          </a:solidFill>
                          <a:effectLst/>
                          <a:latin typeface="Times New Roman" pitchFamily="18" charset="0"/>
                          <a:cs typeface="Times New Roman" pitchFamily="18" charset="0"/>
                        </a:rPr>
                        <a:t>речи</a:t>
                      </a:r>
                      <a:endParaRPr lang="ru-RU" sz="1200" dirty="0">
                        <a:effectLst/>
                        <a:latin typeface="Times New Roman" pitchFamily="18" charset="0"/>
                        <a:cs typeface="Times New Roman" pitchFamily="18" charset="0"/>
                      </a:endParaRPr>
                    </a:p>
                  </a:txBody>
                  <a:tcPr marL="32349" marR="32349" marT="32349" marB="323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73475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332656"/>
            <a:ext cx="8435280" cy="5793507"/>
          </a:xfrm>
        </p:spPr>
        <p:txBody>
          <a:bodyPr>
            <a:normAutofit fontScale="55000" lnSpcReduction="20000"/>
          </a:bodyPr>
          <a:lstStyle/>
          <a:p>
            <a:pPr marL="45720" indent="0" algn="ctr">
              <a:buNone/>
            </a:pPr>
            <a:r>
              <a:rPr lang="ru-RU" sz="2900" b="1" dirty="0" smtClean="0">
                <a:solidFill>
                  <a:schemeClr val="tx1"/>
                </a:solidFill>
                <a:cs typeface="Times New Roman" panose="02020603050405020304" pitchFamily="18" charset="0"/>
              </a:rPr>
              <a:t>Сенсорная (</a:t>
            </a:r>
            <a:r>
              <a:rPr lang="ru-RU" sz="2900" b="1" dirty="0" err="1" smtClean="0">
                <a:solidFill>
                  <a:schemeClr val="tx1"/>
                </a:solidFill>
                <a:cs typeface="Times New Roman" panose="02020603050405020304" pitchFamily="18" charset="0"/>
              </a:rPr>
              <a:t>импрессивная</a:t>
            </a:r>
            <a:r>
              <a:rPr lang="ru-RU" sz="2900" b="1" dirty="0" smtClean="0">
                <a:solidFill>
                  <a:schemeClr val="tx1"/>
                </a:solidFill>
                <a:cs typeface="Times New Roman" panose="02020603050405020304" pitchFamily="18" charset="0"/>
              </a:rPr>
              <a:t> алалии). </a:t>
            </a:r>
          </a:p>
          <a:p>
            <a:pPr marL="45720" indent="0" algn="ctr">
              <a:buNone/>
            </a:pPr>
            <a:r>
              <a:rPr lang="ru-RU" sz="2900" b="1" dirty="0" smtClean="0">
                <a:solidFill>
                  <a:schemeClr val="tx1"/>
                </a:solidFill>
                <a:cs typeface="Times New Roman" panose="02020603050405020304" pitchFamily="18" charset="0"/>
              </a:rPr>
              <a:t>Симптомы и классификация по степени тяжести.</a:t>
            </a:r>
            <a:endParaRPr lang="ru-RU" b="1" i="1" dirty="0" smtClean="0">
              <a:solidFill>
                <a:schemeClr val="tx1"/>
              </a:solidFill>
              <a:latin typeface="Times New Roman" panose="02020603050405020304" pitchFamily="18" charset="0"/>
              <a:cs typeface="Times New Roman" panose="02020603050405020304" pitchFamily="18" charset="0"/>
            </a:endParaRPr>
          </a:p>
          <a:p>
            <a:pPr marL="45720" indent="0">
              <a:buNone/>
            </a:pPr>
            <a:r>
              <a:rPr lang="ru-RU" b="1" dirty="0" smtClean="0">
                <a:solidFill>
                  <a:schemeClr val="tx1"/>
                </a:solidFill>
                <a:cs typeface="Times New Roman" panose="02020603050405020304" pitchFamily="18" charset="0"/>
              </a:rPr>
              <a:t>Сенсорная алалия</a:t>
            </a:r>
            <a:r>
              <a:rPr lang="ru-RU" dirty="0" smtClean="0">
                <a:solidFill>
                  <a:schemeClr val="tx1"/>
                </a:solidFill>
                <a:cs typeface="Times New Roman" panose="02020603050405020304" pitchFamily="18" charset="0"/>
              </a:rPr>
              <a:t> является нарушением понимания речи вследствие недостаточности работы речеслухового анализатора при преимущественном поражении височной доли доминантного полушария.(Логопедия: учебник для студ. </a:t>
            </a:r>
            <a:r>
              <a:rPr lang="ru-RU" dirty="0" err="1" smtClean="0">
                <a:solidFill>
                  <a:schemeClr val="tx1"/>
                </a:solidFill>
                <a:cs typeface="Times New Roman" panose="02020603050405020304" pitchFamily="18" charset="0"/>
              </a:rPr>
              <a:t>дефектол</a:t>
            </a:r>
            <a:r>
              <a:rPr lang="ru-RU" dirty="0" smtClean="0">
                <a:solidFill>
                  <a:schemeClr val="tx1"/>
                </a:solidFill>
                <a:cs typeface="Times New Roman" panose="02020603050405020304" pitchFamily="18" charset="0"/>
              </a:rPr>
              <a:t>. фак. </a:t>
            </a:r>
            <a:r>
              <a:rPr lang="ru-RU" dirty="0" err="1" smtClean="0">
                <a:solidFill>
                  <a:schemeClr val="tx1"/>
                </a:solidFill>
                <a:cs typeface="Times New Roman" panose="02020603050405020304" pitchFamily="18" charset="0"/>
              </a:rPr>
              <a:t>пед</a:t>
            </a:r>
            <a:r>
              <a:rPr lang="ru-RU" dirty="0" smtClean="0">
                <a:solidFill>
                  <a:schemeClr val="tx1"/>
                </a:solidFill>
                <a:cs typeface="Times New Roman" panose="02020603050405020304" pitchFamily="18" charset="0"/>
              </a:rPr>
              <a:t>. </a:t>
            </a:r>
            <a:r>
              <a:rPr lang="ru-RU" dirty="0" err="1" smtClean="0">
                <a:solidFill>
                  <a:schemeClr val="tx1"/>
                </a:solidFill>
                <a:cs typeface="Times New Roman" panose="02020603050405020304" pitchFamily="18" charset="0"/>
              </a:rPr>
              <a:t>высш</a:t>
            </a:r>
            <a:r>
              <a:rPr lang="ru-RU" dirty="0" smtClean="0">
                <a:solidFill>
                  <a:schemeClr val="tx1"/>
                </a:solidFill>
                <a:cs typeface="Times New Roman" panose="02020603050405020304" pitchFamily="18" charset="0"/>
              </a:rPr>
              <a:t>. учеб. заведений/ под ред. Л.С. Волковой. - 5-е изд., </a:t>
            </a:r>
            <a:r>
              <a:rPr lang="ru-RU" dirty="0" err="1" smtClean="0">
                <a:solidFill>
                  <a:schemeClr val="tx1"/>
                </a:solidFill>
                <a:cs typeface="Times New Roman" panose="02020603050405020304" pitchFamily="18" charset="0"/>
              </a:rPr>
              <a:t>перераб</a:t>
            </a:r>
            <a:r>
              <a:rPr lang="ru-RU" dirty="0" smtClean="0">
                <a:solidFill>
                  <a:schemeClr val="tx1"/>
                </a:solidFill>
                <a:cs typeface="Times New Roman" panose="02020603050405020304" pitchFamily="18" charset="0"/>
              </a:rPr>
              <a:t>. и доп. - М.: </a:t>
            </a:r>
            <a:r>
              <a:rPr lang="ru-RU" dirty="0" err="1" smtClean="0">
                <a:solidFill>
                  <a:schemeClr val="tx1"/>
                </a:solidFill>
                <a:cs typeface="Times New Roman" panose="02020603050405020304" pitchFamily="18" charset="0"/>
              </a:rPr>
              <a:t>гуманитар.изд.центр</a:t>
            </a:r>
            <a:r>
              <a:rPr lang="ru-RU" dirty="0" smtClean="0">
                <a:solidFill>
                  <a:schemeClr val="tx1"/>
                </a:solidFill>
                <a:cs typeface="Times New Roman" panose="02020603050405020304" pitchFamily="18" charset="0"/>
              </a:rPr>
              <a:t> ВЛАДОС, 2006.)</a:t>
            </a:r>
          </a:p>
          <a:p>
            <a:pPr marL="45720" indent="0" algn="ctr">
              <a:buNone/>
            </a:pPr>
            <a:endParaRPr lang="ru-RU" b="1" dirty="0" smtClean="0">
              <a:solidFill>
                <a:schemeClr val="tx1"/>
              </a:solidFill>
              <a:cs typeface="Times New Roman" panose="02020603050405020304" pitchFamily="18" charset="0"/>
            </a:endParaRPr>
          </a:p>
          <a:p>
            <a:pPr marL="45720" indent="0" algn="ctr">
              <a:buNone/>
            </a:pPr>
            <a:r>
              <a:rPr lang="ru-RU" b="1" dirty="0" smtClean="0">
                <a:solidFill>
                  <a:schemeClr val="tx1"/>
                </a:solidFill>
                <a:cs typeface="Times New Roman" panose="02020603050405020304" pitchFamily="18" charset="0"/>
              </a:rPr>
              <a:t>Симптомы </a:t>
            </a:r>
            <a:r>
              <a:rPr lang="ru-RU" b="1" dirty="0">
                <a:solidFill>
                  <a:schemeClr val="tx1"/>
                </a:solidFill>
                <a:cs typeface="Times New Roman" panose="02020603050405020304" pitchFamily="18" charset="0"/>
              </a:rPr>
              <a:t>Сенсорной (</a:t>
            </a:r>
            <a:r>
              <a:rPr lang="ru-RU" b="1" dirty="0" err="1">
                <a:solidFill>
                  <a:schemeClr val="tx1"/>
                </a:solidFill>
                <a:cs typeface="Times New Roman" panose="02020603050405020304" pitchFamily="18" charset="0"/>
              </a:rPr>
              <a:t>импрессивной</a:t>
            </a:r>
            <a:r>
              <a:rPr lang="ru-RU" b="1" dirty="0">
                <a:solidFill>
                  <a:schemeClr val="tx1"/>
                </a:solidFill>
                <a:cs typeface="Times New Roman" panose="02020603050405020304" pitchFamily="18" charset="0"/>
              </a:rPr>
              <a:t> алалии).</a:t>
            </a:r>
            <a:endParaRPr lang="ru-RU" dirty="0">
              <a:solidFill>
                <a:schemeClr val="tx1"/>
              </a:solidFill>
              <a:cs typeface="Times New Roman" panose="02020603050405020304" pitchFamily="18" charset="0"/>
            </a:endParaRPr>
          </a:p>
          <a:p>
            <a:pPr marL="45720" indent="0">
              <a:buNone/>
            </a:pPr>
            <a:r>
              <a:rPr lang="ru-RU" dirty="0">
                <a:solidFill>
                  <a:schemeClr val="tx1"/>
                </a:solidFill>
                <a:cs typeface="Times New Roman" panose="02020603050405020304" pitchFamily="18" charset="0"/>
              </a:rPr>
              <a:t>Нарушение восприятия и понимания речи является первичным и основным в структуре дефекта.</a:t>
            </a:r>
          </a:p>
          <a:p>
            <a:pPr marL="45720" indent="0">
              <a:buNone/>
            </a:pPr>
            <a:r>
              <a:rPr lang="ru-RU" dirty="0" err="1">
                <a:solidFill>
                  <a:schemeClr val="tx1"/>
                </a:solidFill>
                <a:cs typeface="Times New Roman" panose="02020603050405020304" pitchFamily="18" charset="0"/>
              </a:rPr>
              <a:t>Т.В.Костина</a:t>
            </a:r>
            <a:r>
              <a:rPr lang="ru-RU" dirty="0">
                <a:solidFill>
                  <a:schemeClr val="tx1"/>
                </a:solidFill>
                <a:cs typeface="Times New Roman" panose="02020603050405020304" pitchFamily="18" charset="0"/>
              </a:rPr>
              <a:t> выделила </a:t>
            </a:r>
            <a:r>
              <a:rPr lang="ru-RU" b="1" dirty="0">
                <a:solidFill>
                  <a:schemeClr val="tx1"/>
                </a:solidFill>
                <a:cs typeface="Times New Roman" panose="02020603050405020304" pitchFamily="18" charset="0"/>
              </a:rPr>
              <a:t>4 ступени нарушения </a:t>
            </a:r>
            <a:r>
              <a:rPr lang="ru-RU" dirty="0">
                <a:solidFill>
                  <a:schemeClr val="tx1"/>
                </a:solidFill>
                <a:cs typeface="Times New Roman" panose="02020603050405020304" pitchFamily="18" charset="0"/>
              </a:rPr>
              <a:t>понимания речи у детей с сенсорной </a:t>
            </a:r>
            <a:r>
              <a:rPr lang="ru-RU" dirty="0" smtClean="0">
                <a:solidFill>
                  <a:schemeClr val="tx1"/>
                </a:solidFill>
                <a:cs typeface="Times New Roman" panose="02020603050405020304" pitchFamily="18" charset="0"/>
              </a:rPr>
              <a:t>алалией.</a:t>
            </a:r>
            <a:endParaRPr lang="ru-RU" dirty="0">
              <a:solidFill>
                <a:schemeClr val="tx1"/>
              </a:solidFill>
              <a:cs typeface="Times New Roman" panose="02020603050405020304" pitchFamily="18" charset="0"/>
            </a:endParaRPr>
          </a:p>
          <a:p>
            <a:pPr marL="45720" indent="0">
              <a:buNone/>
            </a:pPr>
            <a:r>
              <a:rPr lang="ru-RU" dirty="0" smtClean="0">
                <a:solidFill>
                  <a:schemeClr val="tx1"/>
                </a:solidFill>
                <a:cs typeface="Times New Roman" panose="02020603050405020304" pitchFamily="18" charset="0"/>
              </a:rPr>
              <a:t>1</a:t>
            </a:r>
            <a:r>
              <a:rPr lang="ru-RU" dirty="0">
                <a:solidFill>
                  <a:schemeClr val="tx1"/>
                </a:solidFill>
                <a:cs typeface="Times New Roman" panose="02020603050405020304" pitchFamily="18" charset="0"/>
              </a:rPr>
              <a:t>.     Полное отсутствие понимания речи.</a:t>
            </a:r>
          </a:p>
          <a:p>
            <a:pPr marL="45720" indent="0">
              <a:buNone/>
            </a:pPr>
            <a:r>
              <a:rPr lang="ru-RU" dirty="0">
                <a:solidFill>
                  <a:schemeClr val="tx1"/>
                </a:solidFill>
                <a:cs typeface="Times New Roman" panose="02020603050405020304" pitchFamily="18" charset="0"/>
              </a:rPr>
              <a:t>Ребёнок не понимает жесты, для него неразличимы слова, называющие близких людей (мама, папа), собственное имя; не следит за выражением лица. Не выполняет простые инструкции (просьбы). Может понимать одно-два слова, обозначающих значимые для ребенка предметы: «конфета» «мультики». Речь окружающих не привлекает внимания ребенка, воспринимается им как шум. Отмечаются повышенная истощаемость внимания, артикуляция звуков напряженная, смазанная из-за нарушения слухового </a:t>
            </a:r>
            <a:r>
              <a:rPr lang="ru-RU" dirty="0" smtClean="0">
                <a:solidFill>
                  <a:schemeClr val="tx1"/>
                </a:solidFill>
                <a:cs typeface="Times New Roman" panose="02020603050405020304" pitchFamily="18" charset="0"/>
              </a:rPr>
              <a:t>восприятия.</a:t>
            </a:r>
          </a:p>
          <a:p>
            <a:pPr marL="45720" indent="0">
              <a:buNone/>
            </a:pPr>
            <a:r>
              <a:rPr lang="ru-RU" dirty="0" smtClean="0">
                <a:solidFill>
                  <a:schemeClr val="tx1"/>
                </a:solidFill>
                <a:cs typeface="Times New Roman" panose="02020603050405020304" pitchFamily="18" charset="0"/>
              </a:rPr>
              <a:t>2</a:t>
            </a:r>
            <a:r>
              <a:rPr lang="ru-RU" dirty="0">
                <a:solidFill>
                  <a:schemeClr val="tx1"/>
                </a:solidFill>
                <a:cs typeface="Times New Roman" panose="02020603050405020304" pitchFamily="18" charset="0"/>
              </a:rPr>
              <a:t>.     Понимание только отдельных слов.</a:t>
            </a:r>
          </a:p>
          <a:p>
            <a:pPr marL="45720" indent="0">
              <a:buNone/>
            </a:pPr>
            <a:r>
              <a:rPr lang="ru-RU" dirty="0" smtClean="0">
                <a:solidFill>
                  <a:schemeClr val="tx1"/>
                </a:solidFill>
                <a:cs typeface="Times New Roman" panose="02020603050405020304" pitchFamily="18" charset="0"/>
              </a:rPr>
              <a:t>Дети </a:t>
            </a:r>
            <a:r>
              <a:rPr lang="ru-RU" dirty="0">
                <a:solidFill>
                  <a:schemeClr val="tx1"/>
                </a:solidFill>
                <a:cs typeface="Times New Roman" panose="02020603050405020304" pitchFamily="18" charset="0"/>
              </a:rPr>
              <a:t>понимают слова, обозначающие близких людей (папа, мама), своё имя. Называют некоторые игрушки, предметы одежды, но не используют эти слова в экспрессивной речи. При попытке включить слова в активную речь, у ребенка быстро теряется связь акустического образа слова и его значения, что проявляется в грубых нарушениях </a:t>
            </a:r>
            <a:r>
              <a:rPr lang="ru-RU" dirty="0" err="1">
                <a:solidFill>
                  <a:schemeClr val="tx1"/>
                </a:solidFill>
                <a:cs typeface="Times New Roman" panose="02020603050405020304" pitchFamily="18" charset="0"/>
              </a:rPr>
              <a:t>звукослоговой</a:t>
            </a:r>
            <a:r>
              <a:rPr lang="ru-RU" dirty="0">
                <a:solidFill>
                  <a:schemeClr val="tx1"/>
                </a:solidFill>
                <a:cs typeface="Times New Roman" panose="02020603050405020304" pitchFamily="18" charset="0"/>
              </a:rPr>
              <a:t> структуры </a:t>
            </a:r>
            <a:r>
              <a:rPr lang="ru-RU" dirty="0" smtClean="0">
                <a:solidFill>
                  <a:schemeClr val="tx1"/>
                </a:solidFill>
                <a:cs typeface="Times New Roman" panose="02020603050405020304" pitchFamily="18" charset="0"/>
              </a:rPr>
              <a:t>слова.</a:t>
            </a:r>
          </a:p>
          <a:p>
            <a:pPr marL="45720" indent="0">
              <a:buNone/>
            </a:pPr>
            <a:r>
              <a:rPr lang="ru-RU" dirty="0" smtClean="0">
                <a:solidFill>
                  <a:schemeClr val="tx1"/>
                </a:solidFill>
                <a:cs typeface="Times New Roman" panose="02020603050405020304" pitchFamily="18" charset="0"/>
              </a:rPr>
              <a:t>3</a:t>
            </a:r>
            <a:r>
              <a:rPr lang="ru-RU" dirty="0">
                <a:solidFill>
                  <a:schemeClr val="tx1"/>
                </a:solidFill>
                <a:cs typeface="Times New Roman" panose="02020603050405020304" pitchFamily="18" charset="0"/>
              </a:rPr>
              <a:t>.     Понимание коротких бытовых ситуативных фраз.</a:t>
            </a:r>
          </a:p>
          <a:p>
            <a:pPr marL="45720" indent="0">
              <a:buNone/>
            </a:pPr>
            <a:r>
              <a:rPr lang="ru-RU" dirty="0">
                <a:solidFill>
                  <a:schemeClr val="tx1"/>
                </a:solidFill>
                <a:cs typeface="Times New Roman" panose="02020603050405020304" pitchFamily="18" charset="0"/>
              </a:rPr>
              <a:t>Дети переходят к пониманию простой фразы с опорой на наглядность. При этом они учитывают только лексическое значение слов, а грамматическое значение игнорируют. Дети не понимают грамматических конструкций, сложных фраз, предложно-падежных </a:t>
            </a:r>
            <a:r>
              <a:rPr lang="ru-RU" dirty="0" smtClean="0">
                <a:solidFill>
                  <a:schemeClr val="tx1"/>
                </a:solidFill>
                <a:cs typeface="Times New Roman" panose="02020603050405020304" pitchFamily="18" charset="0"/>
              </a:rPr>
              <a:t>конструкций.</a:t>
            </a:r>
          </a:p>
          <a:p>
            <a:pPr marL="45720" indent="0">
              <a:buNone/>
            </a:pPr>
            <a:r>
              <a:rPr lang="ru-RU" dirty="0" smtClean="0">
                <a:solidFill>
                  <a:schemeClr val="tx1"/>
                </a:solidFill>
                <a:cs typeface="Times New Roman" panose="02020603050405020304" pitchFamily="18" charset="0"/>
              </a:rPr>
              <a:t>4</a:t>
            </a:r>
            <a:r>
              <a:rPr lang="ru-RU" dirty="0">
                <a:solidFill>
                  <a:schemeClr val="tx1"/>
                </a:solidFill>
                <a:cs typeface="Times New Roman" panose="02020603050405020304" pitchFamily="18" charset="0"/>
              </a:rPr>
              <a:t>.     Понимание развернутой речи с частичным нарушением фонематического слуха (особенно нарушена дифференциация акустически близких звуков и предлогов).Дети понимают связную речь, но неточно. Плохо различают грамматические формы слов. Не понимают сложные предложения, выражающие причинно-следственные, временные, оптико-пространственные отношения.</a:t>
            </a:r>
          </a:p>
          <a:p>
            <a:endParaRPr lang="ru-RU" dirty="0">
              <a:solidFill>
                <a:schemeClr val="tx1"/>
              </a:solidFill>
            </a:endParaRPr>
          </a:p>
        </p:txBody>
      </p:sp>
    </p:spTree>
    <p:extLst>
      <p:ext uri="{BB962C8B-B14F-4D97-AF65-F5344CB8AC3E}">
        <p14:creationId xmlns:p14="http://schemas.microsoft.com/office/powerpoint/2010/main" val="2130423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280920" cy="6264696"/>
          </a:xfrm>
        </p:spPr>
        <p:txBody>
          <a:bodyPr>
            <a:normAutofit fontScale="32500" lnSpcReduction="20000"/>
          </a:bodyPr>
          <a:lstStyle/>
          <a:p>
            <a:pPr marL="6350" marR="25400" indent="0" algn="ctr">
              <a:lnSpc>
                <a:spcPct val="92000"/>
              </a:lnSpc>
              <a:spcAft>
                <a:spcPts val="0"/>
              </a:spcAft>
              <a:buNone/>
            </a:pPr>
            <a:r>
              <a:rPr lang="ru-RU" sz="4300" b="1" dirty="0">
                <a:solidFill>
                  <a:schemeClr val="tx1"/>
                </a:solidFill>
                <a:ea typeface="Verdana"/>
                <a:cs typeface="Times New Roman" panose="02020603050405020304" pitchFamily="18" charset="0"/>
              </a:rPr>
              <a:t>Коррекция речевых нарушений при </a:t>
            </a:r>
            <a:r>
              <a:rPr lang="ru-RU" sz="4300" b="1" dirty="0" smtClean="0">
                <a:solidFill>
                  <a:schemeClr val="tx1"/>
                </a:solidFill>
                <a:ea typeface="Verdana"/>
                <a:cs typeface="Times New Roman" panose="02020603050405020304" pitchFamily="18" charset="0"/>
              </a:rPr>
              <a:t>сенсорной алалии</a:t>
            </a:r>
          </a:p>
          <a:p>
            <a:pPr marL="45720" indent="0">
              <a:lnSpc>
                <a:spcPct val="120000"/>
              </a:lnSpc>
              <a:spcAft>
                <a:spcPts val="0"/>
              </a:spcAft>
              <a:buNone/>
            </a:pPr>
            <a:r>
              <a:rPr lang="ru-RU" sz="3700" dirty="0" smtClean="0">
                <a:solidFill>
                  <a:schemeClr val="tx1"/>
                </a:solidFill>
                <a:ea typeface="Verdana"/>
                <a:cs typeface="Times New Roman" panose="02020603050405020304" pitchFamily="18" charset="0"/>
              </a:rPr>
              <a:t>В лечении </a:t>
            </a:r>
            <a:r>
              <a:rPr lang="ru-RU" sz="3700" dirty="0">
                <a:solidFill>
                  <a:schemeClr val="tx1"/>
                </a:solidFill>
                <a:ea typeface="Verdana"/>
                <a:cs typeface="Times New Roman" panose="02020603050405020304" pitchFamily="18" charset="0"/>
              </a:rPr>
              <a:t>сенсорной алалии, в рамках </a:t>
            </a:r>
            <a:r>
              <a:rPr lang="ru-RU" sz="3700" dirty="0" smtClean="0">
                <a:solidFill>
                  <a:schemeClr val="tx1"/>
                </a:solidFill>
                <a:ea typeface="Verdana"/>
                <a:cs typeface="Times New Roman" panose="02020603050405020304" pitchFamily="18" charset="0"/>
              </a:rPr>
              <a:t>комплексного </a:t>
            </a:r>
            <a:r>
              <a:rPr lang="ru-RU" sz="3700" dirty="0" err="1">
                <a:solidFill>
                  <a:schemeClr val="tx1"/>
                </a:solidFill>
                <a:ea typeface="Verdana"/>
                <a:cs typeface="Times New Roman" panose="02020603050405020304" pitchFamily="18" charset="0"/>
              </a:rPr>
              <a:t>биопсихосоциального</a:t>
            </a:r>
            <a:r>
              <a:rPr lang="ru-RU" sz="3700" dirty="0">
                <a:solidFill>
                  <a:schemeClr val="tx1"/>
                </a:solidFill>
                <a:ea typeface="Verdana"/>
                <a:cs typeface="Times New Roman" panose="02020603050405020304" pitchFamily="18" charset="0"/>
              </a:rPr>
              <a:t> подхода, </a:t>
            </a:r>
            <a:r>
              <a:rPr lang="ru-RU" sz="3700" dirty="0" smtClean="0">
                <a:solidFill>
                  <a:schemeClr val="tx1"/>
                </a:solidFill>
                <a:ea typeface="Verdana"/>
                <a:cs typeface="Times New Roman" panose="02020603050405020304" pitchFamily="18" charset="0"/>
              </a:rPr>
              <a:t>применяется:</a:t>
            </a:r>
            <a:endParaRPr lang="ru-RU" sz="3700" dirty="0">
              <a:solidFill>
                <a:schemeClr val="tx1"/>
              </a:solidFill>
              <a:ea typeface="Times New Roman"/>
              <a:cs typeface="Times New Roman" panose="02020603050405020304" pitchFamily="18" charset="0"/>
            </a:endParaRPr>
          </a:p>
          <a:p>
            <a:pPr marL="6350" marR="254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медикаментозная </a:t>
            </a:r>
            <a:r>
              <a:rPr lang="ru-RU" sz="3700" dirty="0">
                <a:solidFill>
                  <a:schemeClr val="tx1"/>
                </a:solidFill>
                <a:ea typeface="Verdana"/>
                <a:cs typeface="Times New Roman" panose="02020603050405020304" pitchFamily="18" charset="0"/>
              </a:rPr>
              <a:t>терапия (</a:t>
            </a:r>
            <a:r>
              <a:rPr lang="ru-RU" sz="3700" dirty="0" err="1">
                <a:solidFill>
                  <a:schemeClr val="tx1"/>
                </a:solidFill>
                <a:ea typeface="Verdana"/>
                <a:cs typeface="Times New Roman" panose="02020603050405020304" pitchFamily="18" charset="0"/>
              </a:rPr>
              <a:t>ноотропные</a:t>
            </a:r>
            <a:r>
              <a:rPr lang="ru-RU" sz="3700" dirty="0">
                <a:solidFill>
                  <a:schemeClr val="tx1"/>
                </a:solidFill>
                <a:ea typeface="Verdana"/>
                <a:cs typeface="Times New Roman" panose="02020603050405020304" pitchFamily="18" charset="0"/>
              </a:rPr>
              <a:t> </a:t>
            </a:r>
            <a:r>
              <a:rPr lang="ru-RU" sz="3700" dirty="0" smtClean="0">
                <a:solidFill>
                  <a:schemeClr val="tx1"/>
                </a:solidFill>
                <a:ea typeface="Verdana"/>
                <a:cs typeface="Times New Roman" panose="02020603050405020304" pitchFamily="18" charset="0"/>
              </a:rPr>
              <a:t>препараты</a:t>
            </a:r>
            <a:r>
              <a:rPr lang="ru-RU" sz="3700" dirty="0">
                <a:solidFill>
                  <a:schemeClr val="tx1"/>
                </a:solidFill>
                <a:ea typeface="Verdana"/>
                <a:cs typeface="Times New Roman" panose="02020603050405020304" pitchFamily="18" charset="0"/>
              </a:rPr>
              <a:t>, </a:t>
            </a:r>
            <a:r>
              <a:rPr lang="ru-RU" sz="3700" dirty="0" err="1">
                <a:solidFill>
                  <a:schemeClr val="tx1"/>
                </a:solidFill>
                <a:ea typeface="Verdana"/>
                <a:cs typeface="Times New Roman" panose="02020603050405020304" pitchFamily="18" charset="0"/>
              </a:rPr>
              <a:t>нейропептиды</a:t>
            </a:r>
            <a:r>
              <a:rPr lang="ru-RU" sz="3700" dirty="0">
                <a:solidFill>
                  <a:schemeClr val="tx1"/>
                </a:solidFill>
                <a:ea typeface="Verdana"/>
                <a:cs typeface="Times New Roman" panose="02020603050405020304" pitchFamily="18" charset="0"/>
              </a:rPr>
              <a:t> и их аналоги, </a:t>
            </a:r>
            <a:r>
              <a:rPr lang="ru-RU" sz="3700" dirty="0" err="1" smtClean="0">
                <a:solidFill>
                  <a:schemeClr val="tx1"/>
                </a:solidFill>
                <a:ea typeface="Verdana"/>
                <a:cs typeface="Times New Roman" panose="02020603050405020304" pitchFamily="18" charset="0"/>
              </a:rPr>
              <a:t>нейропротекторы</a:t>
            </a:r>
            <a:r>
              <a:rPr lang="ru-RU" sz="3700" dirty="0">
                <a:solidFill>
                  <a:schemeClr val="tx1"/>
                </a:solidFill>
                <a:ea typeface="Verdana"/>
                <a:cs typeface="Times New Roman" panose="02020603050405020304" pitchFamily="18" charset="0"/>
              </a:rPr>
              <a:t>, </a:t>
            </a:r>
            <a:r>
              <a:rPr lang="ru-RU" sz="3700" dirty="0" smtClean="0">
                <a:solidFill>
                  <a:schemeClr val="tx1"/>
                </a:solidFill>
                <a:ea typeface="Verdana"/>
                <a:cs typeface="Times New Roman" panose="02020603050405020304" pitchFamily="18" charset="0"/>
              </a:rPr>
              <a:t>витамины</a:t>
            </a:r>
            <a:r>
              <a:rPr lang="ru-RU" sz="3700" dirty="0">
                <a:solidFill>
                  <a:schemeClr val="tx1"/>
                </a:solidFill>
                <a:ea typeface="Verdana"/>
                <a:cs typeface="Times New Roman" panose="02020603050405020304" pitchFamily="18" charset="0"/>
              </a:rPr>
              <a:t>, препараты, влияющие на мозговое кровообращение</a:t>
            </a:r>
            <a:r>
              <a:rPr lang="ru-RU" sz="3700" dirty="0" smtClean="0">
                <a:solidFill>
                  <a:schemeClr val="tx1"/>
                </a:solidFill>
                <a:ea typeface="Verdana"/>
                <a:cs typeface="Times New Roman" panose="02020603050405020304" pitchFamily="18" charset="0"/>
              </a:rPr>
              <a:t>);</a:t>
            </a:r>
            <a:r>
              <a:rPr lang="ru-RU" sz="3700" dirty="0">
                <a:solidFill>
                  <a:schemeClr val="tx1"/>
                </a:solidFill>
                <a:ea typeface="Verdana"/>
                <a:cs typeface="Times New Roman" panose="02020603050405020304" pitchFamily="18" charset="0"/>
              </a:rPr>
              <a:t> </a:t>
            </a:r>
            <a:endParaRPr lang="ru-RU" sz="3700" dirty="0">
              <a:solidFill>
                <a:schemeClr val="tx1"/>
              </a:solidFill>
              <a:ea typeface="Times New Roman"/>
              <a:cs typeface="Times New Roman" panose="02020603050405020304" pitchFamily="18" charset="0"/>
            </a:endParaRPr>
          </a:p>
          <a:p>
            <a:pPr marL="6350" marR="254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-физические </a:t>
            </a:r>
            <a:r>
              <a:rPr lang="ru-RU" sz="3700" dirty="0">
                <a:solidFill>
                  <a:schemeClr val="tx1"/>
                </a:solidFill>
                <a:ea typeface="Verdana"/>
                <a:cs typeface="Times New Roman" panose="02020603050405020304" pitchFamily="18" charset="0"/>
              </a:rPr>
              <a:t>методы воздействия (массаж, </a:t>
            </a:r>
            <a:r>
              <a:rPr lang="ru-RU" sz="3700" dirty="0" smtClean="0">
                <a:solidFill>
                  <a:schemeClr val="tx1"/>
                </a:solidFill>
                <a:ea typeface="Verdana"/>
                <a:cs typeface="Times New Roman" panose="02020603050405020304" pitchFamily="18" charset="0"/>
              </a:rPr>
              <a:t>физиотерапевтические </a:t>
            </a:r>
            <a:r>
              <a:rPr lang="ru-RU" sz="3700" dirty="0">
                <a:solidFill>
                  <a:schemeClr val="tx1"/>
                </a:solidFill>
                <a:ea typeface="Verdana"/>
                <a:cs typeface="Times New Roman" panose="02020603050405020304" pitchFamily="18" charset="0"/>
              </a:rPr>
              <a:t>процедуры, лечебная </a:t>
            </a:r>
            <a:r>
              <a:rPr lang="ru-RU" sz="3700" dirty="0" smtClean="0">
                <a:solidFill>
                  <a:schemeClr val="tx1"/>
                </a:solidFill>
                <a:ea typeface="Verdana"/>
                <a:cs typeface="Times New Roman" panose="02020603050405020304" pitchFamily="18" charset="0"/>
              </a:rPr>
              <a:t>физкультура);</a:t>
            </a:r>
          </a:p>
          <a:p>
            <a:pPr marL="6350" marR="254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-логопедическая </a:t>
            </a:r>
            <a:r>
              <a:rPr lang="ru-RU" sz="3700" dirty="0">
                <a:solidFill>
                  <a:schemeClr val="tx1"/>
                </a:solidFill>
                <a:ea typeface="Verdana"/>
                <a:cs typeface="Times New Roman" panose="02020603050405020304" pitchFamily="18" charset="0"/>
              </a:rPr>
              <a:t>коррекция и </a:t>
            </a:r>
            <a:r>
              <a:rPr lang="ru-RU" sz="3700" dirty="0" err="1" smtClean="0">
                <a:solidFill>
                  <a:schemeClr val="tx1"/>
                </a:solidFill>
                <a:ea typeface="Verdana"/>
                <a:cs typeface="Times New Roman" panose="02020603050405020304" pitchFamily="18" charset="0"/>
              </a:rPr>
              <a:t>логотерапия</a:t>
            </a:r>
            <a:r>
              <a:rPr lang="ru-RU" sz="3700" dirty="0" smtClean="0">
                <a:solidFill>
                  <a:schemeClr val="tx1"/>
                </a:solidFill>
                <a:ea typeface="Verdana"/>
                <a:cs typeface="Times New Roman" panose="02020603050405020304" pitchFamily="18" charset="0"/>
              </a:rPr>
              <a:t>;</a:t>
            </a:r>
          </a:p>
          <a:p>
            <a:pPr marL="6350" marR="254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-психологические</a:t>
            </a:r>
            <a:r>
              <a:rPr lang="ru-RU" sz="3700" dirty="0">
                <a:solidFill>
                  <a:schemeClr val="tx1"/>
                </a:solidFill>
                <a:ea typeface="Verdana"/>
                <a:cs typeface="Times New Roman" panose="02020603050405020304" pitchFamily="18" charset="0"/>
              </a:rPr>
              <a:t>, педагогические, </a:t>
            </a:r>
            <a:r>
              <a:rPr lang="ru-RU" sz="3700" dirty="0" smtClean="0">
                <a:solidFill>
                  <a:schemeClr val="tx1"/>
                </a:solidFill>
                <a:ea typeface="Verdana"/>
                <a:cs typeface="Times New Roman" panose="02020603050405020304" pitchFamily="18" charset="0"/>
              </a:rPr>
              <a:t>коррекционно-развивающие занятия;</a:t>
            </a:r>
          </a:p>
          <a:p>
            <a:pPr marL="6350" marR="254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-нейропсихологическая коррекция;</a:t>
            </a:r>
          </a:p>
          <a:p>
            <a:pPr marL="6350" marR="254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-остеопатическая коррекция;</a:t>
            </a:r>
          </a:p>
          <a:p>
            <a:pPr marL="6350" marR="254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-психотерапевтическая </a:t>
            </a:r>
            <a:r>
              <a:rPr lang="ru-RU" sz="3700" dirty="0">
                <a:solidFill>
                  <a:schemeClr val="tx1"/>
                </a:solidFill>
                <a:ea typeface="Verdana"/>
                <a:cs typeface="Times New Roman" panose="02020603050405020304" pitchFamily="18" charset="0"/>
              </a:rPr>
              <a:t>помощь семье и иногда сопровождение терапевтического процесса.</a:t>
            </a:r>
            <a:endParaRPr lang="ru-RU" sz="3700" dirty="0">
              <a:solidFill>
                <a:schemeClr val="tx1"/>
              </a:solidFill>
              <a:ea typeface="Times New Roman"/>
              <a:cs typeface="Times New Roman" panose="02020603050405020304" pitchFamily="18" charset="0"/>
            </a:endParaRPr>
          </a:p>
          <a:p>
            <a:pPr marL="12700" indent="0" algn="just">
              <a:lnSpc>
                <a:spcPct val="120000"/>
              </a:lnSpc>
              <a:spcAft>
                <a:spcPts val="0"/>
              </a:spcAft>
              <a:buNone/>
            </a:pPr>
            <a:r>
              <a:rPr lang="ru-RU" sz="3700" dirty="0" smtClean="0">
                <a:solidFill>
                  <a:schemeClr val="tx1"/>
                </a:solidFill>
                <a:ea typeface="Verdana"/>
                <a:cs typeface="Times New Roman" panose="02020603050405020304" pitchFamily="18" charset="0"/>
              </a:rPr>
              <a:t>информирование </a:t>
            </a:r>
            <a:r>
              <a:rPr lang="ru-RU" sz="3700" dirty="0">
                <a:solidFill>
                  <a:schemeClr val="tx1"/>
                </a:solidFill>
                <a:ea typeface="Verdana"/>
                <a:cs typeface="Times New Roman" panose="02020603050405020304" pitchFamily="18" charset="0"/>
              </a:rPr>
              <a:t>и </a:t>
            </a:r>
            <a:r>
              <a:rPr lang="ru-RU" sz="3700" dirty="0" err="1">
                <a:solidFill>
                  <a:schemeClr val="tx1"/>
                </a:solidFill>
                <a:ea typeface="Verdana"/>
                <a:cs typeface="Times New Roman" panose="02020603050405020304" pitchFamily="18" charset="0"/>
              </a:rPr>
              <a:t>психообразование</a:t>
            </a:r>
            <a:r>
              <a:rPr lang="ru-RU" sz="3700" dirty="0">
                <a:solidFill>
                  <a:schemeClr val="tx1"/>
                </a:solidFill>
                <a:ea typeface="Verdana"/>
                <a:cs typeface="Times New Roman" panose="02020603050405020304" pitchFamily="18" charset="0"/>
              </a:rPr>
              <a:t> семьи, работа с родителями, их мотивация к длительным совместным занятиям и курсовому лечению, </a:t>
            </a:r>
            <a:r>
              <a:rPr lang="ru-RU" sz="3700" dirty="0" smtClean="0">
                <a:solidFill>
                  <a:schemeClr val="tx1"/>
                </a:solidFill>
                <a:ea typeface="Verdana"/>
                <a:cs typeface="Times New Roman" panose="02020603050405020304" pitchFamily="18" charset="0"/>
              </a:rPr>
              <a:t>распределение </a:t>
            </a:r>
            <a:r>
              <a:rPr lang="ru-RU" sz="3700" dirty="0">
                <a:solidFill>
                  <a:schemeClr val="tx1"/>
                </a:solidFill>
                <a:ea typeface="Verdana"/>
                <a:cs typeface="Times New Roman" panose="02020603050405020304" pitchFamily="18" charset="0"/>
              </a:rPr>
              <a:t>ответственности в системе «врач ― </a:t>
            </a:r>
            <a:r>
              <a:rPr lang="ru-RU" sz="3700" dirty="0" smtClean="0">
                <a:solidFill>
                  <a:schemeClr val="tx1"/>
                </a:solidFill>
                <a:ea typeface="Verdana"/>
                <a:cs typeface="Times New Roman" panose="02020603050405020304" pitchFamily="18" charset="0"/>
              </a:rPr>
              <a:t>логопед/коррекционный </a:t>
            </a:r>
            <a:r>
              <a:rPr lang="ru-RU" sz="3700" dirty="0">
                <a:solidFill>
                  <a:schemeClr val="tx1"/>
                </a:solidFill>
                <a:ea typeface="Verdana"/>
                <a:cs typeface="Times New Roman" panose="02020603050405020304" pitchFamily="18" charset="0"/>
              </a:rPr>
              <a:t>педагог ― родитель», а так-же ― исключение или минимизация техногенной среды (гаджетов) в окружении ребенка в </a:t>
            </a:r>
            <a:r>
              <a:rPr lang="ru-RU" sz="3700" dirty="0" smtClean="0">
                <a:solidFill>
                  <a:schemeClr val="tx1"/>
                </a:solidFill>
                <a:ea typeface="Verdana"/>
                <a:cs typeface="Times New Roman" panose="02020603050405020304" pitchFamily="18" charset="0"/>
              </a:rPr>
              <a:t>сочетании с возрастанием </a:t>
            </a:r>
            <a:r>
              <a:rPr lang="ru-RU" sz="3700" dirty="0">
                <a:solidFill>
                  <a:schemeClr val="tx1"/>
                </a:solidFill>
                <a:ea typeface="Verdana"/>
                <a:cs typeface="Times New Roman" panose="02020603050405020304" pitchFamily="18" charset="0"/>
              </a:rPr>
              <a:t>побудительной речевой активности семьи ― обязательные условия двустороннего </a:t>
            </a:r>
            <a:r>
              <a:rPr lang="ru-RU" sz="3700" dirty="0" err="1" smtClean="0">
                <a:solidFill>
                  <a:schemeClr val="tx1"/>
                </a:solidFill>
                <a:ea typeface="Verdana"/>
                <a:cs typeface="Times New Roman" panose="02020603050405020304" pitchFamily="18" charset="0"/>
              </a:rPr>
              <a:t>теапевтического</a:t>
            </a:r>
            <a:r>
              <a:rPr lang="ru-RU" sz="3700" dirty="0" smtClean="0">
                <a:solidFill>
                  <a:schemeClr val="tx1"/>
                </a:solidFill>
                <a:ea typeface="Verdana"/>
                <a:cs typeface="Times New Roman" panose="02020603050405020304" pitchFamily="18" charset="0"/>
              </a:rPr>
              <a:t> </a:t>
            </a:r>
            <a:r>
              <a:rPr lang="ru-RU" sz="3700" dirty="0">
                <a:solidFill>
                  <a:schemeClr val="tx1"/>
                </a:solidFill>
                <a:ea typeface="Verdana"/>
                <a:cs typeface="Times New Roman" panose="02020603050405020304" pitchFamily="18" charset="0"/>
              </a:rPr>
              <a:t>контракта</a:t>
            </a:r>
            <a:r>
              <a:rPr lang="ru-RU" sz="3700" dirty="0" smtClean="0">
                <a:solidFill>
                  <a:schemeClr val="tx1"/>
                </a:solidFill>
                <a:ea typeface="Verdana"/>
                <a:cs typeface="Times New Roman" panose="02020603050405020304" pitchFamily="18" charset="0"/>
              </a:rPr>
              <a:t>.</a:t>
            </a:r>
            <a:endParaRPr lang="ru-RU" sz="3700" dirty="0">
              <a:solidFill>
                <a:schemeClr val="tx1"/>
              </a:solidFill>
              <a:ea typeface="Times New Roman"/>
              <a:cs typeface="Times New Roman" panose="02020603050405020304" pitchFamily="18" charset="0"/>
            </a:endParaRPr>
          </a:p>
          <a:p>
            <a:pPr marL="45720" indent="0">
              <a:lnSpc>
                <a:spcPct val="120000"/>
              </a:lnSpc>
              <a:spcAft>
                <a:spcPts val="0"/>
              </a:spcAft>
              <a:buNone/>
            </a:pPr>
            <a:r>
              <a:rPr lang="ru-RU" sz="3700" dirty="0" smtClean="0">
                <a:solidFill>
                  <a:schemeClr val="tx1"/>
                </a:solidFill>
                <a:ea typeface="Verdana"/>
                <a:cs typeface="Times New Roman" panose="02020603050405020304" pitchFamily="18" charset="0"/>
              </a:rPr>
              <a:t>Без </a:t>
            </a:r>
            <a:r>
              <a:rPr lang="ru-RU" sz="3700" dirty="0">
                <a:solidFill>
                  <a:schemeClr val="tx1"/>
                </a:solidFill>
                <a:ea typeface="Verdana"/>
                <a:cs typeface="Times New Roman" panose="02020603050405020304" pitchFamily="18" charset="0"/>
              </a:rPr>
              <a:t>коррекционной работы </a:t>
            </a:r>
            <a:r>
              <a:rPr lang="ru-RU" sz="3700" dirty="0" smtClean="0">
                <a:solidFill>
                  <a:schemeClr val="tx1"/>
                </a:solidFill>
                <a:ea typeface="Verdana"/>
                <a:cs typeface="Times New Roman" panose="02020603050405020304" pitchFamily="18" charset="0"/>
              </a:rPr>
              <a:t>психическое </a:t>
            </a:r>
            <a:r>
              <a:rPr lang="ru-RU" sz="3700" dirty="0">
                <a:solidFill>
                  <a:schemeClr val="tx1"/>
                </a:solidFill>
                <a:ea typeface="Verdana"/>
                <a:cs typeface="Times New Roman" panose="02020603050405020304" pitchFamily="18" charset="0"/>
              </a:rPr>
              <a:t>развитие ребенка с </a:t>
            </a:r>
            <a:r>
              <a:rPr lang="ru-RU" sz="3700" dirty="0" smtClean="0">
                <a:solidFill>
                  <a:schemeClr val="tx1"/>
                </a:solidFill>
                <a:ea typeface="Verdana"/>
                <a:cs typeface="Times New Roman" panose="02020603050405020304" pitchFamily="18" charset="0"/>
              </a:rPr>
              <a:t>сенсорной </a:t>
            </a:r>
            <a:r>
              <a:rPr lang="ru-RU" sz="3700" dirty="0">
                <a:solidFill>
                  <a:schemeClr val="tx1"/>
                </a:solidFill>
                <a:ea typeface="Verdana"/>
                <a:cs typeface="Times New Roman" panose="02020603050405020304" pitchFamily="18" charset="0"/>
              </a:rPr>
              <a:t>алалией приобретает черты вторичной интеллектуальной недостаточности. При легкой степени сенсорной алалии в процессе школьного обучения часто </a:t>
            </a:r>
            <a:r>
              <a:rPr lang="ru-RU" sz="3700" dirty="0" smtClean="0">
                <a:solidFill>
                  <a:schemeClr val="tx1"/>
                </a:solidFill>
                <a:ea typeface="Verdana"/>
                <a:cs typeface="Times New Roman" panose="02020603050405020304" pitchFamily="18" charset="0"/>
              </a:rPr>
              <a:t>возникают </a:t>
            </a:r>
            <a:r>
              <a:rPr lang="ru-RU" sz="3700" dirty="0">
                <a:solidFill>
                  <a:schemeClr val="tx1"/>
                </a:solidFill>
                <a:ea typeface="Verdana"/>
                <a:cs typeface="Times New Roman" panose="02020603050405020304" pitchFamily="18" charset="0"/>
              </a:rPr>
              <a:t>трудности в освоении навыка письменной речи. </a:t>
            </a:r>
            <a:endParaRPr lang="ru-RU" sz="3700" dirty="0" smtClean="0">
              <a:solidFill>
                <a:schemeClr val="tx1"/>
              </a:solidFill>
              <a:ea typeface="Verdana"/>
              <a:cs typeface="Times New Roman" panose="02020603050405020304" pitchFamily="18" charset="0"/>
            </a:endParaRPr>
          </a:p>
          <a:p>
            <a:pPr marL="45720" indent="0">
              <a:lnSpc>
                <a:spcPct val="120000"/>
              </a:lnSpc>
              <a:spcAft>
                <a:spcPts val="0"/>
              </a:spcAft>
              <a:buNone/>
            </a:pPr>
            <a:r>
              <a:rPr lang="ru-RU" sz="3700" b="1" dirty="0" smtClean="0">
                <a:solidFill>
                  <a:schemeClr val="tx1"/>
                </a:solidFill>
                <a:ea typeface="Verdana"/>
                <a:cs typeface="Times New Roman" panose="02020603050405020304" pitchFamily="18" charset="0"/>
              </a:rPr>
              <a:t>Критический </a:t>
            </a:r>
            <a:r>
              <a:rPr lang="ru-RU" sz="3700" b="1" dirty="0">
                <a:solidFill>
                  <a:schemeClr val="tx1"/>
                </a:solidFill>
                <a:ea typeface="Verdana"/>
                <a:cs typeface="Times New Roman" panose="02020603050405020304" pitchFamily="18" charset="0"/>
              </a:rPr>
              <a:t>возраста для начала </a:t>
            </a:r>
            <a:r>
              <a:rPr lang="ru-RU" sz="3700" b="1" dirty="0" smtClean="0">
                <a:solidFill>
                  <a:schemeClr val="tx1"/>
                </a:solidFill>
                <a:ea typeface="Verdana"/>
                <a:cs typeface="Times New Roman" panose="02020603050405020304" pitchFamily="18" charset="0"/>
              </a:rPr>
              <a:t>занятий </a:t>
            </a:r>
            <a:r>
              <a:rPr lang="ru-RU" sz="3700" dirty="0">
                <a:solidFill>
                  <a:schemeClr val="tx1"/>
                </a:solidFill>
                <a:ea typeface="Verdana"/>
                <a:cs typeface="Times New Roman" panose="02020603050405020304" pitchFamily="18" charset="0"/>
              </a:rPr>
              <a:t>―</a:t>
            </a:r>
            <a:r>
              <a:rPr lang="ru-RU" sz="3700" b="1" dirty="0">
                <a:solidFill>
                  <a:schemeClr val="tx1"/>
                </a:solidFill>
                <a:ea typeface="Verdana"/>
                <a:cs typeface="Times New Roman" panose="02020603050405020304" pitchFamily="18" charset="0"/>
              </a:rPr>
              <a:t> возраст 2 лет, отсутствие речи у ребенка этого возраста в сочетании с нарушением </a:t>
            </a:r>
            <a:r>
              <a:rPr lang="ru-RU" sz="3700" b="1" dirty="0" smtClean="0">
                <a:solidFill>
                  <a:schemeClr val="tx1"/>
                </a:solidFill>
                <a:ea typeface="Verdana"/>
                <a:cs typeface="Times New Roman" panose="02020603050405020304" pitchFamily="18" charset="0"/>
              </a:rPr>
              <a:t>понимания </a:t>
            </a:r>
            <a:r>
              <a:rPr lang="ru-RU" sz="3700" b="1" dirty="0">
                <a:solidFill>
                  <a:schemeClr val="tx1"/>
                </a:solidFill>
                <a:ea typeface="Verdana"/>
                <a:cs typeface="Times New Roman" panose="02020603050405020304" pitchFamily="18" charset="0"/>
              </a:rPr>
              <a:t>обращенной речи ― это тревожный сигнал для родителей и </a:t>
            </a:r>
            <a:r>
              <a:rPr lang="ru-RU" sz="3700" b="1" dirty="0" smtClean="0">
                <a:solidFill>
                  <a:schemeClr val="tx1"/>
                </a:solidFill>
                <a:ea typeface="Verdana"/>
                <a:cs typeface="Times New Roman" panose="02020603050405020304" pitchFamily="18" charset="0"/>
              </a:rPr>
              <a:t>логопедов/дефектологов </a:t>
            </a:r>
            <a:r>
              <a:rPr lang="ru-RU" sz="3700" b="1" dirty="0">
                <a:solidFill>
                  <a:schemeClr val="tx1"/>
                </a:solidFill>
                <a:ea typeface="Verdana"/>
                <a:cs typeface="Times New Roman" panose="02020603050405020304" pitchFamily="18" charset="0"/>
              </a:rPr>
              <a:t>и прямое показание для коррекционной работы</a:t>
            </a:r>
            <a:r>
              <a:rPr lang="ru-RU" sz="3700" b="1" dirty="0" smtClean="0">
                <a:solidFill>
                  <a:schemeClr val="tx1"/>
                </a:solidFill>
                <a:ea typeface="Verdana"/>
                <a:cs typeface="Times New Roman" panose="02020603050405020304" pitchFamily="18" charset="0"/>
              </a:rPr>
              <a:t>.</a:t>
            </a:r>
            <a:endParaRPr lang="ru-RU" sz="3700" dirty="0">
              <a:solidFill>
                <a:schemeClr val="tx1"/>
              </a:solidFill>
              <a:ea typeface="Times New Roman"/>
              <a:cs typeface="Times New Roman" panose="02020603050405020304" pitchFamily="18" charset="0"/>
            </a:endParaRPr>
          </a:p>
          <a:p>
            <a:pPr marL="12700" indent="0" algn="just">
              <a:lnSpc>
                <a:spcPct val="120000"/>
              </a:lnSpc>
              <a:spcAft>
                <a:spcPts val="0"/>
              </a:spcAft>
              <a:buNone/>
            </a:pPr>
            <a:r>
              <a:rPr lang="ru-RU" sz="3700" dirty="0">
                <a:solidFill>
                  <a:schemeClr val="tx1"/>
                </a:solidFill>
                <a:ea typeface="Verdana"/>
                <a:cs typeface="Times New Roman" panose="02020603050405020304" pitchFamily="18" charset="0"/>
              </a:rPr>
              <a:t>Основное направление </a:t>
            </a:r>
            <a:r>
              <a:rPr lang="ru-RU" sz="3700" dirty="0" err="1">
                <a:solidFill>
                  <a:schemeClr val="tx1"/>
                </a:solidFill>
                <a:ea typeface="Verdana"/>
                <a:cs typeface="Times New Roman" panose="02020603050405020304" pitchFamily="18" charset="0"/>
              </a:rPr>
              <a:t>логотерапевтической</a:t>
            </a:r>
            <a:r>
              <a:rPr lang="ru-RU" sz="3700" dirty="0">
                <a:solidFill>
                  <a:schemeClr val="tx1"/>
                </a:solidFill>
                <a:ea typeface="Verdana"/>
                <a:cs typeface="Times New Roman" panose="02020603050405020304" pitchFamily="18" charset="0"/>
              </a:rPr>
              <a:t> коррекционной работы ― актуализация процессов восприятия в начале ― неречевой и, в </a:t>
            </a:r>
            <a:r>
              <a:rPr lang="ru-RU" sz="3700" dirty="0" smtClean="0">
                <a:solidFill>
                  <a:schemeClr val="tx1"/>
                </a:solidFill>
                <a:ea typeface="Verdana"/>
                <a:cs typeface="Times New Roman" panose="02020603050405020304" pitchFamily="18" charset="0"/>
              </a:rPr>
              <a:t>дальнейшем</a:t>
            </a:r>
            <a:r>
              <a:rPr lang="ru-RU" sz="3700" dirty="0">
                <a:solidFill>
                  <a:schemeClr val="tx1"/>
                </a:solidFill>
                <a:ea typeface="Verdana"/>
                <a:cs typeface="Times New Roman" panose="02020603050405020304" pitchFamily="18" charset="0"/>
              </a:rPr>
              <a:t>, речевой информации, с опорой на сохранные высшие психические функции. Специфика </a:t>
            </a:r>
            <a:r>
              <a:rPr lang="ru-RU" sz="3700" dirty="0" smtClean="0">
                <a:solidFill>
                  <a:schemeClr val="tx1"/>
                </a:solidFill>
                <a:ea typeface="Verdana"/>
                <a:cs typeface="Times New Roman" panose="02020603050405020304" pitchFamily="18" charset="0"/>
              </a:rPr>
              <a:t>работы </a:t>
            </a:r>
            <a:r>
              <a:rPr lang="ru-RU" sz="3700" dirty="0">
                <a:solidFill>
                  <a:schemeClr val="tx1"/>
                </a:solidFill>
                <a:ea typeface="Verdana"/>
                <a:cs typeface="Times New Roman" panose="02020603050405020304" pitchFamily="18" charset="0"/>
              </a:rPr>
              <a:t>с</a:t>
            </a:r>
            <a:r>
              <a:rPr lang="ru-RU" sz="3700" dirty="0" smtClean="0">
                <a:solidFill>
                  <a:schemeClr val="tx1"/>
                </a:solidFill>
                <a:ea typeface="Verdana"/>
                <a:cs typeface="Times New Roman" panose="02020603050405020304" pitchFamily="18" charset="0"/>
              </a:rPr>
              <a:t> данным </a:t>
            </a:r>
            <a:r>
              <a:rPr lang="ru-RU" sz="3700" dirty="0">
                <a:solidFill>
                  <a:schemeClr val="tx1"/>
                </a:solidFill>
                <a:ea typeface="Verdana"/>
                <a:cs typeface="Times New Roman" panose="02020603050405020304" pitchFamily="18" charset="0"/>
              </a:rPr>
              <a:t>видом алалии характеризуется </a:t>
            </a:r>
            <a:r>
              <a:rPr lang="ru-RU" sz="3700" dirty="0" smtClean="0">
                <a:solidFill>
                  <a:schemeClr val="tx1"/>
                </a:solidFill>
                <a:ea typeface="Verdana"/>
                <a:cs typeface="Times New Roman" panose="02020603050405020304" pitchFamily="18" charset="0"/>
              </a:rPr>
              <a:t>необходимостью </a:t>
            </a:r>
            <a:r>
              <a:rPr lang="ru-RU" sz="3700" dirty="0">
                <a:solidFill>
                  <a:schemeClr val="tx1"/>
                </a:solidFill>
                <a:ea typeface="Verdana"/>
                <a:cs typeface="Times New Roman" panose="02020603050405020304" pitchFamily="18" charset="0"/>
              </a:rPr>
              <a:t>включения в реабилитационный процесс работы с неречевыми навыками ― </a:t>
            </a:r>
            <a:r>
              <a:rPr lang="ru-RU" sz="3700" dirty="0" smtClean="0">
                <a:solidFill>
                  <a:schemeClr val="tx1"/>
                </a:solidFill>
                <a:ea typeface="Verdana"/>
                <a:cs typeface="Times New Roman" panose="02020603050405020304" pitchFamily="18" charset="0"/>
              </a:rPr>
              <a:t>занятия следует </a:t>
            </a:r>
            <a:r>
              <a:rPr lang="ru-RU" sz="3700" dirty="0">
                <a:solidFill>
                  <a:schemeClr val="tx1"/>
                </a:solidFill>
                <a:ea typeface="Verdana"/>
                <a:cs typeface="Times New Roman" panose="02020603050405020304" pitchFamily="18" charset="0"/>
              </a:rPr>
              <a:t>строить с использованием жестов, мимики, </a:t>
            </a:r>
            <a:r>
              <a:rPr lang="ru-RU" sz="3700" dirty="0" smtClean="0">
                <a:solidFill>
                  <a:schemeClr val="tx1"/>
                </a:solidFill>
                <a:ea typeface="Verdana"/>
                <a:cs typeface="Times New Roman" panose="02020603050405020304" pitchFamily="18" charset="0"/>
              </a:rPr>
              <a:t>ритмических </a:t>
            </a:r>
            <a:r>
              <a:rPr lang="ru-RU" sz="3700" dirty="0">
                <a:solidFill>
                  <a:schemeClr val="tx1"/>
                </a:solidFill>
                <a:ea typeface="Verdana"/>
                <a:cs typeface="Times New Roman" panose="02020603050405020304" pitchFamily="18" charset="0"/>
              </a:rPr>
              <a:t>движений, рисования, подражания голосам животных и другим неречевым звукам. По мере </a:t>
            </a:r>
            <a:r>
              <a:rPr lang="ru-RU" sz="3700" dirty="0" smtClean="0">
                <a:solidFill>
                  <a:schemeClr val="tx1"/>
                </a:solidFill>
                <a:ea typeface="Verdana"/>
                <a:cs typeface="Times New Roman" panose="02020603050405020304" pitchFamily="18" charset="0"/>
              </a:rPr>
              <a:t>освоения </a:t>
            </a:r>
            <a:r>
              <a:rPr lang="ru-RU" sz="3700" dirty="0">
                <a:solidFill>
                  <a:schemeClr val="tx1"/>
                </a:solidFill>
                <a:ea typeface="Verdana"/>
                <a:cs typeface="Times New Roman" panose="02020603050405020304" pitchFamily="18" charset="0"/>
              </a:rPr>
              <a:t>неречевого материала начинается </a:t>
            </a:r>
            <a:r>
              <a:rPr lang="ru-RU" sz="3700" dirty="0" smtClean="0">
                <a:solidFill>
                  <a:schemeClr val="tx1"/>
                </a:solidFill>
                <a:ea typeface="Verdana"/>
                <a:cs typeface="Times New Roman" panose="02020603050405020304" pitchFamily="18" charset="0"/>
              </a:rPr>
              <a:t>работа с произношением </a:t>
            </a:r>
            <a:r>
              <a:rPr lang="ru-RU" sz="3700" dirty="0">
                <a:solidFill>
                  <a:schemeClr val="tx1"/>
                </a:solidFill>
                <a:ea typeface="Verdana"/>
                <a:cs typeface="Times New Roman" panose="02020603050405020304" pitchFamily="18" charset="0"/>
              </a:rPr>
              <a:t>голосовых звуков, похожих на упрощенные слова, с последующим усложнением фонематического и слогового состава </a:t>
            </a:r>
            <a:r>
              <a:rPr lang="ru-RU" sz="3700" dirty="0" smtClean="0">
                <a:solidFill>
                  <a:schemeClr val="tx1"/>
                </a:solidFill>
                <a:ea typeface="Verdana"/>
                <a:cs typeface="Times New Roman" panose="02020603050405020304" pitchFamily="18" charset="0"/>
              </a:rPr>
              <a:t>произносимых </a:t>
            </a:r>
            <a:r>
              <a:rPr lang="ru-RU" sz="3700" dirty="0">
                <a:solidFill>
                  <a:schemeClr val="tx1"/>
                </a:solidFill>
                <a:ea typeface="Verdana"/>
                <a:cs typeface="Times New Roman" panose="02020603050405020304" pitchFamily="18" charset="0"/>
              </a:rPr>
              <a:t>слов</a:t>
            </a:r>
            <a:r>
              <a:rPr lang="ru-RU" sz="3700" dirty="0" smtClean="0">
                <a:solidFill>
                  <a:schemeClr val="tx1"/>
                </a:solidFill>
                <a:ea typeface="Verdana"/>
                <a:cs typeface="Times New Roman" panose="02020603050405020304" pitchFamily="18" charset="0"/>
              </a:rPr>
              <a:t>.</a:t>
            </a:r>
            <a:endParaRPr lang="ru-RU" sz="3700" dirty="0">
              <a:solidFill>
                <a:schemeClr val="tx1"/>
              </a:solidFill>
              <a:ea typeface="Times New Roman"/>
              <a:cs typeface="Times New Roman" panose="02020603050405020304" pitchFamily="18" charset="0"/>
            </a:endParaRPr>
          </a:p>
        </p:txBody>
      </p:sp>
    </p:spTree>
    <p:extLst>
      <p:ext uri="{BB962C8B-B14F-4D97-AF65-F5344CB8AC3E}">
        <p14:creationId xmlns:p14="http://schemas.microsoft.com/office/powerpoint/2010/main" val="2315852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260648"/>
            <a:ext cx="8352928" cy="6264696"/>
          </a:xfrm>
        </p:spPr>
        <p:txBody>
          <a:bodyPr>
            <a:noAutofit/>
          </a:bodyPr>
          <a:lstStyle/>
          <a:p>
            <a:pPr marL="12700" lvl="0" indent="0" algn="ctr">
              <a:spcAft>
                <a:spcPts val="0"/>
              </a:spcAft>
              <a:buClr>
                <a:srgbClr val="05E0DB">
                  <a:lumMod val="75000"/>
                </a:srgbClr>
              </a:buClr>
              <a:buNone/>
            </a:pPr>
            <a:r>
              <a:rPr lang="ru-RU" sz="1400" b="1" dirty="0">
                <a:solidFill>
                  <a:schemeClr val="tx1"/>
                </a:solidFill>
                <a:ea typeface="Verdana"/>
                <a:cs typeface="Verdana"/>
              </a:rPr>
              <a:t>Этапы коррекционной работы и задачи, </a:t>
            </a:r>
            <a:r>
              <a:rPr lang="ru-RU" sz="1400" b="1" dirty="0" smtClean="0">
                <a:solidFill>
                  <a:schemeClr val="tx1"/>
                </a:solidFill>
                <a:ea typeface="Verdana"/>
                <a:cs typeface="Verdana"/>
              </a:rPr>
              <a:t>решаемые </a:t>
            </a:r>
            <a:r>
              <a:rPr lang="ru-RU" sz="1400" b="1" dirty="0">
                <a:solidFill>
                  <a:schemeClr val="tx1"/>
                </a:solidFill>
                <a:ea typeface="Verdana"/>
                <a:cs typeface="Verdana"/>
              </a:rPr>
              <a:t>на каждом из них:</a:t>
            </a:r>
            <a:endParaRPr lang="ru-RU" sz="2000" b="1" dirty="0">
              <a:solidFill>
                <a:schemeClr val="tx1"/>
              </a:solidFill>
              <a:ea typeface="Times New Roman"/>
            </a:endParaRPr>
          </a:p>
          <a:p>
            <a:pPr marL="45720" lvl="0" indent="0">
              <a:spcAft>
                <a:spcPts val="0"/>
              </a:spcAft>
              <a:buClr>
                <a:srgbClr val="05E0DB">
                  <a:lumMod val="75000"/>
                </a:srgbClr>
              </a:buClr>
              <a:buNone/>
            </a:pPr>
            <a:endParaRPr lang="ru-RU" sz="1600" dirty="0">
              <a:solidFill>
                <a:schemeClr val="tx1"/>
              </a:solidFill>
              <a:ea typeface="Times New Roman"/>
            </a:endParaRPr>
          </a:p>
          <a:p>
            <a:pPr marL="12700" lvl="0" indent="0" algn="just">
              <a:spcAft>
                <a:spcPts val="0"/>
              </a:spcAft>
              <a:buClr>
                <a:srgbClr val="05E0DB">
                  <a:lumMod val="75000"/>
                </a:srgbClr>
              </a:buClr>
              <a:buNone/>
            </a:pPr>
            <a:r>
              <a:rPr lang="ru-RU" sz="1200" b="1" dirty="0">
                <a:solidFill>
                  <a:schemeClr val="tx1"/>
                </a:solidFill>
                <a:ea typeface="Verdana"/>
                <a:cs typeface="Verdana"/>
              </a:rPr>
              <a:t>1 этап: </a:t>
            </a:r>
            <a:r>
              <a:rPr lang="ru-RU" sz="1200" dirty="0">
                <a:solidFill>
                  <a:schemeClr val="tx1"/>
                </a:solidFill>
                <a:ea typeface="Verdana"/>
                <a:cs typeface="Verdana"/>
              </a:rPr>
              <a:t>на этом этапе целью проводимых занятий является </a:t>
            </a:r>
            <a:r>
              <a:rPr lang="ru-RU" sz="1200" b="1" dirty="0">
                <a:solidFill>
                  <a:schemeClr val="tx1"/>
                </a:solidFill>
                <a:ea typeface="Verdana"/>
                <a:cs typeface="Verdana"/>
              </a:rPr>
              <a:t>установление контакта с ребенком</a:t>
            </a:r>
            <a:r>
              <a:rPr lang="ru-RU" sz="1200" dirty="0">
                <a:solidFill>
                  <a:schemeClr val="tx1"/>
                </a:solidFill>
                <a:ea typeface="Verdana"/>
                <a:cs typeface="Verdana"/>
              </a:rPr>
              <a:t>. </a:t>
            </a:r>
            <a:endParaRPr lang="ru-RU" sz="1200" dirty="0" smtClean="0">
              <a:solidFill>
                <a:schemeClr val="tx1"/>
              </a:solidFill>
              <a:ea typeface="Verdana"/>
              <a:cs typeface="Verdana"/>
            </a:endParaRPr>
          </a:p>
          <a:p>
            <a:pPr marL="12700" lvl="0" indent="0" algn="just">
              <a:spcAft>
                <a:spcPts val="0"/>
              </a:spcAft>
              <a:buClr>
                <a:srgbClr val="05E0DB">
                  <a:lumMod val="75000"/>
                </a:srgbClr>
              </a:buClr>
              <a:buNone/>
            </a:pPr>
            <a:r>
              <a:rPr lang="ru-RU" sz="1200" b="1" dirty="0" smtClean="0">
                <a:solidFill>
                  <a:schemeClr val="tx1"/>
                </a:solidFill>
                <a:ea typeface="Verdana"/>
                <a:cs typeface="Verdana"/>
              </a:rPr>
              <a:t>Задачи</a:t>
            </a:r>
            <a:r>
              <a:rPr lang="ru-RU" sz="1200" dirty="0">
                <a:solidFill>
                  <a:schemeClr val="tx1"/>
                </a:solidFill>
                <a:ea typeface="Verdana"/>
                <a:cs typeface="Verdana"/>
              </a:rPr>
              <a:t>, решаемые на данном этапе: важно пробудить у ребенка любопытство к окружающим звукам, </a:t>
            </a:r>
            <a:r>
              <a:rPr lang="ru-RU" sz="1200" dirty="0" smtClean="0">
                <a:solidFill>
                  <a:schemeClr val="tx1"/>
                </a:solidFill>
                <a:ea typeface="Verdana"/>
                <a:cs typeface="Verdana"/>
              </a:rPr>
              <a:t>вызвать </a:t>
            </a:r>
            <a:r>
              <a:rPr lang="ru-RU" sz="1200" dirty="0">
                <a:solidFill>
                  <a:schemeClr val="tx1"/>
                </a:solidFill>
                <a:ea typeface="Verdana"/>
                <a:cs typeface="Verdana"/>
              </a:rPr>
              <a:t>интерес к музыке, ритмам, к звукам </a:t>
            </a:r>
            <a:r>
              <a:rPr lang="ru-RU" sz="1200" dirty="0" smtClean="0">
                <a:solidFill>
                  <a:schemeClr val="tx1"/>
                </a:solidFill>
                <a:ea typeface="Verdana"/>
                <a:cs typeface="Verdana"/>
              </a:rPr>
              <a:t>повседневной </a:t>
            </a:r>
            <a:r>
              <a:rPr lang="ru-RU" sz="1200" dirty="0">
                <a:solidFill>
                  <a:schemeClr val="tx1"/>
                </a:solidFill>
                <a:ea typeface="Verdana"/>
                <a:cs typeface="Verdana"/>
              </a:rPr>
              <a:t>жизни; необходимо привлечь внимание и заинтересовать его занятиями. Проведение занятий осуществляется в игровой форме и упражнения </a:t>
            </a:r>
            <a:r>
              <a:rPr lang="ru-RU" sz="1200" dirty="0" smtClean="0">
                <a:solidFill>
                  <a:schemeClr val="tx1"/>
                </a:solidFill>
                <a:ea typeface="Verdana"/>
                <a:cs typeface="Verdana"/>
              </a:rPr>
              <a:t>направлены </a:t>
            </a:r>
            <a:r>
              <a:rPr lang="ru-RU" sz="1200" dirty="0">
                <a:solidFill>
                  <a:schemeClr val="tx1"/>
                </a:solidFill>
                <a:ea typeface="Verdana"/>
                <a:cs typeface="Verdana"/>
              </a:rPr>
              <a:t>на развитие восприятия, внимания, </a:t>
            </a:r>
            <a:r>
              <a:rPr lang="ru-RU" sz="1200" dirty="0" smtClean="0">
                <a:solidFill>
                  <a:schemeClr val="tx1"/>
                </a:solidFill>
                <a:ea typeface="Verdana"/>
                <a:cs typeface="Verdana"/>
              </a:rPr>
              <a:t>памяти.</a:t>
            </a:r>
          </a:p>
          <a:p>
            <a:pPr marL="12700" lvl="0" indent="0" algn="just">
              <a:spcAft>
                <a:spcPts val="0"/>
              </a:spcAft>
              <a:buClr>
                <a:srgbClr val="05E0DB">
                  <a:lumMod val="75000"/>
                </a:srgbClr>
              </a:buClr>
              <a:buNone/>
            </a:pPr>
            <a:endParaRPr lang="ru-RU" sz="1600" dirty="0">
              <a:solidFill>
                <a:schemeClr val="tx1"/>
              </a:solidFill>
              <a:ea typeface="Times New Roman"/>
            </a:endParaRPr>
          </a:p>
          <a:p>
            <a:pPr marL="12700" lvl="0" indent="0" algn="just">
              <a:spcAft>
                <a:spcPts val="0"/>
              </a:spcAft>
              <a:buClr>
                <a:srgbClr val="05E0DB">
                  <a:lumMod val="75000"/>
                </a:srgbClr>
              </a:buClr>
              <a:buNone/>
            </a:pPr>
            <a:r>
              <a:rPr lang="ru-RU" sz="1200" b="1" dirty="0">
                <a:solidFill>
                  <a:schemeClr val="tx1"/>
                </a:solidFill>
                <a:ea typeface="Verdana"/>
                <a:cs typeface="Verdana"/>
              </a:rPr>
              <a:t>2 этап: </a:t>
            </a:r>
            <a:r>
              <a:rPr lang="ru-RU" sz="1200" dirty="0">
                <a:solidFill>
                  <a:schemeClr val="tx1"/>
                </a:solidFill>
                <a:ea typeface="Verdana"/>
                <a:cs typeface="Verdana"/>
              </a:rPr>
              <a:t>целью становится </a:t>
            </a:r>
            <a:r>
              <a:rPr lang="ru-RU" sz="1200" b="1" dirty="0">
                <a:solidFill>
                  <a:schemeClr val="tx1"/>
                </a:solidFill>
                <a:ea typeface="Verdana"/>
                <a:cs typeface="Verdana"/>
              </a:rPr>
              <a:t>научение ребенка </a:t>
            </a:r>
            <a:r>
              <a:rPr lang="ru-RU" sz="1200" b="1" dirty="0" smtClean="0">
                <a:solidFill>
                  <a:schemeClr val="tx1"/>
                </a:solidFill>
                <a:ea typeface="Verdana"/>
                <a:cs typeface="Verdana"/>
              </a:rPr>
              <a:t>различать </a:t>
            </a:r>
            <a:r>
              <a:rPr lang="ru-RU" sz="1200" b="1" dirty="0">
                <a:solidFill>
                  <a:schemeClr val="tx1"/>
                </a:solidFill>
                <a:ea typeface="Verdana"/>
                <a:cs typeface="Verdana"/>
              </a:rPr>
              <a:t>неречевые звуки</a:t>
            </a:r>
            <a:r>
              <a:rPr lang="ru-RU" sz="1200" b="1" dirty="0" smtClean="0">
                <a:solidFill>
                  <a:schemeClr val="tx1"/>
                </a:solidFill>
                <a:ea typeface="Verdana"/>
                <a:cs typeface="Verdana"/>
              </a:rPr>
              <a:t>.</a:t>
            </a:r>
            <a:endParaRPr lang="ru-RU" sz="1600" b="1" dirty="0">
              <a:solidFill>
                <a:schemeClr val="tx1"/>
              </a:solidFill>
              <a:ea typeface="Times New Roman"/>
            </a:endParaRPr>
          </a:p>
          <a:p>
            <a:pPr marL="6350" lvl="0" indent="0" algn="just">
              <a:spcAft>
                <a:spcPts val="0"/>
              </a:spcAft>
              <a:buClr>
                <a:srgbClr val="05E0DB">
                  <a:lumMod val="75000"/>
                </a:srgbClr>
              </a:buClr>
              <a:buNone/>
            </a:pPr>
            <a:r>
              <a:rPr lang="ru-RU" sz="1200" b="1" dirty="0">
                <a:solidFill>
                  <a:schemeClr val="tx1"/>
                </a:solidFill>
                <a:ea typeface="Verdana"/>
                <a:cs typeface="Verdana"/>
              </a:rPr>
              <a:t>Задачи:</a:t>
            </a:r>
            <a:r>
              <a:rPr lang="ru-RU" sz="1200" dirty="0">
                <a:solidFill>
                  <a:schemeClr val="tx1"/>
                </a:solidFill>
                <a:ea typeface="Verdana"/>
                <a:cs typeface="Verdana"/>
              </a:rPr>
              <a:t> научить определять направление шума (используют музыкальные игрушки); научить </a:t>
            </a:r>
            <a:r>
              <a:rPr lang="ru-RU" sz="1200" dirty="0" smtClean="0">
                <a:solidFill>
                  <a:schemeClr val="tx1"/>
                </a:solidFill>
                <a:ea typeface="Verdana"/>
                <a:cs typeface="Verdana"/>
              </a:rPr>
              <a:t>опознавать </a:t>
            </a:r>
            <a:r>
              <a:rPr lang="ru-RU" sz="1200" dirty="0">
                <a:solidFill>
                  <a:schemeClr val="tx1"/>
                </a:solidFill>
                <a:ea typeface="Verdana"/>
                <a:cs typeface="Verdana"/>
              </a:rPr>
              <a:t>предмет по характерному для него шуму (занятия с игрушками и предметами с контрастным звучанием</a:t>
            </a:r>
            <a:r>
              <a:rPr lang="ru-RU" sz="1200" dirty="0" smtClean="0">
                <a:solidFill>
                  <a:schemeClr val="tx1"/>
                </a:solidFill>
                <a:ea typeface="Verdana"/>
                <a:cs typeface="Verdana"/>
              </a:rPr>
              <a:t>)</a:t>
            </a:r>
          </a:p>
          <a:p>
            <a:pPr marL="6350" lvl="0" indent="0" algn="just">
              <a:spcAft>
                <a:spcPts val="0"/>
              </a:spcAft>
              <a:buClr>
                <a:srgbClr val="05E0DB">
                  <a:lumMod val="75000"/>
                </a:srgbClr>
              </a:buClr>
              <a:buNone/>
            </a:pPr>
            <a:endParaRPr lang="ru-RU" sz="1800" dirty="0">
              <a:solidFill>
                <a:schemeClr val="tx1"/>
              </a:solidFill>
              <a:ea typeface="Times New Roman"/>
            </a:endParaRPr>
          </a:p>
          <a:p>
            <a:pPr marL="6350" lvl="0" indent="0" algn="just">
              <a:spcAft>
                <a:spcPts val="0"/>
              </a:spcAft>
              <a:buClr>
                <a:srgbClr val="05E0DB">
                  <a:lumMod val="75000"/>
                </a:srgbClr>
              </a:buClr>
              <a:buNone/>
            </a:pPr>
            <a:r>
              <a:rPr lang="ru-RU" sz="1200" b="1" dirty="0" smtClean="0">
                <a:solidFill>
                  <a:schemeClr val="tx1"/>
                </a:solidFill>
                <a:ea typeface="Verdana"/>
                <a:cs typeface="Verdana"/>
              </a:rPr>
              <a:t>3 </a:t>
            </a:r>
            <a:r>
              <a:rPr lang="ru-RU" sz="1200" b="1" dirty="0">
                <a:solidFill>
                  <a:schemeClr val="tx1"/>
                </a:solidFill>
                <a:ea typeface="Verdana"/>
                <a:cs typeface="Verdana"/>
              </a:rPr>
              <a:t>этап</a:t>
            </a:r>
            <a:r>
              <a:rPr lang="ru-RU" sz="1200" dirty="0">
                <a:solidFill>
                  <a:schemeClr val="tx1"/>
                </a:solidFill>
                <a:ea typeface="Verdana"/>
                <a:cs typeface="Verdana"/>
              </a:rPr>
              <a:t>: цель ― </a:t>
            </a:r>
            <a:r>
              <a:rPr lang="ru-RU" sz="1200" b="1" dirty="0">
                <a:solidFill>
                  <a:schemeClr val="tx1"/>
                </a:solidFill>
                <a:ea typeface="Verdana"/>
                <a:cs typeface="Verdana"/>
              </a:rPr>
              <a:t>воспитание и закрепление </a:t>
            </a:r>
            <a:r>
              <a:rPr lang="ru-RU" sz="1200" b="1" dirty="0" smtClean="0">
                <a:solidFill>
                  <a:schemeClr val="tx1"/>
                </a:solidFill>
                <a:ea typeface="Verdana"/>
                <a:cs typeface="Verdana"/>
              </a:rPr>
              <a:t>предметной </a:t>
            </a:r>
            <a:r>
              <a:rPr lang="ru-RU" sz="1200" b="1" dirty="0">
                <a:solidFill>
                  <a:schemeClr val="tx1"/>
                </a:solidFill>
                <a:ea typeface="Verdana"/>
                <a:cs typeface="Verdana"/>
              </a:rPr>
              <a:t>соотнесенности слова</a:t>
            </a:r>
            <a:r>
              <a:rPr lang="ru-RU" sz="1200" b="1" dirty="0" smtClean="0">
                <a:solidFill>
                  <a:schemeClr val="tx1"/>
                </a:solidFill>
                <a:ea typeface="Verdana"/>
                <a:cs typeface="Verdana"/>
              </a:rPr>
              <a:t>.</a:t>
            </a:r>
            <a:endParaRPr lang="ru-RU" sz="1600" b="1" dirty="0">
              <a:solidFill>
                <a:schemeClr val="tx1"/>
              </a:solidFill>
              <a:ea typeface="Times New Roman"/>
            </a:endParaRPr>
          </a:p>
          <a:p>
            <a:pPr marL="6350" lvl="0" indent="0" algn="just">
              <a:spcAft>
                <a:spcPts val="0"/>
              </a:spcAft>
              <a:buClr>
                <a:srgbClr val="05E0DB">
                  <a:lumMod val="75000"/>
                </a:srgbClr>
              </a:buClr>
              <a:buNone/>
            </a:pPr>
            <a:r>
              <a:rPr lang="ru-RU" sz="1200" dirty="0">
                <a:solidFill>
                  <a:schemeClr val="tx1"/>
                </a:solidFill>
                <a:ea typeface="Verdana"/>
                <a:cs typeface="Verdana"/>
              </a:rPr>
              <a:t>Мишень коррекционных занятий ― </a:t>
            </a:r>
            <a:r>
              <a:rPr lang="ru-RU" sz="1200" b="1" dirty="0">
                <a:solidFill>
                  <a:schemeClr val="tx1"/>
                </a:solidFill>
                <a:ea typeface="Verdana"/>
                <a:cs typeface="Verdana"/>
              </a:rPr>
              <a:t>словарь</a:t>
            </a:r>
            <a:r>
              <a:rPr lang="ru-RU" sz="1200" dirty="0">
                <a:solidFill>
                  <a:schemeClr val="tx1"/>
                </a:solidFill>
                <a:ea typeface="Verdana"/>
                <a:cs typeface="Verdana"/>
              </a:rPr>
              <a:t> (</a:t>
            </a:r>
            <a:r>
              <a:rPr lang="ru-RU" sz="1200" dirty="0" smtClean="0">
                <a:solidFill>
                  <a:schemeClr val="tx1"/>
                </a:solidFill>
                <a:ea typeface="Verdana"/>
                <a:cs typeface="Verdana"/>
              </a:rPr>
              <a:t>прежде </a:t>
            </a:r>
            <a:r>
              <a:rPr lang="ru-RU" sz="1200" dirty="0">
                <a:solidFill>
                  <a:schemeClr val="tx1"/>
                </a:solidFill>
                <a:ea typeface="Verdana"/>
                <a:cs typeface="Verdana"/>
              </a:rPr>
              <a:t>всего ― пассивный, косвенно-активный) и его пополнение (с активным использованием в речи глагольных конструкций («дай», «принеси»)). </a:t>
            </a:r>
            <a:r>
              <a:rPr lang="ru-RU" sz="1200" dirty="0" smtClean="0">
                <a:solidFill>
                  <a:schemeClr val="tx1"/>
                </a:solidFill>
                <a:ea typeface="Verdana"/>
                <a:cs typeface="Verdana"/>
              </a:rPr>
              <a:t>Коррекционная </a:t>
            </a:r>
            <a:r>
              <a:rPr lang="ru-RU" sz="1200" dirty="0">
                <a:solidFill>
                  <a:schemeClr val="tx1"/>
                </a:solidFill>
                <a:ea typeface="Verdana"/>
                <a:cs typeface="Verdana"/>
              </a:rPr>
              <a:t>работа опирается </a:t>
            </a:r>
            <a:r>
              <a:rPr lang="ru-RU" sz="1200" b="1" dirty="0">
                <a:solidFill>
                  <a:schemeClr val="tx1"/>
                </a:solidFill>
                <a:ea typeface="Verdana"/>
                <a:cs typeface="Verdana"/>
              </a:rPr>
              <a:t>на сохранное </a:t>
            </a:r>
            <a:r>
              <a:rPr lang="ru-RU" sz="1200" b="1" dirty="0" smtClean="0">
                <a:solidFill>
                  <a:schemeClr val="tx1"/>
                </a:solidFill>
                <a:ea typeface="Verdana"/>
                <a:cs typeface="Verdana"/>
              </a:rPr>
              <a:t>зрительное </a:t>
            </a:r>
            <a:r>
              <a:rPr lang="ru-RU" sz="1200" b="1" dirty="0">
                <a:solidFill>
                  <a:schemeClr val="tx1"/>
                </a:solidFill>
                <a:ea typeface="Verdana"/>
                <a:cs typeface="Verdana"/>
              </a:rPr>
              <a:t>восприятие</a:t>
            </a:r>
            <a:r>
              <a:rPr lang="ru-RU" sz="1200" dirty="0">
                <a:solidFill>
                  <a:schemeClr val="tx1"/>
                </a:solidFill>
                <a:ea typeface="Verdana"/>
                <a:cs typeface="Verdana"/>
              </a:rPr>
              <a:t>. Постепенно вводится </a:t>
            </a:r>
            <a:r>
              <a:rPr lang="ru-RU" sz="1200" dirty="0" smtClean="0">
                <a:solidFill>
                  <a:schemeClr val="tx1"/>
                </a:solidFill>
                <a:ea typeface="Verdana"/>
                <a:cs typeface="Verdana"/>
              </a:rPr>
              <a:t>графема</a:t>
            </a:r>
            <a:r>
              <a:rPr lang="ru-RU" sz="1600" dirty="0" smtClean="0">
                <a:solidFill>
                  <a:schemeClr val="tx1"/>
                </a:solidFill>
                <a:ea typeface="Verdana"/>
              </a:rPr>
              <a:t>-</a:t>
            </a:r>
            <a:r>
              <a:rPr lang="ru-RU" sz="1200" dirty="0" smtClean="0">
                <a:solidFill>
                  <a:schemeClr val="tx1"/>
                </a:solidFill>
                <a:ea typeface="Verdana"/>
                <a:cs typeface="Verdana"/>
              </a:rPr>
              <a:t>графический </a:t>
            </a:r>
            <a:r>
              <a:rPr lang="ru-RU" sz="1200" dirty="0">
                <a:solidFill>
                  <a:schemeClr val="tx1"/>
                </a:solidFill>
                <a:ea typeface="Verdana"/>
                <a:cs typeface="Verdana"/>
              </a:rPr>
              <a:t>образ буквы, слова ― под знакомую игрушку, картинку подкладывают букву (например, рядом с кубиками, или с картинкой, где </a:t>
            </a:r>
            <a:r>
              <a:rPr lang="ru-RU" sz="1200" dirty="0" smtClean="0">
                <a:solidFill>
                  <a:schemeClr val="tx1"/>
                </a:solidFill>
                <a:ea typeface="Verdana"/>
                <a:cs typeface="Verdana"/>
              </a:rPr>
              <a:t>изображены </a:t>
            </a:r>
            <a:r>
              <a:rPr lang="ru-RU" sz="1200" dirty="0">
                <a:solidFill>
                  <a:schemeClr val="tx1"/>
                </a:solidFill>
                <a:ea typeface="Verdana"/>
                <a:cs typeface="Verdana"/>
              </a:rPr>
              <a:t>кубики ― написана буква «К</a:t>
            </a:r>
            <a:r>
              <a:rPr lang="ru-RU" sz="1200" dirty="0" smtClean="0">
                <a:solidFill>
                  <a:schemeClr val="tx1"/>
                </a:solidFill>
                <a:ea typeface="Verdana"/>
                <a:cs typeface="Verdana"/>
              </a:rPr>
              <a:t>»).</a:t>
            </a:r>
            <a:endParaRPr lang="ru-RU" sz="1800" dirty="0">
              <a:solidFill>
                <a:schemeClr val="tx1"/>
              </a:solidFill>
              <a:ea typeface="Times New Roman"/>
            </a:endParaRPr>
          </a:p>
          <a:p>
            <a:pPr marL="6350" lvl="0" indent="0" algn="just">
              <a:spcAft>
                <a:spcPts val="0"/>
              </a:spcAft>
              <a:buClr>
                <a:srgbClr val="05E0DB">
                  <a:lumMod val="75000"/>
                </a:srgbClr>
              </a:buClr>
              <a:buNone/>
            </a:pPr>
            <a:r>
              <a:rPr lang="ru-RU" sz="1200" dirty="0">
                <a:solidFill>
                  <a:schemeClr val="tx1"/>
                </a:solidFill>
                <a:ea typeface="Verdana"/>
                <a:cs typeface="Verdana"/>
              </a:rPr>
              <a:t>Пополнение словаря происходит и при </a:t>
            </a:r>
            <a:r>
              <a:rPr lang="ru-RU" sz="1200" dirty="0" smtClean="0">
                <a:solidFill>
                  <a:schemeClr val="tx1"/>
                </a:solidFill>
                <a:ea typeface="Verdana"/>
                <a:cs typeface="Verdana"/>
              </a:rPr>
              <a:t>совместной </a:t>
            </a:r>
            <a:r>
              <a:rPr lang="ru-RU" sz="1200" dirty="0">
                <a:solidFill>
                  <a:schemeClr val="tx1"/>
                </a:solidFill>
                <a:ea typeface="Verdana"/>
                <a:cs typeface="Verdana"/>
              </a:rPr>
              <a:t>работе с текстом. После прочтения ребенку небольшого текста ― обязательно задаются </a:t>
            </a:r>
            <a:r>
              <a:rPr lang="ru-RU" sz="1200" dirty="0" smtClean="0">
                <a:solidFill>
                  <a:schemeClr val="tx1"/>
                </a:solidFill>
                <a:ea typeface="Verdana"/>
                <a:cs typeface="Verdana"/>
              </a:rPr>
              <a:t>вопросы</a:t>
            </a:r>
            <a:r>
              <a:rPr lang="ru-RU" sz="1200" dirty="0">
                <a:solidFill>
                  <a:schemeClr val="tx1"/>
                </a:solidFill>
                <a:ea typeface="Verdana"/>
                <a:cs typeface="Verdana"/>
              </a:rPr>
              <a:t>, облегчающие ребенку его осмысление, а </a:t>
            </a:r>
            <a:r>
              <a:rPr lang="ru-RU" sz="1200" dirty="0" smtClean="0">
                <a:solidFill>
                  <a:schemeClr val="tx1"/>
                </a:solidFill>
                <a:ea typeface="Verdana"/>
                <a:cs typeface="Verdana"/>
              </a:rPr>
              <a:t>позже</a:t>
            </a:r>
            <a:r>
              <a:rPr lang="ru-RU" sz="1800" dirty="0" smtClean="0">
                <a:solidFill>
                  <a:schemeClr val="tx1"/>
                </a:solidFill>
                <a:ea typeface="Verdana"/>
              </a:rPr>
              <a:t> - </a:t>
            </a:r>
            <a:r>
              <a:rPr lang="ru-RU" sz="1200" dirty="0" smtClean="0">
                <a:solidFill>
                  <a:schemeClr val="tx1"/>
                </a:solidFill>
                <a:ea typeface="Verdana"/>
                <a:cs typeface="Verdana"/>
              </a:rPr>
              <a:t>направляющие </a:t>
            </a:r>
            <a:r>
              <a:rPr lang="ru-RU" sz="1200" dirty="0">
                <a:solidFill>
                  <a:schemeClr val="tx1"/>
                </a:solidFill>
                <a:ea typeface="Verdana"/>
                <a:cs typeface="Verdana"/>
              </a:rPr>
              <a:t>на самостоятельное понимание смысла услышанного.</a:t>
            </a:r>
            <a:endParaRPr lang="ru-RU" sz="1800" dirty="0">
              <a:solidFill>
                <a:schemeClr val="tx1"/>
              </a:solidFill>
              <a:ea typeface="Times New Roman"/>
            </a:endParaRPr>
          </a:p>
          <a:p>
            <a:pPr marL="6350" lvl="0" indent="0" algn="just">
              <a:spcAft>
                <a:spcPts val="0"/>
              </a:spcAft>
              <a:buClr>
                <a:srgbClr val="05E0DB">
                  <a:lumMod val="75000"/>
                </a:srgbClr>
              </a:buClr>
              <a:buNone/>
            </a:pPr>
            <a:r>
              <a:rPr lang="ru-RU" sz="1200" dirty="0">
                <a:solidFill>
                  <a:schemeClr val="tx1"/>
                </a:solidFill>
                <a:ea typeface="Verdana"/>
                <a:cs typeface="Verdana"/>
              </a:rPr>
              <a:t>Поскольку понимание ребенком вербальной </a:t>
            </a:r>
            <a:r>
              <a:rPr lang="ru-RU" sz="1200" dirty="0" smtClean="0">
                <a:solidFill>
                  <a:schemeClr val="tx1"/>
                </a:solidFill>
                <a:ea typeface="Verdana"/>
                <a:cs typeface="Verdana"/>
              </a:rPr>
              <a:t>инструкции </a:t>
            </a:r>
            <a:r>
              <a:rPr lang="ru-RU" sz="1200" dirty="0">
                <a:solidFill>
                  <a:schemeClr val="tx1"/>
                </a:solidFill>
                <a:ea typeface="Verdana"/>
                <a:cs typeface="Verdana"/>
              </a:rPr>
              <a:t>затруднено, то, с целью компенсации данного дефицита, ребенка с 4-х лет обучают </a:t>
            </a:r>
            <a:r>
              <a:rPr lang="ru-RU" sz="1200" dirty="0" smtClean="0">
                <a:solidFill>
                  <a:schemeClr val="tx1"/>
                </a:solidFill>
                <a:ea typeface="Verdana"/>
                <a:cs typeface="Verdana"/>
              </a:rPr>
              <a:t>грамоте</a:t>
            </a:r>
            <a:r>
              <a:rPr lang="ru-RU" sz="1200" dirty="0">
                <a:solidFill>
                  <a:schemeClr val="tx1"/>
                </a:solidFill>
                <a:ea typeface="Verdana"/>
                <a:cs typeface="Verdana"/>
              </a:rPr>
              <a:t>. И в процессе освоения этого навыка (в том числе ― навыка глобального чтения), </a:t>
            </a:r>
            <a:r>
              <a:rPr lang="ru-RU" sz="1200" dirty="0" smtClean="0">
                <a:solidFill>
                  <a:schemeClr val="tx1"/>
                </a:solidFill>
                <a:ea typeface="Verdana"/>
                <a:cs typeface="Verdana"/>
              </a:rPr>
              <a:t>осуществляется </a:t>
            </a:r>
            <a:r>
              <a:rPr lang="ru-RU" sz="1200" dirty="0">
                <a:solidFill>
                  <a:schemeClr val="tx1"/>
                </a:solidFill>
                <a:ea typeface="Verdana"/>
                <a:cs typeface="Verdana"/>
              </a:rPr>
              <a:t>дальнейшая коррекционная словарная </a:t>
            </a:r>
            <a:r>
              <a:rPr lang="ru-RU" sz="1200" dirty="0" smtClean="0">
                <a:solidFill>
                  <a:schemeClr val="tx1"/>
                </a:solidFill>
                <a:ea typeface="Verdana"/>
                <a:cs typeface="Verdana"/>
              </a:rPr>
              <a:t>работа</a:t>
            </a:r>
            <a:r>
              <a:rPr lang="ru-RU" sz="1200" dirty="0">
                <a:solidFill>
                  <a:schemeClr val="tx1"/>
                </a:solidFill>
                <a:ea typeface="Verdana"/>
                <a:cs typeface="Verdana"/>
              </a:rPr>
              <a:t>. Со временем слова, которые может прочитать ребенок, включаются логопедом в ситуационный контекст, вставляются в короткие предложения и диалоговые фразы.</a:t>
            </a:r>
            <a:endParaRPr lang="ru-RU" sz="1800" dirty="0">
              <a:solidFill>
                <a:schemeClr val="tx1"/>
              </a:solidFill>
              <a:ea typeface="Times New Roman"/>
            </a:endParaRPr>
          </a:p>
          <a:p>
            <a:pPr marL="45720" lvl="0" indent="0">
              <a:spcAft>
                <a:spcPts val="0"/>
              </a:spcAft>
              <a:buClr>
                <a:srgbClr val="05E0DB">
                  <a:lumMod val="75000"/>
                </a:srgbClr>
              </a:buClr>
              <a:buNone/>
            </a:pPr>
            <a:r>
              <a:rPr lang="ru-RU" sz="1200" dirty="0">
                <a:solidFill>
                  <a:prstClr val="black">
                    <a:lumMod val="75000"/>
                    <a:lumOff val="25000"/>
                  </a:prstClr>
                </a:solidFill>
                <a:ea typeface="Verdana"/>
                <a:cs typeface="Verdana"/>
              </a:rPr>
              <a:t> </a:t>
            </a:r>
            <a:endParaRPr lang="ru-RU" sz="1800" dirty="0">
              <a:solidFill>
                <a:prstClr val="black">
                  <a:lumMod val="75000"/>
                  <a:lumOff val="25000"/>
                </a:prstClr>
              </a:solidFill>
              <a:ea typeface="Times New Roman"/>
            </a:endParaRPr>
          </a:p>
          <a:p>
            <a:pPr marL="6350" lvl="0" indent="0" algn="just">
              <a:spcAft>
                <a:spcPts val="0"/>
              </a:spcAft>
              <a:buClr>
                <a:srgbClr val="05E0DB">
                  <a:lumMod val="75000"/>
                </a:srgbClr>
              </a:buClr>
              <a:buNone/>
            </a:pPr>
            <a:endParaRPr lang="ru-RU" sz="1100" dirty="0">
              <a:solidFill>
                <a:prstClr val="black">
                  <a:lumMod val="75000"/>
                  <a:lumOff val="25000"/>
                </a:prstClr>
              </a:solidFill>
              <a:latin typeface="Times New Roman"/>
              <a:ea typeface="Times New Roman"/>
            </a:endParaRPr>
          </a:p>
          <a:p>
            <a:endParaRPr lang="ru-RU" sz="3200" dirty="0"/>
          </a:p>
        </p:txBody>
      </p:sp>
    </p:spTree>
    <p:extLst>
      <p:ext uri="{BB962C8B-B14F-4D97-AF65-F5344CB8AC3E}">
        <p14:creationId xmlns:p14="http://schemas.microsoft.com/office/powerpoint/2010/main" val="4093192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04664"/>
            <a:ext cx="8208912" cy="6048672"/>
          </a:xfrm>
        </p:spPr>
        <p:txBody>
          <a:bodyPr>
            <a:normAutofit/>
          </a:bodyPr>
          <a:lstStyle/>
          <a:p>
            <a:pPr marL="6350" lvl="0" indent="0" algn="just">
              <a:spcAft>
                <a:spcPts val="0"/>
              </a:spcAft>
              <a:buClr>
                <a:srgbClr val="05E0DB">
                  <a:lumMod val="75000"/>
                </a:srgbClr>
              </a:buClr>
              <a:buNone/>
            </a:pPr>
            <a:endParaRPr lang="ru-RU" sz="1200" b="1" dirty="0" smtClean="0">
              <a:solidFill>
                <a:schemeClr val="tx1"/>
              </a:solidFill>
              <a:ea typeface="Verdana"/>
              <a:cs typeface="Verdana"/>
            </a:endParaRPr>
          </a:p>
          <a:p>
            <a:pPr marL="6350" lvl="0" indent="0" algn="just">
              <a:spcAft>
                <a:spcPts val="0"/>
              </a:spcAft>
              <a:buClr>
                <a:srgbClr val="05E0DB">
                  <a:lumMod val="75000"/>
                </a:srgbClr>
              </a:buClr>
              <a:buNone/>
            </a:pPr>
            <a:endParaRPr lang="ru-RU" sz="1200" b="1" dirty="0">
              <a:solidFill>
                <a:schemeClr val="tx1"/>
              </a:solidFill>
              <a:ea typeface="Verdana"/>
              <a:cs typeface="Verdana"/>
            </a:endParaRPr>
          </a:p>
          <a:p>
            <a:pPr marL="6350" lvl="0" indent="0" algn="just">
              <a:spcAft>
                <a:spcPts val="0"/>
              </a:spcAft>
              <a:buClr>
                <a:srgbClr val="05E0DB">
                  <a:lumMod val="75000"/>
                </a:srgbClr>
              </a:buClr>
              <a:buNone/>
            </a:pPr>
            <a:r>
              <a:rPr lang="ru-RU" sz="1200" b="1" dirty="0" smtClean="0">
                <a:solidFill>
                  <a:schemeClr val="tx1"/>
                </a:solidFill>
                <a:ea typeface="Verdana"/>
                <a:cs typeface="Verdana"/>
              </a:rPr>
              <a:t>4 </a:t>
            </a:r>
            <a:r>
              <a:rPr lang="ru-RU" sz="1200" b="1" dirty="0">
                <a:solidFill>
                  <a:schemeClr val="tx1"/>
                </a:solidFill>
                <a:ea typeface="Verdana"/>
                <a:cs typeface="Verdana"/>
              </a:rPr>
              <a:t>этап: </a:t>
            </a:r>
            <a:r>
              <a:rPr lang="ru-RU" sz="1200" dirty="0">
                <a:solidFill>
                  <a:schemeClr val="tx1"/>
                </a:solidFill>
                <a:ea typeface="Verdana"/>
                <a:cs typeface="Verdana"/>
              </a:rPr>
              <a:t>целью </a:t>
            </a:r>
            <a:r>
              <a:rPr lang="ru-RU" sz="1200" b="1" dirty="0">
                <a:solidFill>
                  <a:schemeClr val="tx1"/>
                </a:solidFill>
                <a:ea typeface="Verdana"/>
                <a:cs typeface="Verdana"/>
              </a:rPr>
              <a:t>становится работа над </a:t>
            </a:r>
            <a:r>
              <a:rPr lang="ru-RU" sz="1200" b="1" dirty="0" smtClean="0">
                <a:solidFill>
                  <a:schemeClr val="tx1"/>
                </a:solidFill>
                <a:ea typeface="Verdana"/>
                <a:cs typeface="Verdana"/>
              </a:rPr>
              <a:t>фонематической </a:t>
            </a:r>
            <a:r>
              <a:rPr lang="ru-RU" sz="1200" b="1" dirty="0">
                <a:solidFill>
                  <a:schemeClr val="tx1"/>
                </a:solidFill>
                <a:ea typeface="Verdana"/>
                <a:cs typeface="Verdana"/>
              </a:rPr>
              <a:t>системой языка, стимуляция ее к </a:t>
            </a:r>
            <a:r>
              <a:rPr lang="ru-RU" sz="1200" b="1" dirty="0" smtClean="0">
                <a:solidFill>
                  <a:schemeClr val="tx1"/>
                </a:solidFill>
                <a:ea typeface="Verdana"/>
                <a:cs typeface="Verdana"/>
              </a:rPr>
              <a:t>развитию</a:t>
            </a:r>
            <a:r>
              <a:rPr lang="ru-RU" sz="1200" dirty="0">
                <a:solidFill>
                  <a:schemeClr val="tx1"/>
                </a:solidFill>
                <a:ea typeface="Verdana"/>
                <a:cs typeface="Verdana"/>
              </a:rPr>
              <a:t>. На начальных этапах ребенка обучают </a:t>
            </a:r>
            <a:r>
              <a:rPr lang="ru-RU" sz="1200" dirty="0" smtClean="0">
                <a:solidFill>
                  <a:schemeClr val="tx1"/>
                </a:solidFill>
                <a:ea typeface="Verdana"/>
                <a:cs typeface="Verdana"/>
              </a:rPr>
              <a:t>различать </a:t>
            </a:r>
            <a:r>
              <a:rPr lang="ru-RU" sz="1200" dirty="0">
                <a:solidFill>
                  <a:schemeClr val="tx1"/>
                </a:solidFill>
                <a:ea typeface="Verdana"/>
                <a:cs typeface="Verdana"/>
              </a:rPr>
              <a:t>гласные звуки, непохожие, легко различимые по артикуляции А - И - А - У, О - И, О - Ы. Потом гласные звуки включают в слова. С этими словами составляются фразы, короткие предложения, </a:t>
            </a:r>
            <a:r>
              <a:rPr lang="ru-RU" sz="1200" dirty="0" smtClean="0">
                <a:solidFill>
                  <a:schemeClr val="tx1"/>
                </a:solidFill>
                <a:ea typeface="Verdana"/>
                <a:cs typeface="Verdana"/>
              </a:rPr>
              <a:t>которые </a:t>
            </a:r>
            <a:r>
              <a:rPr lang="ru-RU" sz="1200" dirty="0">
                <a:solidFill>
                  <a:schemeClr val="tx1"/>
                </a:solidFill>
                <a:ea typeface="Verdana"/>
                <a:cs typeface="Verdana"/>
              </a:rPr>
              <a:t>затем произносятся и записываются. </a:t>
            </a:r>
            <a:r>
              <a:rPr lang="ru-RU" sz="1200" dirty="0" smtClean="0">
                <a:solidFill>
                  <a:schemeClr val="tx1"/>
                </a:solidFill>
                <a:ea typeface="Verdana"/>
                <a:cs typeface="Verdana"/>
              </a:rPr>
              <a:t>Далее</a:t>
            </a:r>
            <a:r>
              <a:rPr lang="ru-RU" sz="1800" dirty="0" smtClean="0">
                <a:solidFill>
                  <a:schemeClr val="tx1"/>
                </a:solidFill>
                <a:ea typeface="Verdana"/>
              </a:rPr>
              <a:t> </a:t>
            </a:r>
            <a:r>
              <a:rPr lang="ru-RU" sz="1200" dirty="0" smtClean="0">
                <a:solidFill>
                  <a:schemeClr val="tx1"/>
                </a:solidFill>
                <a:ea typeface="Verdana"/>
                <a:cs typeface="Verdana"/>
              </a:rPr>
              <a:t>акцент </a:t>
            </a:r>
            <a:r>
              <a:rPr lang="ru-RU" sz="1200" dirty="0">
                <a:solidFill>
                  <a:schemeClr val="tx1"/>
                </a:solidFill>
                <a:ea typeface="Verdana"/>
                <a:cs typeface="Verdana"/>
              </a:rPr>
              <a:t>переносится на вычленение из слова </a:t>
            </a:r>
            <a:r>
              <a:rPr lang="ru-RU" sz="1200" dirty="0" smtClean="0">
                <a:solidFill>
                  <a:schemeClr val="tx1"/>
                </a:solidFill>
                <a:ea typeface="Verdana"/>
                <a:cs typeface="Verdana"/>
              </a:rPr>
              <a:t>согласного </a:t>
            </a:r>
            <a:r>
              <a:rPr lang="ru-RU" sz="1200" dirty="0">
                <a:solidFill>
                  <a:schemeClr val="tx1"/>
                </a:solidFill>
                <a:ea typeface="Verdana"/>
                <a:cs typeface="Verdana"/>
              </a:rPr>
              <a:t>звука с последующей дифференциацией согласных звуков в словах («ложки ― ножки»). По мере освоения предшествующих этапов, ребенка обучают различению звуков, близких по </a:t>
            </a:r>
            <a:r>
              <a:rPr lang="ru-RU" sz="1200" dirty="0" smtClean="0">
                <a:solidFill>
                  <a:schemeClr val="tx1"/>
                </a:solidFill>
                <a:ea typeface="Verdana"/>
                <a:cs typeface="Verdana"/>
              </a:rPr>
              <a:t>интонированию </a:t>
            </a:r>
            <a:r>
              <a:rPr lang="ru-RU" sz="1200" dirty="0">
                <a:solidFill>
                  <a:schemeClr val="tx1"/>
                </a:solidFill>
                <a:ea typeface="Verdana"/>
                <a:cs typeface="Verdana"/>
              </a:rPr>
              <a:t>и </a:t>
            </a:r>
            <a:r>
              <a:rPr lang="ru-RU" sz="1200" dirty="0" err="1">
                <a:solidFill>
                  <a:schemeClr val="tx1"/>
                </a:solidFill>
                <a:ea typeface="Verdana"/>
                <a:cs typeface="Verdana"/>
              </a:rPr>
              <a:t>артикулированию</a:t>
            </a:r>
            <a:r>
              <a:rPr lang="ru-RU" sz="1200" dirty="0">
                <a:solidFill>
                  <a:schemeClr val="tx1"/>
                </a:solidFill>
                <a:ea typeface="Verdana"/>
                <a:cs typeface="Verdana"/>
              </a:rPr>
              <a:t>, звуков, похожих </a:t>
            </a:r>
            <a:r>
              <a:rPr lang="ru-RU" sz="1200" dirty="0" smtClean="0">
                <a:solidFill>
                  <a:schemeClr val="tx1"/>
                </a:solidFill>
                <a:ea typeface="Verdana"/>
                <a:cs typeface="Verdana"/>
              </a:rPr>
              <a:t>акустически </a:t>
            </a:r>
            <a:r>
              <a:rPr lang="ru-RU" sz="1200" dirty="0">
                <a:solidFill>
                  <a:schemeClr val="tx1"/>
                </a:solidFill>
                <a:ea typeface="Verdana"/>
                <a:cs typeface="Verdana"/>
              </a:rPr>
              <a:t>(по произношению «на слух»).</a:t>
            </a:r>
            <a:endParaRPr lang="ru-RU" sz="1800" dirty="0">
              <a:solidFill>
                <a:schemeClr val="tx1"/>
              </a:solidFill>
              <a:ea typeface="Times New Roman"/>
            </a:endParaRPr>
          </a:p>
          <a:p>
            <a:pPr marL="45720" lvl="0" indent="0">
              <a:spcAft>
                <a:spcPts val="0"/>
              </a:spcAft>
              <a:buClr>
                <a:srgbClr val="05E0DB">
                  <a:lumMod val="75000"/>
                </a:srgbClr>
              </a:buClr>
              <a:buNone/>
            </a:pPr>
            <a:r>
              <a:rPr lang="ru-RU" sz="1200" dirty="0">
                <a:solidFill>
                  <a:schemeClr val="tx1"/>
                </a:solidFill>
                <a:ea typeface="Verdana"/>
                <a:cs typeface="Verdana"/>
              </a:rPr>
              <a:t> </a:t>
            </a:r>
            <a:endParaRPr lang="ru-RU" sz="1800" dirty="0">
              <a:solidFill>
                <a:schemeClr val="tx1"/>
              </a:solidFill>
              <a:ea typeface="Times New Roman"/>
            </a:endParaRPr>
          </a:p>
          <a:p>
            <a:pPr marL="6350" lvl="0" indent="0" algn="just">
              <a:spcAft>
                <a:spcPts val="0"/>
              </a:spcAft>
              <a:buClr>
                <a:srgbClr val="05E0DB">
                  <a:lumMod val="75000"/>
                </a:srgbClr>
              </a:buClr>
              <a:buNone/>
            </a:pPr>
            <a:r>
              <a:rPr lang="ru-RU" sz="1200" b="1" dirty="0">
                <a:solidFill>
                  <a:schemeClr val="tx1"/>
                </a:solidFill>
                <a:ea typeface="Verdana"/>
                <a:cs typeface="Verdana"/>
              </a:rPr>
              <a:t>Важно! Все логопедическое и коррекционное сопровождение опирается на сохранные высшие психические функции: на зрительный </a:t>
            </a:r>
            <a:r>
              <a:rPr lang="ru-RU" sz="1200" b="1" dirty="0" err="1">
                <a:solidFill>
                  <a:schemeClr val="tx1"/>
                </a:solidFill>
                <a:ea typeface="Verdana"/>
                <a:cs typeface="Verdana"/>
              </a:rPr>
              <a:t>гнозис</a:t>
            </a:r>
            <a:r>
              <a:rPr lang="ru-RU" sz="1200" b="1" dirty="0">
                <a:solidFill>
                  <a:schemeClr val="tx1"/>
                </a:solidFill>
                <a:ea typeface="Verdana"/>
                <a:cs typeface="Verdana"/>
              </a:rPr>
              <a:t> ― на наглядный образ буквы (на графемы), на </a:t>
            </a:r>
            <a:r>
              <a:rPr lang="ru-RU" sz="1200" b="1" dirty="0" smtClean="0">
                <a:solidFill>
                  <a:schemeClr val="tx1"/>
                </a:solidFill>
                <a:ea typeface="Verdana"/>
                <a:cs typeface="Verdana"/>
              </a:rPr>
              <a:t>кинестетический </a:t>
            </a:r>
            <a:r>
              <a:rPr lang="ru-RU" sz="1200" b="1" dirty="0">
                <a:solidFill>
                  <a:schemeClr val="tx1"/>
                </a:solidFill>
                <a:ea typeface="Verdana"/>
                <a:cs typeface="Verdana"/>
              </a:rPr>
              <a:t>контроль (например, ребенка обучают определять звонкость и глухость согласных с </a:t>
            </a:r>
            <a:r>
              <a:rPr lang="ru-RU" sz="1200" b="1" dirty="0" smtClean="0">
                <a:solidFill>
                  <a:schemeClr val="tx1"/>
                </a:solidFill>
                <a:ea typeface="Verdana"/>
                <a:cs typeface="Verdana"/>
              </a:rPr>
              <a:t>помощью </a:t>
            </a:r>
            <a:r>
              <a:rPr lang="ru-RU" sz="1200" b="1" dirty="0">
                <a:solidFill>
                  <a:schemeClr val="tx1"/>
                </a:solidFill>
                <a:ea typeface="Verdana"/>
                <a:cs typeface="Verdana"/>
              </a:rPr>
              <a:t>прикладывания ладонной поверхности руки в области гортани ― при произнесении звонких звуков возникает ощущение вибрации), с учетом эмоциональной составляющей, способной </a:t>
            </a:r>
            <a:r>
              <a:rPr lang="ru-RU" sz="1200" b="1" dirty="0" smtClean="0">
                <a:solidFill>
                  <a:schemeClr val="tx1"/>
                </a:solidFill>
                <a:ea typeface="Verdana"/>
                <a:cs typeface="Verdana"/>
              </a:rPr>
              <a:t>мотивировать </a:t>
            </a:r>
            <a:r>
              <a:rPr lang="ru-RU" sz="1200" b="1" dirty="0">
                <a:solidFill>
                  <a:schemeClr val="tx1"/>
                </a:solidFill>
                <a:ea typeface="Verdana"/>
                <a:cs typeface="Verdana"/>
              </a:rPr>
              <a:t>к дальнейшим занятиям.</a:t>
            </a:r>
            <a:endParaRPr lang="ru-RU" sz="1800" b="1" dirty="0">
              <a:solidFill>
                <a:schemeClr val="tx1"/>
              </a:solidFill>
              <a:ea typeface="Times New Roman"/>
            </a:endParaRPr>
          </a:p>
          <a:p>
            <a:pPr marL="45720" lvl="0" indent="0">
              <a:spcAft>
                <a:spcPts val="0"/>
              </a:spcAft>
              <a:buClr>
                <a:srgbClr val="05E0DB">
                  <a:lumMod val="75000"/>
                </a:srgbClr>
              </a:buClr>
              <a:buNone/>
            </a:pPr>
            <a:r>
              <a:rPr lang="ru-RU" sz="1200" dirty="0">
                <a:solidFill>
                  <a:schemeClr val="tx1"/>
                </a:solidFill>
                <a:ea typeface="Verdana"/>
                <a:cs typeface="Verdana"/>
              </a:rPr>
              <a:t> </a:t>
            </a:r>
            <a:endParaRPr lang="ru-RU" sz="1800" dirty="0">
              <a:solidFill>
                <a:schemeClr val="tx1"/>
              </a:solidFill>
              <a:ea typeface="Times New Roman"/>
            </a:endParaRPr>
          </a:p>
          <a:p>
            <a:pPr marL="6350" lvl="0" indent="0" algn="just">
              <a:spcAft>
                <a:spcPts val="0"/>
              </a:spcAft>
              <a:buClr>
                <a:srgbClr val="05E0DB">
                  <a:lumMod val="75000"/>
                </a:srgbClr>
              </a:buClr>
              <a:buNone/>
            </a:pPr>
            <a:r>
              <a:rPr lang="ru-RU" sz="1200" dirty="0">
                <a:solidFill>
                  <a:schemeClr val="tx1"/>
                </a:solidFill>
                <a:ea typeface="Verdana"/>
                <a:cs typeface="Verdana"/>
              </a:rPr>
              <a:t>Занятия, проводимые логопедом/коррекционным педагогом должны проходить с частотой не менее 2-3 раз в неделю, быть непрерывными, </a:t>
            </a:r>
            <a:r>
              <a:rPr lang="ru-RU" sz="1200" dirty="0" smtClean="0">
                <a:solidFill>
                  <a:schemeClr val="tx1"/>
                </a:solidFill>
                <a:ea typeface="Verdana"/>
                <a:cs typeface="Verdana"/>
              </a:rPr>
              <a:t>интенсивными </a:t>
            </a:r>
            <a:r>
              <a:rPr lang="ru-RU" sz="1200" dirty="0">
                <a:solidFill>
                  <a:schemeClr val="tx1"/>
                </a:solidFill>
                <a:ea typeface="Verdana"/>
                <a:cs typeface="Verdana"/>
              </a:rPr>
              <a:t>и последовательными. В среднем, коррекция сенсорной алалии осуществляется на протяжении 1,5-3 лет с последующим </a:t>
            </a:r>
            <a:r>
              <a:rPr lang="ru-RU" sz="1200" dirty="0" smtClean="0">
                <a:solidFill>
                  <a:schemeClr val="tx1"/>
                </a:solidFill>
                <a:ea typeface="Verdana"/>
                <a:cs typeface="Verdana"/>
              </a:rPr>
              <a:t>наблюдением </a:t>
            </a:r>
            <a:r>
              <a:rPr lang="ru-RU" sz="1200" dirty="0">
                <a:solidFill>
                  <a:schemeClr val="tx1"/>
                </a:solidFill>
                <a:ea typeface="Verdana"/>
                <a:cs typeface="Verdana"/>
              </a:rPr>
              <a:t>за ребенком. </a:t>
            </a:r>
            <a:endParaRPr lang="ru-RU" sz="1800" dirty="0">
              <a:solidFill>
                <a:schemeClr val="tx1"/>
              </a:solidFill>
              <a:ea typeface="Times New Roman"/>
            </a:endParaRPr>
          </a:p>
          <a:p>
            <a:pPr marL="45720" lvl="0" indent="0">
              <a:spcAft>
                <a:spcPts val="0"/>
              </a:spcAft>
              <a:buClr>
                <a:srgbClr val="05E0DB">
                  <a:lumMod val="75000"/>
                </a:srgbClr>
              </a:buClr>
              <a:buNone/>
            </a:pPr>
            <a:r>
              <a:rPr lang="ru-RU" sz="1200" dirty="0">
                <a:solidFill>
                  <a:schemeClr val="tx1"/>
                </a:solidFill>
                <a:ea typeface="Times New Roman"/>
              </a:rPr>
              <a:t> </a:t>
            </a:r>
            <a:endParaRPr lang="ru-RU" sz="1600" dirty="0">
              <a:solidFill>
                <a:schemeClr val="tx1"/>
              </a:solidFill>
              <a:ea typeface="Times New Roman"/>
            </a:endParaRPr>
          </a:p>
          <a:p>
            <a:pPr marL="12700" lvl="0" indent="0" algn="just">
              <a:spcAft>
                <a:spcPts val="0"/>
              </a:spcAft>
              <a:buClr>
                <a:srgbClr val="05E0DB">
                  <a:lumMod val="75000"/>
                </a:srgbClr>
              </a:buClr>
              <a:buNone/>
            </a:pPr>
            <a:r>
              <a:rPr lang="ru-RU" sz="1200" dirty="0" smtClean="0">
                <a:solidFill>
                  <a:schemeClr val="tx1"/>
                </a:solidFill>
                <a:ea typeface="Verdana"/>
                <a:cs typeface="Verdana"/>
              </a:rPr>
              <a:t>Только </a:t>
            </a:r>
            <a:r>
              <a:rPr lang="ru-RU" sz="1200" dirty="0">
                <a:solidFill>
                  <a:schemeClr val="tx1"/>
                </a:solidFill>
                <a:ea typeface="Verdana"/>
                <a:cs typeface="Verdana"/>
              </a:rPr>
              <a:t>ранняя диагностика и своевременное </a:t>
            </a:r>
            <a:r>
              <a:rPr lang="ru-RU" sz="1200" dirty="0" smtClean="0">
                <a:solidFill>
                  <a:schemeClr val="tx1"/>
                </a:solidFill>
                <a:ea typeface="Verdana"/>
                <a:cs typeface="Verdana"/>
              </a:rPr>
              <a:t>начало </a:t>
            </a:r>
            <a:r>
              <a:rPr lang="ru-RU" sz="1200" dirty="0">
                <a:solidFill>
                  <a:schemeClr val="tx1"/>
                </a:solidFill>
                <a:ea typeface="Verdana"/>
                <a:cs typeface="Verdana"/>
              </a:rPr>
              <a:t>адекватной, </a:t>
            </a:r>
            <a:r>
              <a:rPr lang="ru-RU" sz="1200" dirty="0" err="1">
                <a:solidFill>
                  <a:schemeClr val="tx1"/>
                </a:solidFill>
                <a:ea typeface="Verdana"/>
                <a:cs typeface="Verdana"/>
              </a:rPr>
              <a:t>патогенетически</a:t>
            </a:r>
            <a:r>
              <a:rPr lang="ru-RU" sz="1200" dirty="0">
                <a:solidFill>
                  <a:schemeClr val="tx1"/>
                </a:solidFill>
                <a:ea typeface="Verdana"/>
                <a:cs typeface="Verdana"/>
              </a:rPr>
              <a:t> обоснованной терапии, а также совместная, междисциплинарная работа в рамках </a:t>
            </a:r>
            <a:r>
              <a:rPr lang="ru-RU" sz="1200" dirty="0" smtClean="0">
                <a:solidFill>
                  <a:schemeClr val="tx1"/>
                </a:solidFill>
                <a:ea typeface="Verdana"/>
                <a:cs typeface="Verdana"/>
              </a:rPr>
              <a:t>лого-психолого-педагогической </a:t>
            </a:r>
            <a:r>
              <a:rPr lang="ru-RU" sz="1200" dirty="0">
                <a:solidFill>
                  <a:schemeClr val="tx1"/>
                </a:solidFill>
                <a:ea typeface="Verdana"/>
                <a:cs typeface="Verdana"/>
              </a:rPr>
              <a:t>коррекции и продолжительная, системная и </a:t>
            </a:r>
            <a:r>
              <a:rPr lang="ru-RU" sz="1200" dirty="0" smtClean="0">
                <a:solidFill>
                  <a:schemeClr val="tx1"/>
                </a:solidFill>
                <a:ea typeface="Verdana"/>
                <a:cs typeface="Verdana"/>
              </a:rPr>
              <a:t>непрерывная </a:t>
            </a:r>
            <a:r>
              <a:rPr lang="ru-RU" sz="1200" dirty="0">
                <a:solidFill>
                  <a:schemeClr val="tx1"/>
                </a:solidFill>
                <a:ea typeface="Verdana"/>
                <a:cs typeface="Verdana"/>
              </a:rPr>
              <a:t>реабилитация нарушений речевого </a:t>
            </a:r>
            <a:r>
              <a:rPr lang="ru-RU" sz="1200" dirty="0" smtClean="0">
                <a:solidFill>
                  <a:schemeClr val="tx1"/>
                </a:solidFill>
                <a:ea typeface="Verdana"/>
                <a:cs typeface="Verdana"/>
              </a:rPr>
              <a:t>развития </a:t>
            </a:r>
            <a:r>
              <a:rPr lang="ru-RU" sz="1200" dirty="0">
                <a:solidFill>
                  <a:schemeClr val="tx1"/>
                </a:solidFill>
                <a:ea typeface="Verdana"/>
                <a:cs typeface="Verdana"/>
              </a:rPr>
              <a:t>позволяют корригировать данные нарушения и способствуют интеграции ребенка с сенсорной </a:t>
            </a:r>
            <a:r>
              <a:rPr lang="ru-RU" sz="1200" dirty="0" smtClean="0">
                <a:solidFill>
                  <a:schemeClr val="tx1"/>
                </a:solidFill>
                <a:ea typeface="Verdana"/>
                <a:cs typeface="Verdana"/>
              </a:rPr>
              <a:t>алалией </a:t>
            </a:r>
            <a:r>
              <a:rPr lang="ru-RU" sz="1200" dirty="0">
                <a:solidFill>
                  <a:schemeClr val="tx1"/>
                </a:solidFill>
                <a:ea typeface="Verdana"/>
                <a:cs typeface="Verdana"/>
              </a:rPr>
              <a:t>в социум с последующим получением общего </a:t>
            </a:r>
            <a:r>
              <a:rPr lang="ru-RU" sz="1200" dirty="0" smtClean="0">
                <a:solidFill>
                  <a:schemeClr val="tx1"/>
                </a:solidFill>
                <a:ea typeface="Verdana"/>
                <a:cs typeface="Verdana"/>
              </a:rPr>
              <a:t>образования.</a:t>
            </a:r>
            <a:endParaRPr lang="ru-RU" sz="3600" dirty="0">
              <a:solidFill>
                <a:schemeClr val="tx1"/>
              </a:solidFill>
            </a:endParaRPr>
          </a:p>
        </p:txBody>
      </p:sp>
    </p:spTree>
    <p:extLst>
      <p:ext uri="{BB962C8B-B14F-4D97-AF65-F5344CB8AC3E}">
        <p14:creationId xmlns:p14="http://schemas.microsoft.com/office/powerpoint/2010/main" val="1968564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1623</TotalTime>
  <Words>9134</Words>
  <Application>Microsoft Office PowerPoint</Application>
  <PresentationFormat>Экран (4:3)</PresentationFormat>
  <Paragraphs>438</Paragraphs>
  <Slides>40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Ирина</dc:creator>
  <cp:lastModifiedBy>Пользователь</cp:lastModifiedBy>
  <cp:revision>63</cp:revision>
  <dcterms:created xsi:type="dcterms:W3CDTF">2020-01-10T12:02:04Z</dcterms:created>
  <dcterms:modified xsi:type="dcterms:W3CDTF">2020-01-29T21:09:54Z</dcterms:modified>
</cp:coreProperties>
</file>