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</p:sldMasterIdLst>
  <p:notesMasterIdLst>
    <p:notesMasterId r:id="rId26"/>
  </p:notesMasterIdLst>
  <p:sldIdLst>
    <p:sldId id="256" r:id="rId2"/>
    <p:sldId id="257" r:id="rId3"/>
    <p:sldId id="258" r:id="rId4"/>
    <p:sldId id="259" r:id="rId5"/>
    <p:sldId id="260" r:id="rId6"/>
    <p:sldId id="282" r:id="rId7"/>
    <p:sldId id="286" r:id="rId8"/>
    <p:sldId id="267" r:id="rId9"/>
    <p:sldId id="28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3" r:id="rId23"/>
    <p:sldId id="284" r:id="rId24"/>
    <p:sldId id="285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094B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382" autoAdjust="0"/>
    <p:restoredTop sz="94607" autoAdjust="0"/>
  </p:normalViewPr>
  <p:slideViewPr>
    <p:cSldViewPr>
      <p:cViewPr varScale="1">
        <p:scale>
          <a:sx n="100" d="100"/>
          <a:sy n="100" d="100"/>
        </p:scale>
        <p:origin x="-192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978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346607-F415-49E3-A3F1-303DE5DC9FC8}" type="datetimeFigureOut">
              <a:rPr lang="ru-RU" smtClean="0"/>
              <a:pPr/>
              <a:t>08.02.2020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ADCB2F-C20F-45A6-8FF6-B4C29EB64ED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458127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ADCB2F-C20F-45A6-8FF6-B4C29EB64ED8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012380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ADCB2F-C20F-45A6-8FF6-B4C29EB64ED8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638993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171863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295145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68739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ользовательский макет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A80589-6587-4C11-A9E1-113DF9FDE619}" type="datetimeFigureOut">
              <a:rPr lang="ru-RU"/>
              <a:pPr>
                <a:defRPr/>
              </a:pPr>
              <a:t>08.02.2020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6B115A-3490-4D03-A786-12663A89B85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15349535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787381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241269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991182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891054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909620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409064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758601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872217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08.02.2020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38004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  <p:sldLayoutId id="2147483816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user\Videos\03%20&#1076;&#1083;&#1103;%20&#1087;&#1088;&#1086;&#1101;&#1082;&#1090;&#1072;.wmv" TargetMode="External"/><Relationship Id="rId6" Type="http://schemas.openxmlformats.org/officeDocument/2006/relationships/image" Target="../media/image11.jpeg"/><Relationship Id="rId5" Type="http://schemas.openxmlformats.org/officeDocument/2006/relationships/hyperlink" Target="03.avi" TargetMode="External"/><Relationship Id="rId4" Type="http://schemas.openxmlformats.org/officeDocument/2006/relationships/image" Target="../media/image10.jpeg"/><Relationship Id="rId9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1.jpe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user\Videos\03%20&#1076;&#1083;&#1103;%20&#1087;&#1088;&#1086;&#1101;&#1082;&#1090;&#1072;.wmv" TargetMode="External"/><Relationship Id="rId6" Type="http://schemas.openxmlformats.org/officeDocument/2006/relationships/hyperlink" Target="03.avi" TargetMode="External"/><Relationship Id="rId5" Type="http://schemas.openxmlformats.org/officeDocument/2006/relationships/image" Target="../media/image10.jpeg"/><Relationship Id="rId10" Type="http://schemas.openxmlformats.org/officeDocument/2006/relationships/image" Target="../media/image16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22.jpe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user\Videos\03%20&#1076;&#1083;&#1103;%20&#1087;&#1088;&#1086;&#1101;&#1082;&#1090;&#1072;.wmv" TargetMode="External"/><Relationship Id="rId6" Type="http://schemas.openxmlformats.org/officeDocument/2006/relationships/image" Target="../media/image21.jpeg"/><Relationship Id="rId5" Type="http://schemas.openxmlformats.org/officeDocument/2006/relationships/image" Target="../media/image13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user\Videos\03%20&#1076;&#1083;&#1103;%20&#1087;&#1088;&#1086;&#1101;&#1082;&#1090;&#1072;.wmv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&amp;Fcy;&amp;ocy;&amp;tcy;&amp;ocy; &amp;scy;&amp;ocy;&amp;scy;&amp;ncy;&amp;ocy;&amp;vcy;&amp;kcy;&amp;icy;, &amp;fcy;&amp;ocy;&amp;tcy;&amp;ocy;&amp;gcy;&amp;rcy;&amp;acy;&amp;fcy;&amp;icy;&amp;icy; &amp;rcy;&amp;pcy; &amp;Scy;&amp;ocy;&amp;scy;&amp;ncy;&amp;ocy;&amp;vcy;&amp;kcy;&amp;acy; &amp;Tcy;&amp;acy;&amp;mcy;&amp;bcy;&amp;ocy;&amp;vcy;&amp;scy;&amp;kcy;&amp;ocy;&amp;jcy; &amp;ocy;&amp;bcy;&amp;lcy;&amp;acy;&amp;scy;&amp;tcy;&amp;icy;: &amp;fcy;&amp;ocy;&amp;tcy;&amp;ocy;&amp;gcy;&amp;rcy;&amp;acy;&amp;fcy;&amp;icy;&amp;icy;, &amp;fcy;&amp;ocy;&amp;tcy;&amp;ocy;, &amp;scy;&amp;ocy;&amp;scy;&amp;ncy;&amp;ocy;&amp;vcy;&amp;scy;&amp;kcy;&amp;acy;&amp;yacy; &amp;tscy;&amp;iecy;&amp;rcy;&amp;kcy;&amp;ocy;&amp;vcy;&amp;softcy;, &amp;fcy;&amp;ocy;&amp;tcy;&amp;ocy;&amp;gcy;&amp;rcy;&amp;acy;&amp;fcy;&amp;icy;&amp;yacy; &amp;zcy;&amp;dcy;&amp;acy;&amp;ncy;&amp;icy;&amp;yacy; &amp;acy;&amp;vcy;&amp;tcy;&amp;ocy;&amp;vcy;&amp;ocy;&amp;kcy;&amp;zcy;&amp;acy;&amp;lcy;&amp;acy; &amp;rcy;&amp;pcy;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7480" t="460" r="28812" b="29799"/>
          <a:stretch/>
        </p:blipFill>
        <p:spPr bwMode="auto">
          <a:xfrm>
            <a:off x="11725" y="-10929"/>
            <a:ext cx="2568493" cy="42320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Объект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95271" y="1108580"/>
            <a:ext cx="2320174" cy="2973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Picture 4" descr="IMG_009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57849" y="36039"/>
            <a:ext cx="2095020" cy="15281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Picture 2" descr="C:\Users\ltabatadze\Desktop\Лиана_Развитиевзаимодействия с гражданским обществом\Доклад для мэра\Picture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51" t="59160" r="577"/>
          <a:stretch/>
        </p:blipFill>
        <p:spPr bwMode="auto">
          <a:xfrm>
            <a:off x="27110" y="4078499"/>
            <a:ext cx="9125759" cy="2800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Содержимое 3" descr="1710-Stela-na-vezde-v-Sosnovku[1].jpg"/>
          <p:cNvPicPr>
            <a:picLocks noChangeAspect="1"/>
          </p:cNvPicPr>
          <p:nvPr/>
        </p:nvPicPr>
        <p:blipFill rotWithShape="1">
          <a:blip r:embed="rId6" cstate="print"/>
          <a:srcRect l="28188" t="3800" r="29428" b="43701"/>
          <a:stretch/>
        </p:blipFill>
        <p:spPr>
          <a:xfrm>
            <a:off x="2024939" y="116923"/>
            <a:ext cx="4967550" cy="39822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Прямоугольник 12"/>
          <p:cNvSpPr/>
          <p:nvPr/>
        </p:nvSpPr>
        <p:spPr>
          <a:xfrm>
            <a:off x="2843808" y="4699969"/>
            <a:ext cx="6072230" cy="79766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4000" dirty="0" smtClean="0">
              <a:solidFill>
                <a:schemeClr val="bg1"/>
              </a:solidFill>
              <a:latin typeface="Monotype Corsiva" panose="03010101010201010101" pitchFamily="66" charset="0"/>
            </a:endParaRPr>
          </a:p>
          <a:p>
            <a:pPr algn="ctr">
              <a:defRPr/>
            </a:pPr>
            <a:r>
              <a:rPr lang="ru-RU" sz="4000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«Улицы рассказывают…»</a:t>
            </a:r>
            <a:r>
              <a:rPr lang="en-US" sz="4000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 </a:t>
            </a:r>
            <a:r>
              <a:rPr lang="ru-RU" sz="4000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/>
            </a:r>
            <a:br>
              <a:rPr lang="ru-RU" sz="4000" dirty="0" smtClean="0">
                <a:solidFill>
                  <a:schemeClr val="bg1"/>
                </a:solidFill>
                <a:latin typeface="Monotype Corsiva" panose="03010101010201010101" pitchFamily="66" charset="0"/>
              </a:rPr>
            </a:br>
            <a:endParaRPr lang="ru-RU" sz="4000" dirty="0"/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303903" y="3558700"/>
            <a:ext cx="6411925" cy="789426"/>
          </a:xfrm>
        </p:spPr>
        <p:txBody>
          <a:bodyPr>
            <a:normAutofit fontScale="25000" lnSpcReduction="20000"/>
          </a:bodyPr>
          <a:lstStyle/>
          <a:p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9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</a:p>
          <a:p>
            <a:r>
              <a:rPr lang="ru-RU" sz="9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Исследовательский проект </a:t>
            </a:r>
            <a:r>
              <a:rPr lang="ru-RU" sz="9600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/>
            </a:r>
            <a:br>
              <a:rPr lang="ru-RU" sz="9600" dirty="0" smtClean="0">
                <a:solidFill>
                  <a:schemeClr val="bg1"/>
                </a:solidFill>
                <a:latin typeface="Monotype Corsiva" panose="03010101010201010101" pitchFamily="66" charset="0"/>
              </a:rPr>
            </a:br>
            <a:endParaRPr lang="ru-RU" sz="9600" dirty="0"/>
          </a:p>
        </p:txBody>
      </p:sp>
      <p:sp>
        <p:nvSpPr>
          <p:cNvPr id="17" name="TextBox 16"/>
          <p:cNvSpPr txBox="1"/>
          <p:nvPr/>
        </p:nvSpPr>
        <p:spPr>
          <a:xfrm>
            <a:off x="0" y="-10929"/>
            <a:ext cx="7037685" cy="6463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altLang="ja-JP" dirty="0"/>
              <a:t>Муниципальное бюджетное </a:t>
            </a:r>
            <a:r>
              <a:rPr lang="en-US" altLang="ja-JP" dirty="0">
                <a:ea typeface="ＭＳ Ｐゴシック" charset="-128"/>
              </a:rPr>
              <a:t> </a:t>
            </a:r>
            <a:r>
              <a:rPr lang="ru-RU" altLang="ja-JP" dirty="0"/>
              <a:t>общеобразовательное </a:t>
            </a:r>
            <a:r>
              <a:rPr lang="en-US" altLang="ja-JP" dirty="0">
                <a:ea typeface="ＭＳ Ｐゴシック" charset="-128"/>
              </a:rPr>
              <a:t> </a:t>
            </a:r>
            <a:r>
              <a:rPr lang="ru-RU" altLang="ja-JP" dirty="0"/>
              <a:t>учреждение</a:t>
            </a:r>
          </a:p>
          <a:p>
            <a:pPr algn="ctr">
              <a:defRPr/>
            </a:pPr>
            <a:r>
              <a:rPr lang="ru-RU" altLang="ja-JP" dirty="0"/>
              <a:t>Сосновская </a:t>
            </a:r>
            <a:r>
              <a:rPr lang="en-US" altLang="ja-JP" dirty="0">
                <a:ea typeface="ＭＳ Ｐゴシック" charset="-128"/>
              </a:rPr>
              <a:t> </a:t>
            </a:r>
            <a:r>
              <a:rPr lang="ru-RU" altLang="ja-JP" dirty="0"/>
              <a:t>средняя </a:t>
            </a:r>
            <a:r>
              <a:rPr lang="en-US" altLang="ja-JP" dirty="0">
                <a:ea typeface="ＭＳ Ｐゴシック" charset="-128"/>
              </a:rPr>
              <a:t> </a:t>
            </a:r>
            <a:r>
              <a:rPr lang="ru-RU" altLang="ja-JP" dirty="0"/>
              <a:t>общеобразовательная</a:t>
            </a:r>
            <a:r>
              <a:rPr lang="en-US" altLang="ja-JP" dirty="0">
                <a:ea typeface="ＭＳ Ｐゴシック" charset="-128"/>
              </a:rPr>
              <a:t> </a:t>
            </a:r>
            <a:r>
              <a:rPr lang="ru-RU" altLang="ja-JP" dirty="0"/>
              <a:t> школа </a:t>
            </a:r>
            <a:r>
              <a:rPr lang="en-US" altLang="ja-JP" dirty="0">
                <a:ea typeface="ＭＳ Ｐゴシック" charset="-128"/>
              </a:rPr>
              <a:t> </a:t>
            </a:r>
            <a:r>
              <a:rPr lang="ru-RU" altLang="ja-JP" dirty="0"/>
              <a:t>№ 1</a:t>
            </a:r>
            <a:endParaRPr lang="ru-RU" dirty="0"/>
          </a:p>
        </p:txBody>
      </p:sp>
      <p:pic>
        <p:nvPicPr>
          <p:cNvPr id="21" name="Содержимое 8" descr="школа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62068" y="4437112"/>
            <a:ext cx="1961864" cy="1944216"/>
          </a:xfrm>
          <a:prstGeom prst="rect">
            <a:avLst/>
          </a:prstGeom>
        </p:spPr>
      </p:pic>
      <p:sp>
        <p:nvSpPr>
          <p:cNvPr id="23" name="Прямоугольник 22"/>
          <p:cNvSpPr/>
          <p:nvPr/>
        </p:nvSpPr>
        <p:spPr>
          <a:xfrm>
            <a:off x="2819245" y="5751601"/>
            <a:ext cx="6096793" cy="79766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4000" dirty="0" smtClean="0">
              <a:solidFill>
                <a:schemeClr val="bg1"/>
              </a:solidFill>
              <a:latin typeface="Monotype Corsiva" panose="03010101010201010101" pitchFamily="66" charset="0"/>
            </a:endParaRPr>
          </a:p>
          <a:p>
            <a:pPr algn="ctr">
              <a:defRPr/>
            </a:pPr>
            <a:endParaRPr lang="ru-RU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Выполнила: обучающаяся 7 «Б» класса </a:t>
            </a:r>
            <a:r>
              <a:rPr lang="ru-RU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Графонова</a:t>
            </a:r>
            <a:r>
              <a:rPr lang="ru-RU" sz="20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Валерия</a:t>
            </a:r>
            <a:endParaRPr lang="ru-RU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Руководитель проекта </a:t>
            </a:r>
            <a:r>
              <a:rPr lang="ru-RU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Ветрова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Е.П.</a:t>
            </a:r>
          </a:p>
          <a:p>
            <a:pPr algn="ctr">
              <a:defRPr/>
            </a:pPr>
            <a:r>
              <a:rPr lang="ru-RU" sz="4000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/>
            </a:r>
            <a:br>
              <a:rPr lang="ru-RU" sz="4000" dirty="0" smtClean="0">
                <a:solidFill>
                  <a:schemeClr val="bg1"/>
                </a:solidFill>
                <a:latin typeface="Monotype Corsiva" panose="03010101010201010101" pitchFamily="66" charset="0"/>
              </a:rPr>
            </a:br>
            <a:endParaRPr lang="ru-RU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&amp;pcy;&amp;rcy;&amp;iecy;&amp;zcy;&amp;iecy;&amp;ncy;&amp;tcy;&amp;acy;&amp;tscy;&amp;icy;&amp;icy; Power Point &amp;zcy;&amp;acy; - &amp;Kcy;&amp;ocy;&amp;lcy;&amp;lcy;&amp;iecy;&amp;kcy;&amp;tscy;&amp;icy;&amp;yacy; &amp;rcy;&amp;iecy;&amp;fcy;&amp;iecy;&amp;rcy;&amp;acy;&amp;tcy;&amp;ocy;&amp;vcy; &amp;pcy;&amp;ocy; &amp;bcy;&amp;icy;&amp;ocy;&amp;lcy;&amp;ocy;&amp;gcy;&amp;icy;&amp;icy;, &amp;gcy;&amp;iecy;&amp;ocy;&amp;rcy;&amp;gcy;&amp;acy;&amp;fcy;&amp;icy;&amp;icy; &amp;icy; &amp;Ocy;&amp;Bcy;&amp;ZHcy;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612" b="3842"/>
          <a:stretch/>
        </p:blipFill>
        <p:spPr bwMode="auto">
          <a:xfrm rot="5400000">
            <a:off x="1147948" y="-1181337"/>
            <a:ext cx="6891390" cy="9187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900608" y="1788339"/>
            <a:ext cx="7242048" cy="804704"/>
          </a:xfrm>
        </p:spPr>
        <p:txBody>
          <a:bodyPr>
            <a:normAutofit/>
          </a:bodyPr>
          <a:lstStyle/>
          <a:p>
            <a:r>
              <a:rPr lang="ru-RU" sz="4400" dirty="0" smtClean="0"/>
              <a:t>    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427984" y="1556792"/>
            <a:ext cx="4536504" cy="3960440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dirty="0" smtClean="0"/>
              <a:t>  колыбель сосновской земли.</a:t>
            </a:r>
          </a:p>
          <a:p>
            <a:pPr>
              <a:buNone/>
            </a:pPr>
            <a:r>
              <a:rPr lang="ru-RU" dirty="0" smtClean="0"/>
              <a:t>   Первое название в конце 18 века                       </a:t>
            </a:r>
          </a:p>
          <a:p>
            <a:pPr>
              <a:buNone/>
            </a:pPr>
            <a:r>
              <a:rPr lang="ru-RU" dirty="0" smtClean="0"/>
              <a:t>   « Княжеская » ( в народе – « княжая»)</a:t>
            </a:r>
          </a:p>
          <a:p>
            <a:pPr>
              <a:buNone/>
            </a:pPr>
            <a:r>
              <a:rPr lang="ru-RU" dirty="0" smtClean="0"/>
              <a:t>   Свое названия Гражданская улица получила по окончании Гражданской войны , указывая но то , что здесь живут не подневольные княжеские крестьяне, а полноправные граждане молодой Советской России . Сейчас улица тиха, немногословна. Она помнит очень много.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517286"/>
            <a:ext cx="4120530" cy="3340714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4248347" y="216025"/>
            <a:ext cx="4731736" cy="64807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4800" dirty="0"/>
              <a:t>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Улица Гражданская-</a:t>
            </a:r>
            <a:endParaRPr lang="ru-RU" sz="2400" dirty="0" smtClean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&amp;pcy;&amp;rcy;&amp;iecy;&amp;zcy;&amp;iecy;&amp;ncy;&amp;tcy;&amp;acy;&amp;tscy;&amp;icy;&amp;icy; Power Point &amp;zcy;&amp;acy; - &amp;Kcy;&amp;ocy;&amp;lcy;&amp;lcy;&amp;iecy;&amp;kcy;&amp;tscy;&amp;icy;&amp;yacy; &amp;rcy;&amp;iecy;&amp;fcy;&amp;iecy;&amp;rcy;&amp;acy;&amp;tcy;&amp;ocy;&amp;vcy; &amp;pcy;&amp;ocy; &amp;bcy;&amp;icy;&amp;ocy;&amp;lcy;&amp;ocy;&amp;gcy;&amp;icy;&amp;icy;, &amp;gcy;&amp;iecy;&amp;ocy;&amp;rcy;&amp;gcy;&amp;acy;&amp;fcy;&amp;icy;&amp;icy; &amp;icy; &amp;Ocy;&amp;Bcy;&amp;ZHcy;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612" b="3842"/>
          <a:stretch/>
        </p:blipFill>
        <p:spPr bwMode="auto">
          <a:xfrm rot="5400000">
            <a:off x="1088530" y="-1173120"/>
            <a:ext cx="6891390" cy="9187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Рисунок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3" cstate="print"/>
          <a:srcRect t="13152" b="13152"/>
          <a:stretch>
            <a:fillRect/>
          </a:stretch>
        </p:blipFill>
        <p:spPr bwMode="auto">
          <a:xfrm>
            <a:off x="-43284" y="8093"/>
            <a:ext cx="3701582" cy="3204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>
            <a:off x="4027214" y="1481406"/>
            <a:ext cx="4731736" cy="4035826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Н.П. Галкин – известный ученый кандидат химических наук , доктор технических наук.</a:t>
            </a: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Его малая Родина – село Верхнее Грязное .Помогал строить школу жителям родного села , потратил на это часть Государственной премии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1027" name="Picture 3" descr="IMG_004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3714752"/>
            <a:ext cx="4071966" cy="3143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4027214" y="306308"/>
            <a:ext cx="4731736" cy="64807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4800" dirty="0"/>
              <a:t>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Улица Галкина</a:t>
            </a:r>
            <a:endParaRPr lang="ru-RU" sz="2400" dirty="0" smtClean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&amp;pcy;&amp;rcy;&amp;iecy;&amp;zcy;&amp;iecy;&amp;ncy;&amp;tcy;&amp;acy;&amp;tscy;&amp;icy;&amp;icy; Power Point &amp;zcy;&amp;acy; - &amp;Kcy;&amp;ocy;&amp;lcy;&amp;lcy;&amp;iecy;&amp;kcy;&amp;tscy;&amp;icy;&amp;yacy; &amp;rcy;&amp;iecy;&amp;fcy;&amp;iecy;&amp;rcy;&amp;acy;&amp;tcy;&amp;ocy;&amp;vcy; &amp;pcy;&amp;ocy; &amp;bcy;&amp;icy;&amp;ocy;&amp;lcy;&amp;ocy;&amp;gcy;&amp;icy;&amp;icy;, &amp;gcy;&amp;iecy;&amp;ocy;&amp;rcy;&amp;gcy;&amp;acy;&amp;fcy;&amp;icy;&amp;icy; &amp;icy; &amp;Ocy;&amp;Bcy;&amp;ZHcy;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612" b="3842"/>
          <a:stretch/>
        </p:blipFill>
        <p:spPr bwMode="auto">
          <a:xfrm rot="5400000">
            <a:off x="1088530" y="-1173120"/>
            <a:ext cx="6891390" cy="9187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Содержимое 5" descr="запольский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-59417" y="-8413"/>
            <a:ext cx="3047241" cy="3196078"/>
          </a:xfrm>
        </p:spPr>
      </p:pic>
      <p:sp>
        <p:nvSpPr>
          <p:cNvPr id="8" name="Содержимое 7"/>
          <p:cNvSpPr>
            <a:spLocks noGrp="1"/>
          </p:cNvSpPr>
          <p:nvPr>
            <p:ph sz="half" idx="2"/>
          </p:nvPr>
        </p:nvSpPr>
        <p:spPr>
          <a:xfrm>
            <a:off x="3996065" y="1052736"/>
            <a:ext cx="4896544" cy="542928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А.Д.Запольский русский интеллигент , просветитель, заведующий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Сосновской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больницей.</a:t>
            </a:r>
          </a:p>
          <a:p>
            <a:pPr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Инициатор строительства гимназии в Сосновке ( быв. 8-лет. школа )</a:t>
            </a:r>
          </a:p>
          <a:p>
            <a:pPr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В числе выпускников школы Г.С. Ильин – выпускник ещё дореволюционной гимназии, доктор биологических наук , Н.П. Галкин – профессор , доктор технических наук , лауреат Ленинской и Государственной премий ;</a:t>
            </a:r>
          </a:p>
          <a:p>
            <a:pPr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Е.С.Павловский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академик ВАСХНИЛ; Доктора наук Г.В.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Молочнов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М.Ф.Третьяков ; крупнейший специалист в области и газа .Н.Г.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Матрохин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; писатель А.Д.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Жариков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None/>
            </a:pPr>
            <a:endParaRPr lang="ru-RU" sz="1600" dirty="0"/>
          </a:p>
        </p:txBody>
      </p:sp>
      <p:pic>
        <p:nvPicPr>
          <p:cNvPr id="1026" name="Picture 2" descr="E:\старые фото сосновки\IMG_175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59417" y="3187664"/>
            <a:ext cx="3191257" cy="3670335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4178808" y="244880"/>
            <a:ext cx="4731736" cy="64807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4800" dirty="0"/>
              <a:t>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Улица Запольского</a:t>
            </a:r>
            <a:endParaRPr lang="ru-RU" sz="2400" dirty="0" smtClean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&amp;pcy;&amp;rcy;&amp;iecy;&amp;zcy;&amp;iecy;&amp;ncy;&amp;tcy;&amp;acy;&amp;tscy;&amp;icy;&amp;icy; Power Point &amp;zcy;&amp;acy; - &amp;Kcy;&amp;ocy;&amp;lcy;&amp;lcy;&amp;iecy;&amp;kcy;&amp;tscy;&amp;icy;&amp;yacy; &amp;rcy;&amp;iecy;&amp;fcy;&amp;iecy;&amp;rcy;&amp;acy;&amp;tcy;&amp;ocy;&amp;vcy; &amp;pcy;&amp;ocy; &amp;bcy;&amp;icy;&amp;ocy;&amp;lcy;&amp;ocy;&amp;gcy;&amp;icy;&amp;icy;, &amp;gcy;&amp;iecy;&amp;ocy;&amp;rcy;&amp;gcy;&amp;acy;&amp;fcy;&amp;icy;&amp;icy; &amp;icy; &amp;Ocy;&amp;Bcy;&amp;ZHcy;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612" b="3842"/>
          <a:stretch/>
        </p:blipFill>
        <p:spPr bwMode="auto">
          <a:xfrm rot="5400000">
            <a:off x="1147947" y="-1147946"/>
            <a:ext cx="6891390" cy="9187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одержимое 3"/>
          <p:cNvSpPr>
            <a:spLocks noGrp="1"/>
          </p:cNvSpPr>
          <p:nvPr>
            <p:ph type="subTitle" idx="1"/>
          </p:nvPr>
        </p:nvSpPr>
        <p:spPr>
          <a:xfrm>
            <a:off x="4426163" y="1173082"/>
            <a:ext cx="4237026" cy="4094795"/>
          </a:xfrm>
        </p:spPr>
        <p:txBody>
          <a:bodyPr>
            <a:normAutofit/>
          </a:bodyPr>
          <a:lstStyle/>
          <a:p>
            <a:pPr algn="l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Подполковник Советской Армии, участник Великой Отечественной войны, Герой Советского Союза .</a:t>
            </a:r>
          </a:p>
          <a:p>
            <a:pPr algn="l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Наш земляк ( родился в селе Хлебниково). После войны проживал в Сосновке , руководил районным комитетом ДОСААФ , преподавал в средней школе .</a:t>
            </a:r>
          </a:p>
          <a:p>
            <a:pPr algn="l">
              <a:buNone/>
            </a:pPr>
            <a:endParaRPr lang="ru-RU" dirty="0"/>
          </a:p>
        </p:txBody>
      </p:sp>
      <p:pic>
        <p:nvPicPr>
          <p:cNvPr id="5" name="Picture 4" descr="мякотин16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96569" y="32277"/>
            <a:ext cx="2975233" cy="31882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4178808" y="244880"/>
            <a:ext cx="4731736" cy="64807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4800" dirty="0"/>
              <a:t>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Улица </a:t>
            </a:r>
            <a:r>
              <a:rPr lang="ru-RU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Мякотина</a:t>
            </a:r>
            <a:endParaRPr lang="ru-RU" sz="2400" dirty="0" smtClean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57403" y="3445695"/>
            <a:ext cx="2853563" cy="50870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4800" dirty="0"/>
              <a:t>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1917-1976</a:t>
            </a:r>
            <a:endParaRPr lang="ru-RU" sz="2400" dirty="0" smtClean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1027" name="Picture 3" descr="C:\Users\user\Desktop\Проект. Улица\IMG_20150114_14463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071942"/>
            <a:ext cx="9144000" cy="278605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&amp;pcy;&amp;rcy;&amp;iecy;&amp;zcy;&amp;iecy;&amp;ncy;&amp;tcy;&amp;acy;&amp;tscy;&amp;icy;&amp;icy; Power Point &amp;zcy;&amp;acy; - &amp;Kcy;&amp;ocy;&amp;lcy;&amp;lcy;&amp;iecy;&amp;kcy;&amp;tscy;&amp;icy;&amp;yacy; &amp;rcy;&amp;iecy;&amp;fcy;&amp;iecy;&amp;rcy;&amp;acy;&amp;tcy;&amp;ocy;&amp;vcy; &amp;pcy;&amp;ocy; &amp;bcy;&amp;icy;&amp;ocy;&amp;lcy;&amp;ocy;&amp;gcy;&amp;icy;&amp;icy;, &amp;gcy;&amp;iecy;&amp;ocy;&amp;rcy;&amp;gcy;&amp;acy;&amp;fcy;&amp;icy;&amp;icy; &amp;icy; &amp;Ocy;&amp;Bcy;&amp;ZHcy;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612" b="3842"/>
          <a:stretch/>
        </p:blipFill>
        <p:spPr bwMode="auto">
          <a:xfrm rot="5400000">
            <a:off x="1147947" y="-1147946"/>
            <a:ext cx="6891390" cy="9187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428992" y="1181230"/>
            <a:ext cx="5194213" cy="310502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Зоя Космодемьянской- наша землячка. Подвиг Зои навеки в памяти потомков.</a:t>
            </a:r>
          </a:p>
          <a:p>
            <a:pPr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На улице живет ветеран Великой Отечественной войны- Толстов А.П.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1" name="Picture 3" descr="C:\Users\user\Desktop\зоя кос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5647" y="0"/>
            <a:ext cx="2571423" cy="2984950"/>
          </a:xfrm>
          <a:prstGeom prst="rect">
            <a:avLst/>
          </a:prstGeom>
          <a:noFill/>
        </p:spPr>
      </p:pic>
      <p:pic>
        <p:nvPicPr>
          <p:cNvPr id="13315" name="Picture 3" descr="K:\фото улиц\2-dom-s-gazom-v-120-km-ot-g-kieva-po-trasse-45km-ot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86182" y="2993934"/>
            <a:ext cx="3929090" cy="3864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4178808" y="244880"/>
            <a:ext cx="4731736" cy="64807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4800" dirty="0"/>
              <a:t>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Улица Зои Космодемьянской</a:t>
            </a:r>
            <a:endParaRPr lang="ru-RU" sz="2400" dirty="0" smtClean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&amp;pcy;&amp;rcy;&amp;iecy;&amp;zcy;&amp;iecy;&amp;ncy;&amp;tcy;&amp;acy;&amp;tscy;&amp;icy;&amp;icy; Power Point &amp;zcy;&amp;acy; - &amp;Kcy;&amp;ocy;&amp;lcy;&amp;lcy;&amp;iecy;&amp;kcy;&amp;tscy;&amp;icy;&amp;yacy; &amp;rcy;&amp;iecy;&amp;fcy;&amp;iecy;&amp;rcy;&amp;acy;&amp;tcy;&amp;ocy;&amp;vcy; &amp;pcy;&amp;ocy; &amp;bcy;&amp;icy;&amp;ocy;&amp;lcy;&amp;ocy;&amp;gcy;&amp;icy;&amp;icy;, &amp;gcy;&amp;iecy;&amp;ocy;&amp;rcy;&amp;gcy;&amp;acy;&amp;fcy;&amp;icy;&amp;icy; &amp;icy; &amp;Ocy;&amp;Bcy;&amp;ZHcy;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612" b="3842"/>
          <a:stretch/>
        </p:blipFill>
        <p:spPr bwMode="auto">
          <a:xfrm rot="5400000">
            <a:off x="1147947" y="-1142194"/>
            <a:ext cx="6891390" cy="9187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одержимое 7"/>
          <p:cNvSpPr>
            <a:spLocks noGrp="1"/>
          </p:cNvSpPr>
          <p:nvPr>
            <p:ph idx="1"/>
          </p:nvPr>
        </p:nvSpPr>
        <p:spPr>
          <a:xfrm>
            <a:off x="2783769" y="1132079"/>
            <a:ext cx="6143668" cy="5034294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dirty="0" smtClean="0"/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История названия идет от событий                революции.</a:t>
            </a:r>
          </a:p>
          <a:p>
            <a:pPr algn="ctr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мая 1921 года в Сосновку прибыла отдельная бригада под командованием Г.И. Котовского для подавления Антоновского мятежа. В составе бригады был бригадный полк под командованием 16-летнего Аркадия Голикова-Гайдара.</a:t>
            </a:r>
          </a:p>
          <a:p>
            <a:pPr algn="ctr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здания бывшей музыкальной школы, сохранилось захоронение  погибших  тогда красноармейцев.</a:t>
            </a:r>
          </a:p>
          <a:p>
            <a:pPr algn="ctr">
              <a:buNone/>
            </a:pPr>
            <a:endParaRPr lang="ru-RU" sz="2400" dirty="0" smtClean="0"/>
          </a:p>
          <a:p>
            <a:pPr algn="ctr">
              <a:buNone/>
            </a:pPr>
            <a:endParaRPr lang="ru-RU" dirty="0"/>
          </a:p>
        </p:txBody>
      </p:sp>
      <p:pic>
        <p:nvPicPr>
          <p:cNvPr id="9" name="Рисунок 8" descr="http://upload.wikimedia.org/wikipedia/ru/c/cb/%D0%9A%D0%BE%D1%82%D0%BE%D0%B2%D1%81%D0%BA%D0%B8%D0%B9_1920%D0%B5_%D0%BE%D1%82%D0%BA%D1%80%D1%8B%D1%82%D0%BA%D0%B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752"/>
            <a:ext cx="2771800" cy="2538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Arkadiy Gaydar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665" y="2538722"/>
            <a:ext cx="2761135" cy="2581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3491880" y="244880"/>
            <a:ext cx="5418664" cy="64807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4800" dirty="0"/>
              <a:t>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Улица Котовского, улица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Гайдара </a:t>
            </a:r>
            <a:endParaRPr lang="ru-RU" sz="2400" dirty="0" smtClean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2050" name="Picture 2" descr="C:\Users\user\Desktop\Проект. Улица\IMG_20150114_14465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14678" y="4214819"/>
            <a:ext cx="5429288" cy="26431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&amp;pcy;&amp;rcy;&amp;iecy;&amp;zcy;&amp;iecy;&amp;ncy;&amp;tcy;&amp;acy;&amp;tscy;&amp;icy;&amp;icy; Power Point &amp;zcy;&amp;acy; - &amp;Kcy;&amp;ocy;&amp;lcy;&amp;lcy;&amp;iecy;&amp;kcy;&amp;tscy;&amp;icy;&amp;yacy; &amp;rcy;&amp;iecy;&amp;fcy;&amp;iecy;&amp;rcy;&amp;acy;&amp;tcy;&amp;ocy;&amp;vcy; &amp;pcy;&amp;ocy; &amp;bcy;&amp;icy;&amp;ocy;&amp;lcy;&amp;ocy;&amp;gcy;&amp;icy;&amp;icy;, &amp;gcy;&amp;iecy;&amp;ocy;&amp;rcy;&amp;gcy;&amp;acy;&amp;fcy;&amp;icy;&amp;icy; &amp;icy; &amp;Ocy;&amp;Bcy;&amp;ZHcy;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612" b="3842"/>
          <a:stretch/>
        </p:blipFill>
        <p:spPr bwMode="auto">
          <a:xfrm rot="5400000">
            <a:off x="1126306" y="-1147946"/>
            <a:ext cx="6891390" cy="9187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55776" y="1052736"/>
            <a:ext cx="5976664" cy="4391352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dirty="0" smtClean="0"/>
              <a:t>   1918-1919 годы – годы нелёгкой борьбы за хлеб на </a:t>
            </a:r>
            <a:r>
              <a:rPr lang="ru-RU" dirty="0" err="1" smtClean="0"/>
              <a:t>Тамбовщине</a:t>
            </a:r>
            <a:r>
              <a:rPr lang="ru-RU" dirty="0" smtClean="0"/>
              <a:t>. Хлебные земли Сосновки привлекали кулаков, и они не собирались уступать хлеб. Кулацкая банда разгромила штаб  продовольственного отряда и дом, где помещался комитет бедноты. Председатель комбеда Василий Александрович </a:t>
            </a:r>
            <a:r>
              <a:rPr lang="ru-RU" dirty="0" err="1" smtClean="0"/>
              <a:t>Влазнев</a:t>
            </a:r>
            <a:r>
              <a:rPr lang="ru-RU" dirty="0" smtClean="0"/>
              <a:t> был убит. </a:t>
            </a:r>
            <a:endParaRPr lang="ru-RU" dirty="0"/>
          </a:p>
        </p:txBody>
      </p:sp>
      <p:pic>
        <p:nvPicPr>
          <p:cNvPr id="4" name="Рисунок 3" descr="C:\Users\nikon\Desktop\2RltJNXstxk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46824" y="0"/>
            <a:ext cx="2602600" cy="3501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F:\DCIM\100D3100\DSC_018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25598" y="3501009"/>
            <a:ext cx="4820916" cy="3390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2915816" y="116632"/>
            <a:ext cx="4731736" cy="64807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4800" dirty="0"/>
              <a:t>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Улица </a:t>
            </a:r>
            <a:r>
              <a:rPr lang="ru-RU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Влазневская</a:t>
            </a:r>
            <a:endParaRPr lang="ru-RU" sz="2400" dirty="0" smtClean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&amp;pcy;&amp;rcy;&amp;iecy;&amp;zcy;&amp;iecy;&amp;ncy;&amp;tcy;&amp;acy;&amp;tscy;&amp;icy;&amp;icy; Power Point &amp;zcy;&amp;acy; - &amp;Kcy;&amp;ocy;&amp;lcy;&amp;lcy;&amp;iecy;&amp;kcy;&amp;tscy;&amp;icy;&amp;yacy; &amp;rcy;&amp;iecy;&amp;fcy;&amp;iecy;&amp;rcy;&amp;acy;&amp;tcy;&amp;ocy;&amp;vcy; &amp;pcy;&amp;ocy; &amp;bcy;&amp;icy;&amp;ocy;&amp;lcy;&amp;ocy;&amp;gcy;&amp;icy;&amp;icy;, &amp;gcy;&amp;iecy;&amp;ocy;&amp;rcy;&amp;gcy;&amp;acy;&amp;fcy;&amp;icy;&amp;icy; &amp;icy; &amp;Ocy;&amp;Bcy;&amp;ZHcy;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612" b="3842"/>
          <a:stretch/>
        </p:blipFill>
        <p:spPr bwMode="auto">
          <a:xfrm rot="5400000">
            <a:off x="1147946" y="-1147946"/>
            <a:ext cx="6891390" cy="9187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50069" y="1270026"/>
            <a:ext cx="4303390" cy="4351338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Берёт  своё начало от реки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Сосновочка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находится в живописном месте . Застраивалась фактически в лесу, потому и получила такое название .</a:t>
            </a:r>
          </a:p>
          <a:p>
            <a:pPr algn="just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Старожилы – бабушка Серафима и Ярцева Раиса.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635896" y="264741"/>
            <a:ext cx="4731736" cy="64807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4800" dirty="0"/>
              <a:t>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Улица Лесная</a:t>
            </a:r>
            <a:endParaRPr lang="ru-RU" sz="2400" dirty="0" smtClean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2050" name="Picture 2" descr="C:\Users\user\Desktop\WP_20150420_18_43_24_Pr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857629"/>
            <a:ext cx="6500856" cy="300037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&amp;pcy;&amp;rcy;&amp;iecy;&amp;zcy;&amp;iecy;&amp;ncy;&amp;tcy;&amp;acy;&amp;tscy;&amp;icy;&amp;icy; Power Point &amp;zcy;&amp;acy; - &amp;Kcy;&amp;ocy;&amp;lcy;&amp;lcy;&amp;iecy;&amp;kcy;&amp;tscy;&amp;icy;&amp;yacy; &amp;rcy;&amp;iecy;&amp;fcy;&amp;iecy;&amp;rcy;&amp;acy;&amp;tcy;&amp;ocy;&amp;vcy; &amp;pcy;&amp;ocy; &amp;bcy;&amp;icy;&amp;ocy;&amp;lcy;&amp;ocy;&amp;gcy;&amp;icy;&amp;icy;, &amp;gcy;&amp;iecy;&amp;ocy;&amp;rcy;&amp;gcy;&amp;acy;&amp;fcy;&amp;icy;&amp;icy; &amp;icy; &amp;Ocy;&amp;Bcy;&amp;ZHcy;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612" b="3842"/>
          <a:stretch/>
        </p:blipFill>
        <p:spPr bwMode="auto">
          <a:xfrm rot="5400000">
            <a:off x="1147947" y="-1147946"/>
            <a:ext cx="6891390" cy="9187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Содержимое 8" descr="школа.pn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-32947" y="3445695"/>
            <a:ext cx="4283968" cy="3476644"/>
          </a:xfrm>
        </p:spPr>
      </p:pic>
      <p:sp>
        <p:nvSpPr>
          <p:cNvPr id="7" name="Содержимое 6"/>
          <p:cNvSpPr>
            <a:spLocks noGrp="1"/>
          </p:cNvSpPr>
          <p:nvPr>
            <p:ph sz="half" idx="2"/>
          </p:nvPr>
        </p:nvSpPr>
        <p:spPr>
          <a:xfrm>
            <a:off x="1979712" y="1142984"/>
            <a:ext cx="6768752" cy="4983179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Название дано после установления советской власти в Сосновке, связано с прохождением через село красноармейцев  отрядом  Г.И.Котовского</a:t>
            </a:r>
          </a:p>
          <a:p>
            <a:pPr algn="just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Наша  школа  построена в 1968году.</a:t>
            </a:r>
          </a:p>
          <a:p>
            <a:pPr algn="just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Памятник учащимся, павшим в годы  Великой Отечественной войны - дань памяти и уважения подвига земляков.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699792" y="63948"/>
            <a:ext cx="4731736" cy="64807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4800" dirty="0"/>
              <a:t>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Улица Красноармейская</a:t>
            </a:r>
            <a:endParaRPr lang="ru-RU" sz="2400" dirty="0" smtClean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10" name="Picture 1" descr="F:\памятник у сош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15074" y="3111682"/>
            <a:ext cx="2928926" cy="374631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&amp;pcy;&amp;rcy;&amp;iecy;&amp;zcy;&amp;iecy;&amp;ncy;&amp;tcy;&amp;acy;&amp;tscy;&amp;icy;&amp;icy; Power Point &amp;zcy;&amp;acy; - &amp;Kcy;&amp;ocy;&amp;lcy;&amp;lcy;&amp;iecy;&amp;kcy;&amp;tscy;&amp;icy;&amp;yacy; &amp;rcy;&amp;iecy;&amp;fcy;&amp;iecy;&amp;rcy;&amp;acy;&amp;tcy;&amp;ocy;&amp;vcy; &amp;pcy;&amp;ocy; &amp;bcy;&amp;icy;&amp;ocy;&amp;lcy;&amp;ocy;&amp;gcy;&amp;icy;&amp;icy;, &amp;gcy;&amp;iecy;&amp;ocy;&amp;rcy;&amp;gcy;&amp;acy;&amp;fcy;&amp;icy;&amp;icy; &amp;icy; &amp;Ocy;&amp;Bcy;&amp;ZHcy;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612" b="3842"/>
          <a:stretch/>
        </p:blipFill>
        <p:spPr bwMode="auto">
          <a:xfrm rot="5400000">
            <a:off x="1147947" y="-1147946"/>
            <a:ext cx="6891390" cy="9187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3779912" y="1071546"/>
            <a:ext cx="5130632" cy="5384190"/>
          </a:xfrm>
        </p:spPr>
        <p:txBody>
          <a:bodyPr/>
          <a:lstStyle/>
          <a:p>
            <a:pPr algn="just">
              <a:buClr>
                <a:srgbClr val="B13F9A"/>
              </a:buClr>
              <a:buNone/>
            </a:pPr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</a:rPr>
              <a:t>  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Носит имя великого русского поэта ,  основоположника русской литературы </a:t>
            </a:r>
            <a:r>
              <a:rPr lang="ru-RU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А.С.Пушкина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Утопающая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садах, благоухающая цветами. </a:t>
            </a:r>
          </a:p>
          <a:p>
            <a:pPr lvl="0" algn="just">
              <a:buClr>
                <a:srgbClr val="B13F9A"/>
              </a:buClr>
              <a:buNone/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Улица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сравнительно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молодая,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первый дом был заселен в 1981году.</a:t>
            </a:r>
          </a:p>
          <a:p>
            <a:pPr>
              <a:buNone/>
            </a:pPr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5844" name="Picture 4" descr="Дом в селе с садом.2&quot;Спросус - Украина&quot; - Доска объявлений -…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3537011"/>
            <a:ext cx="4427984" cy="3320989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4178808" y="244880"/>
            <a:ext cx="4731736" cy="64807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4800" dirty="0"/>
              <a:t>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Улица Пушкина</a:t>
            </a:r>
            <a:endParaRPr lang="ru-RU" sz="2400" dirty="0" smtClean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5122" name="Picture 2" descr="&amp;Fcy;&amp;ocy;&amp;tcy;&amp;ocy;&amp;gcy;&amp;rcy;&amp;acy;&amp;fcy;&amp;icy;&amp;icy; &amp;Pcy;&amp;ucy;&amp;shcy;&amp;kcy;&amp;icy;&amp;ncy;&amp;acy; &amp;Acy;&amp;lcy;&amp;iecy;&amp;kcy;&amp;scy;&amp;acy;&amp;ncy;&amp;dcy;&amp;rcy;&amp;acy; &amp;Scy;&amp;iecy;&amp;rcy;&amp;gcy;&amp;iecy;&amp;iecy;&amp;vcy;&amp;icy;&amp;chcy;&amp;acy; - &quot;&amp;Pcy;&amp;ocy;&amp;dcy;&amp;bcy;&amp;ocy;&amp;rcy;&amp;kcy;&amp;acy; &amp;fcy;&amp;ocy;&amp;tcy;&amp;ocy;&amp;gcy;&amp;rcy;&amp;acy;…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2699792" cy="3599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&amp;pcy;&amp;rcy;&amp;iecy;&amp;zcy;&amp;iecy;&amp;ncy;&amp;tcy;&amp;acy;&amp;tscy;&amp;icy;&amp;icy; Power Point &amp;zcy;&amp;acy; - &amp;Kcy;&amp;ocy;&amp;lcy;&amp;lcy;&amp;iecy;&amp;kcy;&amp;tscy;&amp;icy;&amp;yacy; &amp;rcy;&amp;iecy;&amp;fcy;&amp;iecy;&amp;rcy;&amp;acy;&amp;tcy;&amp;ocy;&amp;vcy; &amp;pcy;&amp;ocy; &amp;bcy;&amp;icy;&amp;ocy;&amp;lcy;&amp;ocy;&amp;gcy;&amp;icy;&amp;icy;, &amp;gcy;&amp;iecy;&amp;ocy;&amp;rcy;&amp;gcy;&amp;acy;&amp;fcy;&amp;icy;&amp;icy; &amp;icy; &amp;Ocy;&amp;Bcy;&amp;ZHcy;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612" b="3842"/>
          <a:stretch/>
        </p:blipFill>
        <p:spPr bwMode="auto">
          <a:xfrm rot="16200000">
            <a:off x="2312588" y="-16695"/>
            <a:ext cx="689139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18190" y="1275729"/>
            <a:ext cx="3770234" cy="4525963"/>
          </a:xfrm>
        </p:spPr>
        <p:txBody>
          <a:bodyPr numCol="1">
            <a:normAutofit/>
          </a:bodyPr>
          <a:lstStyle/>
          <a:p>
            <a:pPr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pPr>
              <a:buNone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«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….убегая из лесов ,</a:t>
            </a:r>
          </a:p>
          <a:p>
            <a:pPr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Своей красой неповторимых ,                                                                         Сосновка спрыгнула с бугров ,                                                                        Легко раскинувшись в низине.                                                                      Она  средь сосен вековых                                                                        Над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Челновою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задержалась .                                                                        И , косы в речку опустив ,                                                                         Так навсегда тут и осталась…»</a:t>
            </a:r>
          </a:p>
          <a:p>
            <a:pPr algn="r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И.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Чанова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pPr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337" name="Rectangle 1"/>
          <p:cNvSpPr>
            <a:spLocks noChangeArrowheads="1"/>
          </p:cNvSpPr>
          <p:nvPr/>
        </p:nvSpPr>
        <p:spPr bwMode="auto">
          <a:xfrm>
            <a:off x="0" y="0"/>
            <a:ext cx="18473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 descr="IMG_0095"/>
          <p:cNvPicPr>
            <a:picLocks noChangeAspect="1" noChangeArrowheads="1"/>
          </p:cNvPicPr>
          <p:nvPr/>
        </p:nvPicPr>
        <p:blipFill rotWithShape="1">
          <a:blip r:embed="rId3" cstate="print"/>
          <a:srcRect l="-1" r="-1" b="15687"/>
          <a:stretch/>
        </p:blipFill>
        <p:spPr bwMode="auto">
          <a:xfrm>
            <a:off x="0" y="0"/>
            <a:ext cx="4283967" cy="685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1627018" y="163295"/>
            <a:ext cx="6072230" cy="79766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i="1" dirty="0"/>
              <a:t> Сосновка - </a:t>
            </a:r>
            <a:r>
              <a:rPr lang="ru-RU" sz="3200" dirty="0"/>
              <a:t>наша малая Родина</a:t>
            </a:r>
            <a:endParaRPr lang="ru-RU" sz="3200" dirty="0" smtClean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&amp;pcy;&amp;rcy;&amp;iecy;&amp;zcy;&amp;iecy;&amp;ncy;&amp;tcy;&amp;acy;&amp;tscy;&amp;icy;&amp;icy; Power Point &amp;zcy;&amp;acy; - &amp;Kcy;&amp;ocy;&amp;lcy;&amp;lcy;&amp;iecy;&amp;kcy;&amp;tscy;&amp;icy;&amp;yacy; &amp;rcy;&amp;iecy;&amp;fcy;&amp;iecy;&amp;rcy;&amp;acy;&amp;tcy;&amp;ocy;&amp;vcy; &amp;pcy;&amp;ocy; &amp;bcy;&amp;icy;&amp;ocy;&amp;lcy;&amp;ocy;&amp;gcy;&amp;icy;&amp;icy;, &amp;gcy;&amp;iecy;&amp;ocy;&amp;rcy;&amp;gcy;&amp;acy;&amp;fcy;&amp;icy;&amp;icy; &amp;icy; &amp;Ocy;&amp;Bcy;&amp;ZHcy;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612" b="3842"/>
          <a:stretch/>
        </p:blipFill>
        <p:spPr bwMode="auto">
          <a:xfrm rot="5400000">
            <a:off x="1147947" y="-1147946"/>
            <a:ext cx="6891390" cy="9187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347864" y="844318"/>
            <a:ext cx="5112568" cy="409685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400" dirty="0" smtClean="0"/>
              <a:t>  </a:t>
            </a:r>
          </a:p>
          <a:p>
            <a:pPr>
              <a:buNone/>
            </a:pPr>
            <a:r>
              <a:rPr lang="ru-RU" sz="2400" dirty="0"/>
              <a:t> </a:t>
            </a:r>
            <a:r>
              <a:rPr lang="ru-RU" sz="2400" dirty="0" smtClean="0"/>
              <a:t> Находится в живописном месте в </a:t>
            </a:r>
            <a:r>
              <a:rPr lang="ru-RU" sz="2400" dirty="0"/>
              <a:t>окружении лугов. Сочная молодая зелень к лицу улице. Здесь живут </a:t>
            </a:r>
            <a:r>
              <a:rPr lang="ru-RU" sz="2400" dirty="0" smtClean="0"/>
              <a:t>доброжелательные  </a:t>
            </a:r>
            <a:r>
              <a:rPr lang="ru-RU" sz="2400" dirty="0" err="1"/>
              <a:t>сосновцы</a:t>
            </a:r>
            <a:r>
              <a:rPr lang="ru-RU" sz="2400" dirty="0"/>
              <a:t>.</a:t>
            </a:r>
          </a:p>
          <a:p>
            <a:pPr>
              <a:buNone/>
            </a:pPr>
            <a:endParaRPr lang="ru-RU" sz="2400" dirty="0"/>
          </a:p>
        </p:txBody>
      </p:sp>
      <p:pic>
        <p:nvPicPr>
          <p:cNvPr id="50178" name="Picture 2" descr="Сегодня - День библиотек Либрусек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843808" cy="4105235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3406501" y="160413"/>
            <a:ext cx="4731736" cy="64807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4800" dirty="0"/>
              <a:t>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Улица Есенина</a:t>
            </a:r>
            <a:endParaRPr lang="ru-RU" sz="2400" dirty="0" smtClean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074" name="Picture 2" descr="C:\Users\user\Desktop\WP_20150420_18_33_34_Pr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4071942"/>
            <a:ext cx="6858016" cy="27860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&amp;pcy;&amp;rcy;&amp;iecy;&amp;zcy;&amp;iecy;&amp;ncy;&amp;tcy;&amp;acy;&amp;tscy;&amp;icy;&amp;icy; Power Point &amp;zcy;&amp;acy; - &amp;Kcy;&amp;ocy;&amp;lcy;&amp;lcy;&amp;iecy;&amp;kcy;&amp;tscy;&amp;icy;&amp;yacy; &amp;rcy;&amp;iecy;&amp;fcy;&amp;iecy;&amp;rcy;&amp;acy;&amp;tcy;&amp;ocy;&amp;vcy; &amp;pcy;&amp;ocy; &amp;bcy;&amp;icy;&amp;ocy;&amp;lcy;&amp;ocy;&amp;gcy;&amp;icy;&amp;icy;, &amp;gcy;&amp;iecy;&amp;ocy;&amp;rcy;&amp;gcy;&amp;acy;&amp;fcy;&amp;icy;&amp;icy; &amp;icy; &amp;Ocy;&amp;Bcy;&amp;ZHcy;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612" b="3842"/>
          <a:stretch/>
        </p:blipFill>
        <p:spPr bwMode="auto">
          <a:xfrm rot="5400000">
            <a:off x="1126306" y="-1164642"/>
            <a:ext cx="6891390" cy="9187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355976" y="1340768"/>
            <a:ext cx="3886200" cy="4351338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С. М. Буденный Маршал Советского Союза, трижды Герой Советского Союза.</a:t>
            </a:r>
          </a:p>
          <a:p>
            <a:pPr>
              <a:buNone/>
            </a:pPr>
            <a:endParaRPr lang="ru-RU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None/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Улица находится в одном из живописных мест поселка. Окружена лугами, зарослями черемухи, ольхи.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Здесь живут замечательные люди: ветераны Великой Отечественной войны, труженики сельского хозяйства , наши учителя.</a:t>
            </a:r>
          </a:p>
          <a:p>
            <a:pPr>
              <a:buNone/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178808" y="244880"/>
            <a:ext cx="4731736" cy="64807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4800" dirty="0"/>
              <a:t>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Улица Буденного</a:t>
            </a:r>
            <a:endParaRPr lang="ru-RU" sz="2400" dirty="0" smtClean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10" name="Picture 2" descr="&amp;Mcy;&amp;acy;&amp;tcy;&amp;iecy;&amp;rcy;&amp;icy;&amp;acy;&amp;lcy;&amp;ycy; &amp;zcy;&amp;acy; 12.06.2013 &quot; &amp;Scy;&amp;tcy;&amp;rcy;&amp;acy;&amp;ncy;&amp;icy;&amp;tscy;&amp;acy; 85 &quot; &amp;Vcy;&amp;ycy;&amp;scy;&amp;ocy;&amp;kcy;&amp;ocy;&amp;vcy;&amp;ocy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1641" y="-16696"/>
            <a:ext cx="3806654" cy="2869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857628"/>
            <a:ext cx="4016309" cy="300037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&amp;pcy;&amp;rcy;&amp;iecy;&amp;zcy;&amp;iecy;&amp;ncy;&amp;tcy;&amp;acy;&amp;tscy;&amp;icy;&amp;icy; Power Point &amp;zcy;&amp;acy; - &amp;Kcy;&amp;ocy;&amp;lcy;&amp;lcy;&amp;iecy;&amp;kcy;&amp;tscy;&amp;icy;&amp;yacy; &amp;rcy;&amp;iecy;&amp;fcy;&amp;iecy;&amp;rcy;&amp;acy;&amp;tcy;&amp;ocy;&amp;vcy; &amp;pcy;&amp;ocy; &amp;bcy;&amp;icy;&amp;ocy;&amp;lcy;&amp;ocy;&amp;gcy;&amp;icy;&amp;icy;, &amp;gcy;&amp;iecy;&amp;ocy;&amp;rcy;&amp;gcy;&amp;acy;&amp;fcy;&amp;icy;&amp;icy; &amp;icy; &amp;Ocy;&amp;Bcy;&amp;ZHcy;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612" b="3842"/>
          <a:stretch/>
        </p:blipFill>
        <p:spPr bwMode="auto">
          <a:xfrm rot="5400000">
            <a:off x="1147947" y="-1147946"/>
            <a:ext cx="6891390" cy="9187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       </a:t>
            </a:r>
            <a:r>
              <a:rPr lang="ru-RU" sz="4000" dirty="0" smtClean="0">
                <a:solidFill>
                  <a:schemeClr val="accent1">
                    <a:lumMod val="75000"/>
                  </a:schemeClr>
                </a:solidFill>
              </a:rPr>
              <a:t>Добрая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4000" dirty="0" smtClean="0">
                <a:solidFill>
                  <a:schemeClr val="accent1">
                    <a:lumMod val="75000"/>
                  </a:schemeClr>
                </a:solidFill>
              </a:rPr>
              <a:t>традиция-</a:t>
            </a:r>
            <a:endParaRPr lang="ru-RU" sz="4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28650" y="1571613"/>
            <a:ext cx="7886700" cy="3357586"/>
          </a:xfrm>
        </p:spPr>
        <p:txBody>
          <a:bodyPr/>
          <a:lstStyle/>
          <a:p>
            <a:pPr>
              <a:buNone/>
            </a:pPr>
            <a:r>
              <a:rPr lang="ru-RU" sz="2400" dirty="0" smtClean="0"/>
              <a:t> называть улицы городов и поселков именами достойных земляков, великих исторических деятелей. Мы не вправе забывать своих героев , знаменитых людей , оставивших незабываемый след в сердцах своих односельчан.</a:t>
            </a:r>
          </a:p>
          <a:p>
            <a:pPr>
              <a:buNone/>
            </a:pPr>
            <a:r>
              <a:rPr lang="ru-RU" sz="2400" dirty="0" smtClean="0"/>
              <a:t>  Наши улицы хранят дыхание истории всей нашей страны.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Содержимое 3" descr="1710-Stela-na-vezde-v-Sosnovku[1]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70019" y="0"/>
            <a:ext cx="9514019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-428652"/>
            <a:ext cx="7886700" cy="1325563"/>
          </a:xfrm>
        </p:spPr>
        <p:txBody>
          <a:bodyPr/>
          <a:lstStyle/>
          <a:p>
            <a:r>
              <a:rPr lang="ru-RU" sz="4000" dirty="0" smtClean="0"/>
              <a:t>          </a:t>
            </a:r>
            <a:r>
              <a:rPr lang="ru-RU" sz="40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Спасибо за внимание</a:t>
            </a:r>
            <a:r>
              <a:rPr lang="ru-RU" sz="4000" dirty="0" smtClean="0"/>
              <a:t>!</a:t>
            </a:r>
            <a:endParaRPr lang="ru-RU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&amp;pcy;&amp;rcy;&amp;iecy;&amp;zcy;&amp;iecy;&amp;ncy;&amp;tcy;&amp;acy;&amp;tscy;&amp;icy;&amp;icy; Power Point &amp;zcy;&amp;acy; - &amp;Kcy;&amp;ocy;&amp;lcy;&amp;lcy;&amp;iecy;&amp;kcy;&amp;tscy;&amp;icy;&amp;yacy; &amp;rcy;&amp;iecy;&amp;fcy;&amp;iecy;&amp;rcy;&amp;acy;&amp;tcy;&amp;ocy;&amp;vcy; &amp;pcy;&amp;ocy; &amp;bcy;&amp;icy;&amp;ocy;&amp;lcy;&amp;ocy;&amp;gcy;&amp;icy;&amp;icy;, &amp;gcy;&amp;iecy;&amp;ocy;&amp;rcy;&amp;gcy;&amp;acy;&amp;fcy;&amp;icy;&amp;icy; &amp;icy; &amp;Ocy;&amp;Bcy;&amp;ZHcy;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612" b="3842"/>
          <a:stretch/>
        </p:blipFill>
        <p:spPr bwMode="auto">
          <a:xfrm rot="16200000">
            <a:off x="1147947" y="-1181337"/>
            <a:ext cx="6891390" cy="9187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Текст 4"/>
          <p:cNvSpPr>
            <a:spLocks noGrp="1"/>
          </p:cNvSpPr>
          <p:nvPr>
            <p:ph idx="1"/>
          </p:nvPr>
        </p:nvSpPr>
        <p:spPr>
          <a:xfrm>
            <a:off x="457200" y="1268760"/>
            <a:ext cx="7787208" cy="2731744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dirty="0" smtClean="0"/>
              <a:t>                 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Название улицы-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её 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 визитная </a:t>
            </a: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карточка ». Памятник 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эпохи ,в которую оно возникло .</a:t>
            </a:r>
          </a:p>
          <a:p>
            <a:pPr marL="0" lvl="0" indent="0">
              <a:buNone/>
            </a:pPr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атриотическое 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чувство , любовь к </a:t>
            </a: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Родине</a:t>
            </a:r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None/>
            </a:pP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невозможны 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 знаний истории поселка, истории </a:t>
            </a: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названия    </a:t>
            </a:r>
          </a:p>
          <a:p>
            <a:pPr lvl="0">
              <a:buNone/>
            </a:pP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улицы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ru-RU" dirty="0" smtClean="0"/>
          </a:p>
          <a:p>
            <a:endParaRPr lang="ru-RU" dirty="0"/>
          </a:p>
        </p:txBody>
      </p:sp>
      <p:pic>
        <p:nvPicPr>
          <p:cNvPr id="10" name="Picture 4" descr="&amp;Rcy;&amp;ocy;&amp;scy;&amp;scy;&amp;icy;&amp;yacy; &amp;dcy;&amp;ocy;&amp;scy;&amp;tcy;&amp;ocy;&amp;pcy;&amp;rcy;&amp;icy;&amp;mcy;&amp;iecy;&amp;chcy;&amp;acy;&amp;tcy;&amp;iecy;&amp;lcy;&amp;softcy;&amp;ncy;&amp;ocy;&amp;scy;&amp;tcy;&amp;icy; &amp;icy; &amp;gcy;&amp;ocy;&amp;rcy;&amp;ocy;&amp;dcy;&amp;acy; &amp;vcy;&amp;icy;&amp;dcy; &amp;scy;&amp;vcy;&amp;iecy;&amp;rcy;&amp;khcy;&amp;ucy; &amp;Tcy;&amp;Acy;&amp;Mcy;&amp;Bcy;&amp;Ocy;&amp;Vcy;&amp;Scy;&amp;Kcy;&amp;Acy;&amp;YAcy; &amp;Ocy;&amp;Bcy;&amp;Lcy;&amp;Acy;&amp;Scy;&amp;Tcy;&amp;SOFTcy; &amp;Scy;&amp;Ocy;&amp;Scy;&amp;Ncy;&amp;Ocy;&amp;Vcy;&amp;Scy;&amp;Kcy;&amp;Icy;&amp;Jcy; &amp;Rcy;&amp;Acy;&amp;Jcy;&amp;Ocy;&amp;Ncy; &amp;Scy;&amp;Ocy;&amp;Scy;&amp;Ncy;&amp;Ocy;&amp;Vcy;&amp;Kcy;&amp;Acy; OutdoorsPHOTO - &amp;Fcy;&amp;ocy;&amp;tcy;&amp;ocy;&amp;gcy;&amp;rcy;&amp;acy;&amp;fcy;&amp;icy;&amp;yacy; &amp;icy; &amp;pcy;&amp;ucy;&amp;tcy;&amp;iecy;&amp;shcy;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27883" y="4682870"/>
            <a:ext cx="2925233" cy="219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57411df9161c">
            <a:hlinkClick r:id="rId5" action="ppaction://hlinkfile"/>
          </p:cNvPr>
          <p:cNvPicPr>
            <a:picLocks noChangeAspect="1" noChangeArrowheads="1"/>
          </p:cNvPicPr>
          <p:nvPr/>
        </p:nvPicPr>
        <p:blipFill>
          <a:blip r:embed="rId6" cstate="print"/>
          <a:srcRect l="15221" r="15221"/>
          <a:stretch>
            <a:fillRect/>
          </a:stretch>
        </p:blipFill>
        <p:spPr bwMode="auto">
          <a:xfrm>
            <a:off x="0" y="4676540"/>
            <a:ext cx="2085912" cy="2181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03 для проэкта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 rotWithShape="1">
          <a:blip r:embed="rId7" cstate="print"/>
          <a:srcRect l="15350" t="-399" r="14300" b="19200"/>
          <a:stretch/>
        </p:blipFill>
        <p:spPr>
          <a:xfrm>
            <a:off x="1321526" y="4680244"/>
            <a:ext cx="2270064" cy="2177756"/>
          </a:xfrm>
          <a:prstGeom prst="rect">
            <a:avLst/>
          </a:prstGeom>
        </p:spPr>
      </p:pic>
      <p:pic>
        <p:nvPicPr>
          <p:cNvPr id="13" name="Picture 2" descr="&amp;Ncy;&amp;acy;&amp;shcy;&amp;iecy; &amp;Rcy;&amp;acy;&amp;dcy;&amp;icy;&amp;ocy; 104 7 - &amp;Ocy;&amp;bcy;&amp;ucy;&amp;chcy;&amp;acy;&amp;iecy;&amp;mcy; &amp;pcy;&amp;iecy;&amp;rcy;&amp;scy;&amp;ocy;&amp;ncy;&amp;acy;&amp;lcy; - &amp;Kcy;&amp;ocy;&amp;mcy;&amp;pcy;&amp;acy;&amp;ncy;&amp;icy;&amp;yacy; &quot;&amp;Ecy;&amp;fcy;&amp;fcy;&amp;iecy;&amp;kcy;&amp;tcy;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41510" y="4680244"/>
            <a:ext cx="2085912" cy="2196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K:\фото улиц\2-dom-s-gazom-v-120-km-ot-g-kieva-po-trasse-45km-ot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62903" y="4676541"/>
            <a:ext cx="1986337" cy="2186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1133608" y="372390"/>
            <a:ext cx="4543411" cy="79766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i="1" dirty="0"/>
              <a:t> </a:t>
            </a:r>
            <a:r>
              <a:rPr lang="ru-RU" sz="3200" i="1" dirty="0" smtClean="0"/>
              <a:t>Актуальность </a:t>
            </a:r>
            <a:endParaRPr lang="ru-RU" sz="3200" dirty="0" smtClean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&amp;pcy;&amp;rcy;&amp;iecy;&amp;zcy;&amp;iecy;&amp;ncy;&amp;tcy;&amp;acy;&amp;tscy;&amp;icy;&amp;icy; Power Point &amp;zcy;&amp;acy; - &amp;Kcy;&amp;ocy;&amp;lcy;&amp;lcy;&amp;iecy;&amp;kcy;&amp;tscy;&amp;icy;&amp;yacy; &amp;rcy;&amp;iecy;&amp;fcy;&amp;iecy;&amp;rcy;&amp;acy;&amp;tcy;&amp;ocy;&amp;vcy; &amp;pcy;&amp;ocy; &amp;bcy;&amp;icy;&amp;ocy;&amp;lcy;&amp;ocy;&amp;gcy;&amp;icy;&amp;icy;, &amp;gcy;&amp;iecy;&amp;ocy;&amp;rcy;&amp;gcy;&amp;acy;&amp;fcy;&amp;icy;&amp;icy; &amp;icy; &amp;Ocy;&amp;Bcy;&amp;ZHcy;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612" b="3842"/>
          <a:stretch/>
        </p:blipFill>
        <p:spPr bwMode="auto">
          <a:xfrm rot="5400000">
            <a:off x="1540097" y="-702205"/>
            <a:ext cx="6891390" cy="8316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3968" y="872824"/>
            <a:ext cx="4534230" cy="3024336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ru-RU" sz="2200" dirty="0" smtClean="0"/>
              <a:t> 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Сформировать патриотические чувства: любовь к родному краю , гордость за свою малую   Родину.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851921" y="10308"/>
            <a:ext cx="5257764" cy="79766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i="1" dirty="0"/>
              <a:t> </a:t>
            </a:r>
            <a:r>
              <a:rPr lang="ru-RU" sz="3200" i="1" dirty="0" smtClean="0"/>
              <a:t>Цель проекта</a:t>
            </a:r>
            <a:endParaRPr lang="ru-RU" sz="3200" dirty="0" smtClean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11" name="Объект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0"/>
            <a:ext cx="4001449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Прямоугольник 11"/>
          <p:cNvSpPr/>
          <p:nvPr/>
        </p:nvSpPr>
        <p:spPr>
          <a:xfrm>
            <a:off x="4001448" y="2852935"/>
            <a:ext cx="5156763" cy="79766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i="1" dirty="0"/>
              <a:t> </a:t>
            </a:r>
            <a:r>
              <a:rPr lang="ru-RU" sz="3200" i="1" dirty="0" smtClean="0"/>
              <a:t>Задачи проекта</a:t>
            </a:r>
            <a:endParaRPr lang="ru-RU" sz="3200" dirty="0" smtClean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283968" y="3650602"/>
            <a:ext cx="4534230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Font typeface="Wingdings" panose="05000000000000000000" pitchFamily="2" charset="2"/>
              <a:buChar char="ü"/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Изучить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семейные архивы</a:t>
            </a:r>
          </a:p>
          <a:p>
            <a:pPr lvl="0">
              <a:buFont typeface="Wingdings" panose="05000000000000000000" pitchFamily="2" charset="2"/>
              <a:buChar char="ü"/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Выяснить, по каким причинам давали название улиц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Выяснить, какие люди в разные годы  прославляли поселок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&amp;pcy;&amp;rcy;&amp;iecy;&amp;zcy;&amp;iecy;&amp;ncy;&amp;tcy;&amp;acy;&amp;tscy;&amp;icy;&amp;icy; Power Point &amp;zcy;&amp;acy; - &amp;Kcy;&amp;ocy;&amp;lcy;&amp;lcy;&amp;iecy;&amp;kcy;&amp;tscy;&amp;icy;&amp;yacy; &amp;rcy;&amp;iecy;&amp;fcy;&amp;iecy;&amp;rcy;&amp;acy;&amp;tcy;&amp;ocy;&amp;vcy; &amp;pcy;&amp;ocy; &amp;bcy;&amp;icy;&amp;ocy;&amp;lcy;&amp;ocy;&amp;gcy;&amp;icy;&amp;icy;, &amp;gcy;&amp;iecy;&amp;ocy;&amp;rcy;&amp;gcy;&amp;acy;&amp;fcy;&amp;icy;&amp;icy; &amp;icy; &amp;Ocy;&amp;Bcy;&amp;ZHcy;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612" b="3842"/>
          <a:stretch/>
        </p:blipFill>
        <p:spPr bwMode="auto">
          <a:xfrm rot="16200000">
            <a:off x="1104663" y="-1181338"/>
            <a:ext cx="6891390" cy="9187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400" dirty="0" smtClean="0">
                <a:solidFill>
                  <a:srgbClr val="0070C0"/>
                </a:solidFill>
              </a:rPr>
              <a:t>     </a:t>
            </a:r>
            <a:endParaRPr lang="ru-RU" i="1" dirty="0">
              <a:solidFill>
                <a:srgbClr val="0070C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776" y="2370566"/>
            <a:ext cx="8503380" cy="2531992"/>
          </a:xfrm>
        </p:spPr>
        <p:txBody>
          <a:bodyPr>
            <a:normAutofit fontScale="92500"/>
          </a:bodyPr>
          <a:lstStyle/>
          <a:p>
            <a:pPr algn="just"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1-й — подготовительный: постановка цели и задач, определение  направлений, объектов и методов исследования, предварительная работа с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педагогом и обучающимися;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2-й — собственно исследовательский: поиск ответов на поставленные вопросы разными способами;</a:t>
            </a:r>
          </a:p>
          <a:p>
            <a:pPr algn="just">
              <a:defRPr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3-й — обобщающий (заключительный): обобщение результатов работы в самой различной форме, их анализ, закрепление полученных знаний, формулировка выводов и, по возможности, составление рекомендаций.</a:t>
            </a:r>
          </a:p>
          <a:p>
            <a:pPr>
              <a:buNone/>
            </a:pPr>
            <a:endParaRPr lang="ru-RU" dirty="0"/>
          </a:p>
        </p:txBody>
      </p:sp>
      <p:grpSp>
        <p:nvGrpSpPr>
          <p:cNvPr id="4" name="Группа 3"/>
          <p:cNvGrpSpPr/>
          <p:nvPr/>
        </p:nvGrpSpPr>
        <p:grpSpPr>
          <a:xfrm>
            <a:off x="0" y="5157192"/>
            <a:ext cx="9153116" cy="1719603"/>
            <a:chOff x="0" y="5066387"/>
            <a:chExt cx="9153116" cy="1810408"/>
          </a:xfrm>
        </p:grpSpPr>
        <p:pic>
          <p:nvPicPr>
            <p:cNvPr id="6148" name="Picture 4" descr="&amp;Rcy;&amp;ocy;&amp;scy;&amp;scy;&amp;icy;&amp;yacy; &amp;dcy;&amp;ocy;&amp;scy;&amp;tcy;&amp;ocy;&amp;pcy;&amp;rcy;&amp;icy;&amp;mcy;&amp;iecy;&amp;chcy;&amp;acy;&amp;tcy;&amp;iecy;&amp;lcy;&amp;softcy;&amp;ncy;&amp;ocy;&amp;scy;&amp;tcy;&amp;icy; &amp;icy; &amp;gcy;&amp;ocy;&amp;rcy;&amp;ocy;&amp;dcy;&amp;acy; &amp;vcy;&amp;icy;&amp;dcy; &amp;scy;&amp;vcy;&amp;iecy;&amp;rcy;&amp;khcy;&amp;ucy; &amp;Tcy;&amp;Acy;&amp;Mcy;&amp;Bcy;&amp;Ocy;&amp;Vcy;&amp;Scy;&amp;Kcy;&amp;Acy;&amp;YAcy; &amp;Ocy;&amp;Bcy;&amp;Lcy;&amp;Acy;&amp;Scy;&amp;Tcy;&amp;SOFTcy; &amp;Scy;&amp;Ocy;&amp;Scy;&amp;Ncy;&amp;Ocy;&amp;Vcy;&amp;Scy;&amp;Kcy;&amp;Icy;&amp;Jcy; &amp;Rcy;&amp;Acy;&amp;Jcy;&amp;Ocy;&amp;Ncy; &amp;Scy;&amp;Ocy;&amp;Scy;&amp;Ncy;&amp;Ocy;&amp;Vcy;&amp;Kcy;&amp;Acy; OutdoorsPHOTO - &amp;Fcy;&amp;ocy;&amp;tcy;&amp;ocy;&amp;gcy;&amp;rcy;&amp;acy;&amp;fcy;&amp;icy;&amp;yacy; &amp;icy; &amp;pcy;&amp;ucy;&amp;tcy;&amp;iecy;&amp;shcy;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27883" y="5066387"/>
              <a:ext cx="2925233" cy="18104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8" descr="57411df9161c">
              <a:hlinkClick r:id="rId6" action="ppaction://hlinkfile"/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 l="15221" r="15221"/>
            <a:stretch>
              <a:fillRect/>
            </a:stretch>
          </p:blipFill>
          <p:spPr bwMode="auto">
            <a:xfrm>
              <a:off x="0" y="5085184"/>
              <a:ext cx="2085912" cy="17728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03 для проэкта.wmv">
              <a:hlinkClick r:id="" action="ppaction://media"/>
            </p:cNvPr>
            <p:cNvPicPr>
              <a:picLocks noRot="1" noChangeAspect="1"/>
            </p:cNvPicPr>
            <p:nvPr>
              <a:videoFile r:link="rId1"/>
            </p:nvPr>
          </p:nvPicPr>
          <p:blipFill rotWithShape="1">
            <a:blip r:embed="rId8" cstate="print"/>
            <a:srcRect l="15350" t="-399" r="14300" b="19200"/>
            <a:stretch/>
          </p:blipFill>
          <p:spPr>
            <a:xfrm>
              <a:off x="1387339" y="5066388"/>
              <a:ext cx="2270064" cy="1790618"/>
            </a:xfrm>
            <a:prstGeom prst="rect">
              <a:avLst/>
            </a:prstGeom>
          </p:spPr>
        </p:pic>
        <p:pic>
          <p:nvPicPr>
            <p:cNvPr id="6146" name="Picture 2" descr="&amp;Ncy;&amp;acy;&amp;shcy;&amp;iecy; &amp;Rcy;&amp;acy;&amp;dcy;&amp;icy;&amp;ocy; 104 7 - &amp;Ocy;&amp;bcy;&amp;ucy;&amp;chcy;&amp;acy;&amp;iecy;&amp;mcy; &amp;pcy;&amp;iecy;&amp;rcy;&amp;scy;&amp;ocy;&amp;ncy;&amp;acy;&amp;lcy; - &amp;Kcy;&amp;ocy;&amp;mcy;&amp;pcy;&amp;acy;&amp;ncy;&amp;icy;&amp;yacy; &quot;&amp;Ecy;&amp;fcy;&amp;fcy;&amp;iecy;&amp;kcy;&amp;tcy;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41510" y="5066388"/>
              <a:ext cx="2085912" cy="18104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3" descr="K:\фото улиц\2-dom-s-gazom-v-120-km-ot-g-kieva-po-trasse-45km-ot.jp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62903" y="5066387"/>
              <a:ext cx="1986337" cy="17963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Прямоугольник 6"/>
          <p:cNvSpPr/>
          <p:nvPr/>
        </p:nvSpPr>
        <p:spPr>
          <a:xfrm>
            <a:off x="179512" y="407968"/>
            <a:ext cx="782534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Предполагаем , что названия улиц связаны с историей  нашего поселкам и всей страны.</a:t>
            </a:r>
          </a:p>
          <a:p>
            <a:pPr>
              <a:buNone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Считаем , что через изучение возникновения названий улиц ,  мы пополним свои знания по истории родного поселка.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304421" y="71973"/>
            <a:ext cx="4658482" cy="4047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i="1" dirty="0" smtClean="0"/>
              <a:t>Гипотеза</a:t>
            </a:r>
            <a:endParaRPr lang="ru-RU" sz="3200" dirty="0" smtClean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07548" y="1828787"/>
            <a:ext cx="4658482" cy="46709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i="1" dirty="0" smtClean="0"/>
              <a:t>Этапы работы</a:t>
            </a:r>
            <a:endParaRPr lang="ru-RU" sz="3200" dirty="0" smtClean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&amp;pcy;&amp;rcy;&amp;iecy;&amp;zcy;&amp;iecy;&amp;ncy;&amp;tcy;&amp;acy;&amp;tscy;&amp;icy;&amp;icy; Power Point &amp;zcy;&amp;acy; - &amp;Kcy;&amp;ocy;&amp;lcy;&amp;lcy;&amp;iecy;&amp;kcy;&amp;tscy;&amp;icy;&amp;yacy; &amp;rcy;&amp;iecy;&amp;fcy;&amp;iecy;&amp;rcy;&amp;acy;&amp;tcy;&amp;ocy;&amp;vcy; &amp;pcy;&amp;ocy; &amp;bcy;&amp;icy;&amp;ocy;&amp;lcy;&amp;ocy;&amp;gcy;&amp;icy;&amp;icy;, &amp;gcy;&amp;iecy;&amp;ocy;&amp;rcy;&amp;gcy;&amp;acy;&amp;fcy;&amp;icy;&amp;icy; &amp;icy; &amp;Ocy;&amp;Bcy;&amp;ZHcy;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612" b="3842"/>
          <a:stretch/>
        </p:blipFill>
        <p:spPr bwMode="auto">
          <a:xfrm rot="5400000">
            <a:off x="1147947" y="-1147946"/>
            <a:ext cx="6891390" cy="9187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203847" y="941941"/>
            <a:ext cx="5917931" cy="234591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3635896" y="1124744"/>
            <a:ext cx="5326907" cy="356405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2200" dirty="0">
              <a:solidFill>
                <a:srgbClr val="3399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 мультимедийных презентаций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историческом происхождении 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названий улиц  р. п. Сосновка.</a:t>
            </a:r>
          </a:p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Изготовление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тематических буклетов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пришкольного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музея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материалов в подготовке уроков развития речи по русскому языку </a:t>
            </a:r>
            <a:endParaRPr lang="ru-RU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57158" y="357166"/>
            <a:ext cx="8429684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ОЖИДАЕМЫЕ РЕЗУЛЬТАТЫ</a:t>
            </a:r>
            <a:r>
              <a:rPr lang="ru-RU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9" name="Овал 8"/>
          <p:cNvSpPr/>
          <p:nvPr/>
        </p:nvSpPr>
        <p:spPr>
          <a:xfrm>
            <a:off x="0" y="6715125"/>
            <a:ext cx="1785938" cy="142875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2" name="Содержимое 3" descr="1710-Stela-na-vezde-v-Sosnovku[1].jpg"/>
          <p:cNvPicPr>
            <a:picLocks noChangeAspect="1"/>
          </p:cNvPicPr>
          <p:nvPr/>
        </p:nvPicPr>
        <p:blipFill rotWithShape="1">
          <a:blip r:embed="rId3" cstate="print"/>
          <a:srcRect l="28188" t="3800" r="29428" b="43701"/>
          <a:stretch/>
        </p:blipFill>
        <p:spPr>
          <a:xfrm>
            <a:off x="-21704" y="3116833"/>
            <a:ext cx="3657600" cy="3832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26498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&amp;pcy;&amp;rcy;&amp;iecy;&amp;zcy;&amp;iecy;&amp;ncy;&amp;tcy;&amp;acy;&amp;tscy;&amp;icy;&amp;icy; Power Point &amp;zcy;&amp;acy; - &amp;Kcy;&amp;ocy;&amp;lcy;&amp;lcy;&amp;iecy;&amp;kcy;&amp;tscy;&amp;icy;&amp;yacy; &amp;rcy;&amp;iecy;&amp;fcy;&amp;iecy;&amp;rcy;&amp;acy;&amp;tcy;&amp;ocy;&amp;vcy; &amp;pcy;&amp;ocy; &amp;bcy;&amp;icy;&amp;ocy;&amp;lcy;&amp;ocy;&amp;gcy;&amp;icy;&amp;icy;, &amp;gcy;&amp;iecy;&amp;ocy;&amp;rcy;&amp;gcy;&amp;acy;&amp;fcy;&amp;icy;&amp;icy; &amp;icy; &amp;Ocy;&amp;Bcy;&amp;ZHcy;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612" b="3842"/>
          <a:stretch/>
        </p:blipFill>
        <p:spPr bwMode="auto">
          <a:xfrm rot="5400000">
            <a:off x="1147947" y="-1147946"/>
            <a:ext cx="6891390" cy="9187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0"/>
            <a:ext cx="7886700" cy="1325563"/>
          </a:xfrm>
        </p:spPr>
        <p:txBody>
          <a:bodyPr/>
          <a:lstStyle/>
          <a:p>
            <a:r>
              <a:rPr lang="ru-RU" dirty="0" smtClean="0"/>
              <a:t>                           Улица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1142984"/>
            <a:ext cx="7886700" cy="435133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400" dirty="0" smtClean="0"/>
              <a:t> простор меж двух порядков домов; полоса, проезд, дорога, оставляемая промеж рядов домов ( В. Даль).</a:t>
            </a:r>
          </a:p>
          <a:p>
            <a:pPr>
              <a:buNone/>
            </a:pPr>
            <a:endParaRPr lang="ru-RU" sz="2400" dirty="0" smtClean="0"/>
          </a:p>
          <a:p>
            <a:pPr>
              <a:buNone/>
            </a:pPr>
            <a:r>
              <a:rPr lang="ru-RU" sz="2400" dirty="0" smtClean="0"/>
              <a:t>в населенных пунктах : два ряда домов и пространство между ними для прохода и проезда, а также само это пространство ( С. Ожегов).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437894"/>
            <a:ext cx="3786182" cy="2420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 descr="C:\Users\user\Desktop\WP_20150420_18_33_34_Pr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33101" y="4493638"/>
            <a:ext cx="5010899" cy="23643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4" descr="&amp;pcy;&amp;rcy;&amp;iecy;&amp;zcy;&amp;iecy;&amp;ncy;&amp;tcy;&amp;acy;&amp;tscy;&amp;icy;&amp;icy; Power Point &amp;zcy;&amp;acy; - &amp;Kcy;&amp;ocy;&amp;lcy;&amp;lcy;&amp;iecy;&amp;kcy;&amp;tscy;&amp;icy;&amp;yacy; &amp;rcy;&amp;iecy;&amp;fcy;&amp;iecy;&amp;rcy;&amp;acy;&amp;tcy;&amp;ocy;&amp;vcy; &amp;pcy;&amp;ocy; &amp;bcy;&amp;icy;&amp;ocy;&amp;lcy;&amp;ocy;&amp;gcy;&amp;icy;&amp;icy;, &amp;gcy;&amp;iecy;&amp;ocy;&amp;rcy;&amp;gcy;&amp;acy;&amp;fcy;&amp;icy;&amp;icy; &amp;icy; &amp;Ocy;&amp;Bcy;&amp;ZHcy;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612" b="3842"/>
          <a:stretch/>
        </p:blipFill>
        <p:spPr bwMode="auto">
          <a:xfrm rot="5400000">
            <a:off x="1094941" y="-1185070"/>
            <a:ext cx="6891390" cy="9187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Овал 5"/>
          <p:cNvSpPr/>
          <p:nvPr/>
        </p:nvSpPr>
        <p:spPr>
          <a:xfrm>
            <a:off x="4722300" y="2828220"/>
            <a:ext cx="2071702" cy="107157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79 улиц </a:t>
            </a:r>
          </a:p>
          <a:p>
            <a:pPr algn="ctr"/>
            <a:r>
              <a:rPr lang="ru-RU" dirty="0" smtClean="0"/>
              <a:t>р. п. Сосновка</a:t>
            </a:r>
            <a:endParaRPr lang="ru-RU" dirty="0"/>
          </a:p>
        </p:txBody>
      </p:sp>
      <p:sp>
        <p:nvSpPr>
          <p:cNvPr id="13" name="Блок-схема: несколько документов 12"/>
          <p:cNvSpPr/>
          <p:nvPr/>
        </p:nvSpPr>
        <p:spPr>
          <a:xfrm>
            <a:off x="2505205" y="1211302"/>
            <a:ext cx="2061298" cy="1566336"/>
          </a:xfrm>
          <a:prstGeom prst="flowChartMultidocumen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1">
                    <a:lumMod val="95000"/>
                  </a:schemeClr>
                </a:solidFill>
              </a:rPr>
              <a:t>В честь выдающихся людей , наших земляков </a:t>
            </a:r>
            <a:endParaRPr lang="ru-RU" sz="16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2361064" y="104191"/>
            <a:ext cx="6654640" cy="73252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4800" dirty="0"/>
              <a:t>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История происхождения 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названий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улиц </a:t>
            </a:r>
            <a:endParaRPr lang="ru-RU" sz="3200" dirty="0" smtClean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5" name="03 для проэкта.wmv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 rotWithShape="1">
          <a:blip r:embed="rId4" cstate="print"/>
          <a:srcRect l="15350" t="-399" r="14300" b="19200"/>
          <a:stretch/>
        </p:blipFill>
        <p:spPr>
          <a:xfrm>
            <a:off x="-34057" y="0"/>
            <a:ext cx="2363755" cy="1772816"/>
          </a:xfrm>
          <a:prstGeom prst="rect">
            <a:avLst/>
          </a:prstGeom>
        </p:spPr>
      </p:pic>
      <p:pic>
        <p:nvPicPr>
          <p:cNvPr id="36" name="Picture 2" descr="&amp;Ncy;&amp;acy;&amp;shcy;&amp;iecy; &amp;Rcy;&amp;acy;&amp;dcy;&amp;icy;&amp;ocy; 104 7 - &amp;Ocy;&amp;bcy;&amp;ucy;&amp;chcy;&amp;acy;&amp;iecy;&amp;mcy; &amp;pcy;&amp;iecy;&amp;rcy;&amp;scy;&amp;ocy;&amp;ncy;&amp;acy;&amp;lcy; - &amp;Kcy;&amp;ocy;&amp;mcy;&amp;pcy;&amp;acy;&amp;ncy;&amp;icy;&amp;yacy; &quot;&amp;Ecy;&amp;fcy;&amp;fcy;&amp;iecy;&amp;kcy;&amp;tcy;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3806" y="1595295"/>
            <a:ext cx="2373504" cy="1719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&amp;Rcy;&amp;ocy;&amp;scy;&amp;scy;&amp;icy;&amp;yacy; &amp;dcy;&amp;ocy;&amp;scy;&amp;tcy;&amp;ocy;&amp;pcy;&amp;rcy;&amp;icy;&amp;mcy;&amp;iecy;&amp;chcy;&amp;acy;&amp;tcy;&amp;iecy;&amp;lcy;&amp;softcy;&amp;ncy;&amp;ocy;&amp;scy;&amp;tcy;&amp;icy; &amp;icy; &amp;gcy;&amp;ocy;&amp;rcy;&amp;ocy;&amp;dcy;&amp;acy; &amp;vcy;&amp;icy;&amp;dcy; &amp;scy;&amp;vcy;&amp;iecy;&amp;rcy;&amp;khcy;&amp;ucy; &amp;Tcy;&amp;Acy;&amp;Mcy;&amp;Bcy;&amp;Ocy;&amp;Vcy;&amp;Scy;&amp;Kcy;&amp;Acy;&amp;YAcy; &amp;Ocy;&amp;Bcy;&amp;Lcy;&amp;Acy;&amp;Scy;&amp;Tcy;&amp;SOFTcy; &amp;Scy;&amp;Ocy;&amp;Scy;&amp;Ncy;&amp;Ocy;&amp;Vcy;&amp;Scy;&amp;Kcy;&amp;Icy;&amp;Jcy; &amp;Rcy;&amp;Acy;&amp;Jcy;&amp;Ocy;&amp;Ncy; &amp;Scy;&amp;Ocy;&amp;Scy;&amp;Ncy;&amp;Ocy;&amp;Vcy;&amp;Kcy;&amp;Acy; OutdoorsPHOTO - &amp;Fcy;&amp;ocy;&amp;tcy;&amp;ocy;&amp;gcy;&amp;rcy;&amp;acy;&amp;fcy;&amp;icy;&amp;yacy; &amp;icy; &amp;pcy;&amp;ucy;&amp;tcy;&amp;iecy;&amp;shcy;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53007" y="3304294"/>
            <a:ext cx="2382705" cy="1787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Блок-схема: несколько документов 36"/>
          <p:cNvSpPr/>
          <p:nvPr/>
        </p:nvSpPr>
        <p:spPr>
          <a:xfrm>
            <a:off x="4775539" y="1211302"/>
            <a:ext cx="2061298" cy="1566336"/>
          </a:xfrm>
          <a:prstGeom prst="flowChartMultidocumen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bg1">
                    <a:lumMod val="95000"/>
                  </a:schemeClr>
                </a:solidFill>
              </a:rPr>
              <a:t>В честь писателей</a:t>
            </a:r>
            <a:r>
              <a:rPr lang="ru-RU" sz="1600" dirty="0" smtClean="0">
                <a:solidFill>
                  <a:schemeClr val="bg1">
                    <a:lumMod val="95000"/>
                  </a:schemeClr>
                </a:solidFill>
              </a:rPr>
              <a:t>,</a:t>
            </a:r>
          </a:p>
          <a:p>
            <a:pPr algn="ctr"/>
            <a:r>
              <a:rPr lang="ru-RU" sz="16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sz="1600" dirty="0">
                <a:solidFill>
                  <a:schemeClr val="bg1">
                    <a:lumMod val="95000"/>
                  </a:schemeClr>
                </a:solidFill>
              </a:rPr>
              <a:t>поэтов</a:t>
            </a:r>
          </a:p>
        </p:txBody>
      </p:sp>
      <p:sp>
        <p:nvSpPr>
          <p:cNvPr id="38" name="Блок-схема: несколько документов 37"/>
          <p:cNvSpPr/>
          <p:nvPr/>
        </p:nvSpPr>
        <p:spPr>
          <a:xfrm>
            <a:off x="6960202" y="1183421"/>
            <a:ext cx="2174075" cy="1566336"/>
          </a:xfrm>
          <a:prstGeom prst="flowChartMultidocumen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bg1">
                    <a:lumMod val="95000"/>
                  </a:schemeClr>
                </a:solidFill>
              </a:rPr>
              <a:t>Названия, которые отражают </a:t>
            </a:r>
            <a:r>
              <a:rPr lang="ru-RU" sz="1600" dirty="0" smtClean="0">
                <a:solidFill>
                  <a:schemeClr val="bg1">
                    <a:lumMod val="95000"/>
                  </a:schemeClr>
                </a:solidFill>
              </a:rPr>
              <a:t>советскую </a:t>
            </a:r>
            <a:r>
              <a:rPr lang="ru-RU" sz="1600" dirty="0">
                <a:solidFill>
                  <a:schemeClr val="bg1">
                    <a:lumMod val="95000"/>
                  </a:schemeClr>
                </a:solidFill>
              </a:rPr>
              <a:t>действительность </a:t>
            </a:r>
          </a:p>
          <a:p>
            <a:endParaRPr lang="ru-RU" sz="16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0" name="Блок-схема: несколько документов 39"/>
          <p:cNvSpPr/>
          <p:nvPr/>
        </p:nvSpPr>
        <p:spPr>
          <a:xfrm>
            <a:off x="2505205" y="2868705"/>
            <a:ext cx="2061298" cy="1566336"/>
          </a:xfrm>
          <a:prstGeom prst="flowChartMultidocumen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1">
                    <a:lumMod val="95000"/>
                  </a:schemeClr>
                </a:solidFill>
              </a:rPr>
              <a:t> В </a:t>
            </a:r>
            <a:r>
              <a:rPr lang="ru-RU" sz="1600" dirty="0">
                <a:solidFill>
                  <a:schemeClr val="bg1">
                    <a:lumMod val="95000"/>
                  </a:schemeClr>
                </a:solidFill>
              </a:rPr>
              <a:t>честь </a:t>
            </a:r>
            <a:r>
              <a:rPr lang="ru-RU" sz="1600" dirty="0" smtClean="0">
                <a:solidFill>
                  <a:schemeClr val="bg1">
                    <a:lumMod val="95000"/>
                  </a:schemeClr>
                </a:solidFill>
              </a:rPr>
              <a:t>исторических</a:t>
            </a:r>
          </a:p>
          <a:p>
            <a:pPr algn="ctr"/>
            <a:r>
              <a:rPr lang="ru-RU" sz="1600" dirty="0" smtClean="0">
                <a:solidFill>
                  <a:schemeClr val="bg1">
                    <a:lumMod val="95000"/>
                  </a:schemeClr>
                </a:solidFill>
              </a:rPr>
              <a:t> лиц, великих людей</a:t>
            </a:r>
            <a:endParaRPr lang="ru-RU" sz="16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1" name="Блок-схема: несколько документов 40"/>
          <p:cNvSpPr/>
          <p:nvPr/>
        </p:nvSpPr>
        <p:spPr>
          <a:xfrm>
            <a:off x="6954406" y="2831313"/>
            <a:ext cx="2061298" cy="1566336"/>
          </a:xfrm>
          <a:prstGeom prst="flowChartMultidocumen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bg1">
                    <a:lumMod val="95000"/>
                  </a:schemeClr>
                </a:solidFill>
              </a:rPr>
              <a:t>Названия, связанные с объектами </a:t>
            </a:r>
          </a:p>
        </p:txBody>
      </p:sp>
      <p:sp>
        <p:nvSpPr>
          <p:cNvPr id="42" name="Блок-схема: несколько документов 41"/>
          <p:cNvSpPr/>
          <p:nvPr/>
        </p:nvSpPr>
        <p:spPr>
          <a:xfrm>
            <a:off x="2510763" y="4545761"/>
            <a:ext cx="2061298" cy="1566336"/>
          </a:xfrm>
          <a:prstGeom prst="flowChartMultidocumen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1">
                    <a:lumMod val="95000"/>
                  </a:schemeClr>
                </a:solidFill>
              </a:rPr>
              <a:t>Названия, связанные с особенностями </a:t>
            </a:r>
            <a:r>
              <a:rPr lang="ru-RU" sz="1600" dirty="0">
                <a:solidFill>
                  <a:schemeClr val="bg1">
                    <a:lumMod val="95000"/>
                  </a:schemeClr>
                </a:solidFill>
              </a:rPr>
              <a:t>природных условий </a:t>
            </a:r>
          </a:p>
        </p:txBody>
      </p:sp>
      <p:sp>
        <p:nvSpPr>
          <p:cNvPr id="43" name="Блок-схема: несколько документов 42"/>
          <p:cNvSpPr/>
          <p:nvPr/>
        </p:nvSpPr>
        <p:spPr>
          <a:xfrm>
            <a:off x="4716066" y="4545761"/>
            <a:ext cx="2061298" cy="1566336"/>
          </a:xfrm>
          <a:prstGeom prst="flowChartMultidocumen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sz="1600" dirty="0" smtClean="0">
                <a:solidFill>
                  <a:schemeClr val="bg1"/>
                </a:solidFill>
              </a:rPr>
              <a:t>Названия, </a:t>
            </a:r>
            <a:r>
              <a:rPr lang="ru-RU" sz="1600" dirty="0">
                <a:solidFill>
                  <a:schemeClr val="bg1"/>
                </a:solidFill>
              </a:rPr>
              <a:t>связанные с  профессиями</a:t>
            </a:r>
          </a:p>
        </p:txBody>
      </p:sp>
      <p:sp>
        <p:nvSpPr>
          <p:cNvPr id="44" name="Блок-схема: несколько документов 43"/>
          <p:cNvSpPr/>
          <p:nvPr/>
        </p:nvSpPr>
        <p:spPr>
          <a:xfrm>
            <a:off x="6898754" y="4551982"/>
            <a:ext cx="2116950" cy="1566336"/>
          </a:xfrm>
          <a:prstGeom prst="flowChartMultidocumen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1">
                    <a:lumMod val="95000"/>
                  </a:schemeClr>
                </a:solidFill>
              </a:rPr>
              <a:t>Названия </a:t>
            </a:r>
            <a:r>
              <a:rPr lang="ru-RU" sz="1600" dirty="0">
                <a:solidFill>
                  <a:schemeClr val="bg1">
                    <a:lumMod val="95000"/>
                  </a:schemeClr>
                </a:solidFill>
              </a:rPr>
              <a:t>связаны с особенностями транспортных дорог</a:t>
            </a:r>
          </a:p>
        </p:txBody>
      </p:sp>
      <p:pic>
        <p:nvPicPr>
          <p:cNvPr id="7174" name="Picture 6" descr="VestiTambov: &amp;Pcy;&amp;rcy;&amp;ocy;&amp;bcy;&amp;lcy;&amp;iecy;&amp;mcy;&amp;acy; &amp;scy; &amp;vcy;&amp;iecy;&amp;tcy;&amp;khcy;&amp;icy;&amp;mcy; &amp;icy; &amp;acy;&amp;vcy;&amp;acy;&amp;rcy;&amp;icy;&amp;jcy;&amp;ncy;&amp;ycy;&amp;mcy; &amp;zhcy;&amp;icy;&amp;lcy;&amp;softcy;&amp;iecy;&amp;mcy; &amp;vcy; &amp;Scy;&amp;ocy;&amp;scy;&amp;ncy;&amp;ocy;&amp;vcy;&amp;kcy;&amp;iecy;…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679" t="-861" r="24499" b="39977"/>
          <a:stretch/>
        </p:blipFill>
        <p:spPr bwMode="auto">
          <a:xfrm>
            <a:off x="-53008" y="5023896"/>
            <a:ext cx="2382706" cy="1807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03 для проэкта.wmv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-185742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817</TotalTime>
  <Words>984</Words>
  <Application>Microsoft Office PowerPoint</Application>
  <PresentationFormat>Экран (4:3)</PresentationFormat>
  <Paragraphs>120</Paragraphs>
  <Slides>24</Slides>
  <Notes>2</Notes>
  <HiddenSlides>0</HiddenSlides>
  <MMClips>4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Слайд 1</vt:lpstr>
      <vt:lpstr>Слайд 2</vt:lpstr>
      <vt:lpstr>Слайд 3</vt:lpstr>
      <vt:lpstr>Слайд 4</vt:lpstr>
      <vt:lpstr>     </vt:lpstr>
      <vt:lpstr>Слайд 6</vt:lpstr>
      <vt:lpstr>                           Улица</vt:lpstr>
      <vt:lpstr>Слайд 8</vt:lpstr>
      <vt:lpstr>Слайд 9</vt:lpstr>
      <vt:lpstr>     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                  Добрая традиция-</vt:lpstr>
      <vt:lpstr>Слайд 23</vt:lpstr>
      <vt:lpstr>          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Пользователь</cp:lastModifiedBy>
  <cp:revision>90</cp:revision>
  <dcterms:created xsi:type="dcterms:W3CDTF">2015-01-28T10:39:06Z</dcterms:created>
  <dcterms:modified xsi:type="dcterms:W3CDTF">2020-02-08T09:52:56Z</dcterms:modified>
</cp:coreProperties>
</file>