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6" r:id="rId3"/>
    <p:sldId id="282" r:id="rId4"/>
    <p:sldId id="283" r:id="rId5"/>
    <p:sldId id="260" r:id="rId6"/>
    <p:sldId id="259" r:id="rId7"/>
    <p:sldId id="263" r:id="rId8"/>
    <p:sldId id="267" r:id="rId9"/>
    <p:sldId id="265" r:id="rId10"/>
    <p:sldId id="284" r:id="rId11"/>
    <p:sldId id="269" r:id="rId12"/>
    <p:sldId id="285" r:id="rId13"/>
    <p:sldId id="271" r:id="rId14"/>
    <p:sldId id="286" r:id="rId15"/>
    <p:sldId id="287" r:id="rId16"/>
    <p:sldId id="278" r:id="rId17"/>
    <p:sldId id="279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065" autoAdjust="0"/>
  </p:normalViewPr>
  <p:slideViewPr>
    <p:cSldViewPr snapToGrid="0" snapToObjects="1">
      <p:cViewPr varScale="1">
        <p:scale>
          <a:sx n="75" d="100"/>
          <a:sy n="75" d="100"/>
        </p:scale>
        <p:origin x="-1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F944D-BA99-EC44-B793-0EB503A6A818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96E15-791A-CA41-9892-A109961D1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049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96E15-791A-CA41-9892-A109961D16F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863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0" y="2318975"/>
            <a:ext cx="9144000" cy="1276612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Crimes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international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law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061656" y="239257"/>
            <a:ext cx="6860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orth-South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Branch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Federal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State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Budget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Educational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Institution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Highter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Education</a:t>
            </a:r>
            <a:endParaRPr lang="en-US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Russian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State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University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Justice</a:t>
            </a:r>
            <a:endParaRPr lang="ru-RU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4826" y="4543677"/>
            <a:ext cx="520917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Work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done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by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Polina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Ditkovskaia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Student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third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course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Legal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Faculty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Tutor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: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Sinina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Anna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Igorevna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Candidate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Sciences</a:t>
            </a:r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(</a:t>
            </a: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Philology)</a:t>
            </a:r>
          </a:p>
          <a:p>
            <a:pPr algn="ctr"/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Saint-Petersburg, </a:t>
            </a:r>
            <a:r>
              <a:rPr lang="en-U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2020</a:t>
            </a:r>
          </a:p>
          <a:p>
            <a:pPr algn="ctr"/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566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1474757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tipes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nternational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crimes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8172"/>
            <a:ext cx="8229600" cy="46398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Rome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Statute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International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Criminal</a:t>
            </a:r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Court</a:t>
            </a:r>
            <a:r>
              <a:rPr lang="en-US" sz="2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1998,</a:t>
            </a:r>
            <a:r>
              <a:rPr lang="ru-RU" sz="2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7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includes</a:t>
            </a:r>
            <a:r>
              <a:rPr lang="ru-RU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7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norms</a:t>
            </a:r>
            <a:r>
              <a:rPr lang="ru-RU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7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which</a:t>
            </a:r>
            <a:r>
              <a:rPr lang="ru-RU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7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provides</a:t>
            </a:r>
            <a:r>
              <a:rPr lang="ru-RU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7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for</a:t>
            </a:r>
            <a:r>
              <a:rPr lang="ru-RU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7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</a:t>
            </a:r>
            <a:r>
              <a:rPr lang="ru-RU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7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following</a:t>
            </a:r>
            <a:r>
              <a:rPr lang="ru-RU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7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crimes</a:t>
            </a:r>
            <a:r>
              <a:rPr lang="ru-RU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:</a:t>
            </a:r>
          </a:p>
          <a:p>
            <a:pPr algn="just"/>
            <a:r>
              <a:rPr lang="en-US" sz="2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crime </a:t>
            </a:r>
            <a:r>
              <a:rPr lang="en-US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 genocide</a:t>
            </a:r>
            <a:r>
              <a:rPr lang="ru-RU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;</a:t>
            </a:r>
          </a:p>
          <a:p>
            <a:pPr algn="just"/>
            <a:r>
              <a:rPr lang="en-US" sz="2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crimes </a:t>
            </a:r>
            <a:r>
              <a:rPr lang="en-US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against humanity;</a:t>
            </a:r>
            <a:endParaRPr lang="ru-RU" sz="2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just"/>
            <a:r>
              <a:rPr lang="en-US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war </a:t>
            </a:r>
            <a:r>
              <a:rPr lang="en-US" sz="2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crimes;</a:t>
            </a:r>
            <a:endParaRPr lang="ru-RU" sz="2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just"/>
            <a:r>
              <a:rPr lang="en-US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crime of aggression.</a:t>
            </a:r>
            <a:endParaRPr lang="ru-RU" sz="2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814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Римский статут Международного уголовного суда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47"/>
            <a:ext cx="9144000" cy="59634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9472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definition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ransnational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criminality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176"/>
            <a:ext cx="8229600" cy="449001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Transnational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criminality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is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commonly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understood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as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criminal activity (a set of transnational crimes) that goes beyond the national borders of at least one state and encroaches on the interests of at least two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tates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protected by criminal law, carried out by its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subjects,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at least one of them, is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not a state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(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as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an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example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–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piracy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off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coast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Somalia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100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irati-somal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78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9487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1743085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tipes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transinternational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crimes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0284"/>
            <a:ext cx="8229600" cy="490144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 report of the UN Secretary General at the eighth UN Congress on crime prevention classified transnational crimes into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five main groups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:</a:t>
            </a:r>
          </a:p>
          <a:p>
            <a:pPr algn="just"/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transnational nature 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terrori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sm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;</a:t>
            </a:r>
            <a:endParaRPr 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just"/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organized on an international basis the clan of the crime with the main objective of obtaining income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;</a:t>
            </a:r>
          </a:p>
          <a:p>
            <a:pPr algn="just"/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economic crimes involving operations and transnational activities in two or more countries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;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9823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9882"/>
            <a:ext cx="8229600" cy="4203796"/>
          </a:xfrm>
        </p:spPr>
        <p:txBody>
          <a:bodyPr>
            <a:normAutofit/>
          </a:bodyPr>
          <a:lstStyle/>
          <a:p>
            <a:pPr algn="just"/>
            <a:r>
              <a:rPr lang="en-US" sz="2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transnational </a:t>
            </a:r>
            <a:r>
              <a:rPr lang="en-US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illegal trade in art objects that </a:t>
            </a:r>
            <a:r>
              <a:rPr lang="en-US" sz="2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are of great  cultural and religious value of nation</a:t>
            </a:r>
            <a:r>
              <a:rPr lang="en-US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;</a:t>
            </a:r>
          </a:p>
          <a:p>
            <a:pPr algn="just"/>
            <a:r>
              <a:rPr lang="en-US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actions that violate </a:t>
            </a:r>
            <a:r>
              <a:rPr lang="en-US" sz="2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ecological </a:t>
            </a:r>
            <a:r>
              <a:rPr lang="en-US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balance </a:t>
            </a:r>
            <a:r>
              <a:rPr lang="en-US" sz="2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and </a:t>
            </a:r>
            <a:r>
              <a:rPr lang="en-US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state of the environment in more than one country through pollution</a:t>
            </a:r>
            <a:r>
              <a:rPr lang="en-US" sz="2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endParaRPr lang="en-US" sz="2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329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definition of the legal assistance in criminal cases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2515"/>
            <a:ext cx="8229600" cy="428364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 the broadest sense legal assistance in criminal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cases is the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nstitute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 international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law, whose norms regulate the execution of certain procedural actions (including detention, arrest and transfer the suspect) at the request of foreign law enforcement body in accordance with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international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treaty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or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reciprocity principle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0929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001" y="286217"/>
            <a:ext cx="8229600" cy="22002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en-US" sz="2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 </a:t>
            </a:r>
            <a:r>
              <a:rPr lang="en-US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example of </a:t>
            </a:r>
            <a:r>
              <a:rPr lang="ru-RU" sz="27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such</a:t>
            </a:r>
            <a:r>
              <a:rPr lang="ru-RU" sz="2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7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an</a:t>
            </a:r>
            <a:r>
              <a:rPr lang="ru-RU" sz="2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7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international</a:t>
            </a:r>
            <a:r>
              <a:rPr lang="ru-RU" sz="2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7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treaty</a:t>
            </a:r>
            <a:r>
              <a:rPr lang="ru-RU" sz="2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might be</a:t>
            </a:r>
            <a:r>
              <a:rPr lang="ru-RU" sz="2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European </a:t>
            </a: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Convention on mutual legal assistance in criminal </a:t>
            </a:r>
            <a:r>
              <a:rPr lang="en-US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matters</a:t>
            </a:r>
            <a:r>
              <a:rPr lang="en-US" sz="2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1959.</a:t>
            </a:r>
            <a:endParaRPr lang="ru-RU" sz="2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Изображение 3" descr="pic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1" y="2486501"/>
            <a:ext cx="8485588" cy="4023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1691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27201"/>
            <a:ext cx="9144000" cy="3035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hope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you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have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enjoyed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my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presentation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8827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Plan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75657"/>
            <a:ext cx="8229600" cy="4950506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oncept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of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international criminal law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legal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sources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international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criminal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law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definition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international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crimes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;</a:t>
            </a:r>
            <a:endParaRPr lang="en-US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tipes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international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crimes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definition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transnational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criminality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tipes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transnational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crimes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 definition of legal assistance in criminal cases.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884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oncept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international 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criminal law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87929"/>
            <a:ext cx="8229600" cy="47382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 international </a:t>
            </a:r>
            <a:r>
              <a:rPr lang="en-US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criminal law is a system of </a:t>
            </a:r>
            <a:r>
              <a:rPr lang="en-US" sz="2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 international </a:t>
            </a:r>
            <a:r>
              <a:rPr lang="en-US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legal principles and norms regulating cooperation of subjects of </a:t>
            </a:r>
            <a:r>
              <a:rPr lang="en-US" sz="2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 international </a:t>
            </a:r>
            <a:r>
              <a:rPr lang="en-US" sz="27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law </a:t>
            </a: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 the fight against international, transnational and common criminal (with the presence of a foreign element) crimes</a:t>
            </a:r>
            <a:r>
              <a:rPr lang="en-US" sz="27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endParaRPr lang="ru-RU" sz="27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80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legal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sources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international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criminal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law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69671"/>
            <a:ext cx="8229600" cy="413113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Today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he rules of the international criminal law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determined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by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international treaties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Such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tendency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originates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late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19th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and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early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20th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century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when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crimes began to cross national borders and became an international problem.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For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example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Treaty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Versailles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June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28, 1919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provided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for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ribunal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Kaiser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Wilhelm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II.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388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800px-Treaty_of_Versailles,_English_vers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23" y="0"/>
            <a:ext cx="450443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083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Kaiser_Wilhelm_II_of_Germany_-_19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85" y="0"/>
            <a:ext cx="475250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302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482"/>
            <a:ext cx="8229600" cy="584931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 sources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 the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international criminal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law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include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international legal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custom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too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At the time of the emergence and development of the norms of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 international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criminal law, custom played a crucial role in relations between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countries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: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first of all, this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applies to:</a:t>
            </a:r>
          </a:p>
          <a:p>
            <a:pPr algn="just"/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 rules of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extradition of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criminals;</a:t>
            </a:r>
          </a:p>
          <a:p>
            <a:pPr algn="just"/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laws and customs of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warfare;</a:t>
            </a:r>
          </a:p>
          <a:p>
            <a:pPr algn="just"/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issues of delineation of the criminal jurisdiction of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states.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4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9205"/>
            <a:ext cx="8229600" cy="583164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context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theme</a:t>
            </a:r>
            <a:r>
              <a:rPr lang="en-US" sz="3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“</a:t>
            </a:r>
            <a:r>
              <a:rPr lang="ru-RU" sz="3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crimes</a:t>
            </a:r>
            <a:r>
              <a:rPr lang="ru-RU" sz="3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</a:t>
            </a:r>
            <a:r>
              <a:rPr lang="ru-RU" sz="3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</a:t>
            </a:r>
            <a:r>
              <a:rPr lang="ru-RU" sz="3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international</a:t>
            </a:r>
            <a:r>
              <a:rPr lang="ru-RU" sz="3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law</a:t>
            </a:r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”</a:t>
            </a:r>
            <a:r>
              <a:rPr lang="ru-RU" sz="3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as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mentioned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adove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3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we</a:t>
            </a:r>
            <a:r>
              <a:rPr lang="ru-RU" sz="3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can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speak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about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:</a:t>
            </a:r>
          </a:p>
          <a:p>
            <a:pPr algn="just"/>
            <a:r>
              <a:rPr lang="en-US" sz="3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he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international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crimes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;</a:t>
            </a:r>
          </a:p>
          <a:p>
            <a:pPr algn="just"/>
            <a:r>
              <a:rPr lang="en-US" sz="3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 t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ransnational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criminality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;</a:t>
            </a:r>
          </a:p>
          <a:p>
            <a:pPr algn="just"/>
            <a:r>
              <a:rPr lang="en-US" sz="3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 </a:t>
            </a:r>
            <a:r>
              <a:rPr lang="en-US" sz="3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ssues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mutual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assistens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and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cooperation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of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countries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criminal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proceeding</a:t>
            </a:r>
            <a:r>
              <a:rPr lang="ru-RU" sz="3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112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definition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international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crimes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4626"/>
            <a:ext cx="8229600" cy="468678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 doctrine of international law, international crimes are understood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as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most serious and dangerous violations of the principles and norms of the international law that affect the global interests of humanity and pose a threat to international peace and security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Sometimes the term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“crimes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against the peace and security of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mankind” is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applied to this category of crimes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0523440"/>
      </p:ext>
    </p:extLst>
  </p:cSld>
  <p:clrMapOvr>
    <a:masterClrMapping/>
  </p:clrMapOvr>
</p:sld>
</file>

<file path=ppt/theme/theme1.xml><?xml version="1.0" encoding="utf-8"?>
<a:theme xmlns:a="http://schemas.openxmlformats.org/drawingml/2006/main" name="Сумерки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Прецедент.thmx</Template>
  <TotalTime>3105</TotalTime>
  <Words>711</Words>
  <Application>Microsoft Office PowerPoint</Application>
  <PresentationFormat>Экран (4:3)</PresentationFormat>
  <Paragraphs>52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Сумерки</vt:lpstr>
      <vt:lpstr>Crimes in the international law</vt:lpstr>
      <vt:lpstr>Plan</vt:lpstr>
      <vt:lpstr>The concept  of the international criminal law</vt:lpstr>
      <vt:lpstr>The legal sources  of the international criminal law</vt:lpstr>
      <vt:lpstr>Слайд 5</vt:lpstr>
      <vt:lpstr>Слайд 6</vt:lpstr>
      <vt:lpstr>Слайд 7</vt:lpstr>
      <vt:lpstr>Слайд 8</vt:lpstr>
      <vt:lpstr>The definition  of the international crimes</vt:lpstr>
      <vt:lpstr>The tipes  of the international crimes</vt:lpstr>
      <vt:lpstr>Слайд 11</vt:lpstr>
      <vt:lpstr>The definition  of the transnational criminality</vt:lpstr>
      <vt:lpstr>Слайд 13</vt:lpstr>
      <vt:lpstr>The tipes of the transinternational crimes</vt:lpstr>
      <vt:lpstr>Слайд 15</vt:lpstr>
      <vt:lpstr>The definition of the legal assistance in criminal cases</vt:lpstr>
      <vt:lpstr>Слайд 17</vt:lpstr>
      <vt:lpstr>Слайд 18</vt:lpstr>
    </vt:vector>
  </TitlesOfParts>
  <Company>Большой проспект ВО, 62-98; Инд 196023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«International crime»</dc:title>
  <dc:creator>Лилия Викторрвна Дитковская</dc:creator>
  <cp:lastModifiedBy>klassangl1</cp:lastModifiedBy>
  <cp:revision>41</cp:revision>
  <dcterms:created xsi:type="dcterms:W3CDTF">2020-01-20T17:32:53Z</dcterms:created>
  <dcterms:modified xsi:type="dcterms:W3CDTF">2020-01-23T16:12:17Z</dcterms:modified>
</cp:coreProperties>
</file>