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73" r:id="rId6"/>
    <p:sldId id="259" r:id="rId7"/>
    <p:sldId id="260" r:id="rId8"/>
    <p:sldId id="274" r:id="rId9"/>
    <p:sldId id="275" r:id="rId10"/>
    <p:sldId id="276" r:id="rId11"/>
    <p:sldId id="261" r:id="rId12"/>
    <p:sldId id="262" r:id="rId13"/>
    <p:sldId id="263" r:id="rId14"/>
    <p:sldId id="264" r:id="rId15"/>
    <p:sldId id="269" r:id="rId16"/>
    <p:sldId id="265" r:id="rId17"/>
    <p:sldId id="266" r:id="rId18"/>
    <p:sldId id="267" r:id="rId19"/>
    <p:sldId id="268" r:id="rId20"/>
    <p:sldId id="270" r:id="rId21"/>
    <p:sldId id="271"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81" autoAdjust="0"/>
    <p:restoredTop sz="94660"/>
  </p:normalViewPr>
  <p:slideViewPr>
    <p:cSldViewPr snapToGrid="0">
      <p:cViewPr varScale="1">
        <p:scale>
          <a:sx n="91" d="100"/>
          <a:sy n="91"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26470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5199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412938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192786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291966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6781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3560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9518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57863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48295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42542F6-143F-4264-960D-A4A0FB7898D9}" type="datetimeFigureOut">
              <a:rPr lang="ru-RU" smtClean="0"/>
              <a:pPr/>
              <a:t>22.01.2020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98711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4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542F6-143F-4264-960D-A4A0FB7898D9}" type="datetimeFigureOut">
              <a:rPr lang="ru-RU" smtClean="0"/>
              <a:pPr/>
              <a:t>22.01.2020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150E2-C6E7-4C96-92F2-1D0E67E4CB81}" type="slidenum">
              <a:rPr lang="ru-RU" smtClean="0"/>
              <a:pPr/>
              <a:t>‹#›</a:t>
            </a:fld>
            <a:endParaRPr lang="ru-RU"/>
          </a:p>
        </p:txBody>
      </p:sp>
    </p:spTree>
    <p:extLst>
      <p:ext uri="{BB962C8B-B14F-4D97-AF65-F5344CB8AC3E}">
        <p14:creationId xmlns:p14="http://schemas.microsoft.com/office/powerpoint/2010/main" xmlns="" val="370995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102637" y="2090257"/>
            <a:ext cx="12419045" cy="1938992"/>
          </a:xfrm>
          <a:prstGeom prst="rect">
            <a:avLst/>
          </a:prstGeom>
          <a:noFill/>
        </p:spPr>
        <p:txBody>
          <a:bodyPr wrap="square" rtlCol="0">
            <a:spAutoFit/>
          </a:bodyPr>
          <a:lstStyle/>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rPr>
              <a:t>Legislation and constitution of</a:t>
            </a:r>
          </a:p>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rPr>
              <a:t>Russia, the UK and  the USA</a:t>
            </a:r>
            <a:endParaRPr lang="ru-RU" sz="6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2" name="TextBox 1"/>
          <p:cNvSpPr txBox="1"/>
          <p:nvPr/>
        </p:nvSpPr>
        <p:spPr>
          <a:xfrm>
            <a:off x="2262926" y="305205"/>
            <a:ext cx="7346134" cy="1200329"/>
          </a:xfrm>
          <a:prstGeom prst="rect">
            <a:avLst/>
          </a:prstGeom>
          <a:noFill/>
        </p:spPr>
        <p:txBody>
          <a:bodyPr wrap="square" rtlCol="0">
            <a:spAutoFit/>
          </a:bodyPr>
          <a:lstStyle/>
          <a:p>
            <a:pPr algn="ctr"/>
            <a:r>
              <a:rPr lang="en-US" sz="2000" dirty="0" smtClean="0"/>
              <a:t>The </a:t>
            </a:r>
            <a:r>
              <a:rPr lang="en-US" sz="2400" dirty="0" smtClean="0"/>
              <a:t>North-South Branch of the Federal State Budget </a:t>
            </a:r>
          </a:p>
          <a:p>
            <a:pPr algn="ctr"/>
            <a:r>
              <a:rPr lang="en-US" sz="2400" dirty="0" smtClean="0"/>
              <a:t>Educational Institution of the Higher Education</a:t>
            </a:r>
          </a:p>
          <a:p>
            <a:pPr algn="ctr"/>
            <a:r>
              <a:rPr lang="en-US" sz="2400" dirty="0" smtClean="0"/>
              <a:t>The Russian </a:t>
            </a:r>
            <a:r>
              <a:rPr lang="en-US" sz="2400" dirty="0" smtClean="0"/>
              <a:t>State University of Justice</a:t>
            </a:r>
            <a:endParaRPr lang="ru-RU" sz="2400" dirty="0"/>
          </a:p>
        </p:txBody>
      </p:sp>
      <p:sp>
        <p:nvSpPr>
          <p:cNvPr id="3" name="TextBox 2"/>
          <p:cNvSpPr txBox="1"/>
          <p:nvPr/>
        </p:nvSpPr>
        <p:spPr>
          <a:xfrm>
            <a:off x="877001" y="4460033"/>
            <a:ext cx="10459768" cy="1938992"/>
          </a:xfrm>
          <a:prstGeom prst="rect">
            <a:avLst/>
          </a:prstGeom>
          <a:noFill/>
        </p:spPr>
        <p:txBody>
          <a:bodyPr wrap="square" rtlCol="0">
            <a:spAutoFit/>
          </a:bodyPr>
          <a:lstStyle/>
          <a:p>
            <a:pPr algn="ctr"/>
            <a:r>
              <a:rPr lang="en-US" sz="2400" dirty="0" err="1" smtClean="0"/>
              <a:t>Kirillov</a:t>
            </a:r>
            <a:r>
              <a:rPr lang="en-US" sz="2400" dirty="0" smtClean="0"/>
              <a:t> </a:t>
            </a:r>
            <a:r>
              <a:rPr lang="en-US" sz="2400" dirty="0" err="1" smtClean="0"/>
              <a:t>Filipp</a:t>
            </a:r>
            <a:r>
              <a:rPr lang="en-US" sz="2400" dirty="0" smtClean="0"/>
              <a:t> Pavlovich</a:t>
            </a:r>
          </a:p>
          <a:p>
            <a:pPr algn="ctr"/>
            <a:r>
              <a:rPr lang="en-US" sz="2400" dirty="0" smtClean="0"/>
              <a:t>Student of the third course of Legal Faculty</a:t>
            </a:r>
          </a:p>
          <a:p>
            <a:pPr algn="ctr"/>
            <a:r>
              <a:rPr lang="en-US" sz="2400" dirty="0" smtClean="0"/>
              <a:t>Tutor: </a:t>
            </a:r>
            <a:r>
              <a:rPr lang="en-US" sz="2400" dirty="0" err="1" smtClean="0"/>
              <a:t>Bashmakova</a:t>
            </a:r>
            <a:r>
              <a:rPr lang="en-US" sz="2400" dirty="0" smtClean="0"/>
              <a:t> Natalya Ivanovna, Candidate of </a:t>
            </a:r>
            <a:r>
              <a:rPr lang="en-US" sz="2400" dirty="0" smtClean="0"/>
              <a:t>Science (Pedagogy</a:t>
            </a:r>
            <a:r>
              <a:rPr lang="en-US" sz="2400" dirty="0" smtClean="0"/>
              <a:t>)</a:t>
            </a:r>
          </a:p>
          <a:p>
            <a:pPr algn="ctr"/>
            <a:r>
              <a:rPr lang="en-US" sz="2400" dirty="0" smtClean="0"/>
              <a:t>Saint-Petersburg,</a:t>
            </a:r>
            <a:endParaRPr lang="en-US" sz="2400" dirty="0" smtClean="0"/>
          </a:p>
          <a:p>
            <a:pPr algn="ctr"/>
            <a:r>
              <a:rPr lang="en-US" sz="2400" dirty="0" smtClean="0"/>
              <a:t>2020</a:t>
            </a:r>
            <a:endParaRPr lang="ru-RU" sz="2400" dirty="0"/>
          </a:p>
        </p:txBody>
      </p:sp>
    </p:spTree>
    <p:extLst>
      <p:ext uri="{BB962C8B-B14F-4D97-AF65-F5344CB8AC3E}">
        <p14:creationId xmlns:p14="http://schemas.microsoft.com/office/powerpoint/2010/main" xmlns="" val="86083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30753" y="180502"/>
            <a:ext cx="5721758" cy="1200329"/>
          </a:xfrm>
          <a:prstGeom prst="rect">
            <a:avLst/>
          </a:prstGeom>
        </p:spPr>
        <p:txBody>
          <a:bodyPr wrap="none">
            <a:spAutoFit/>
          </a:bodyPr>
          <a:lstStyle/>
          <a:p>
            <a:pPr algn="ctr"/>
            <a:r>
              <a:rPr lang="en-US" sz="7200" dirty="0">
                <a:ea typeface="Calibri" panose="020F0502020204030204" pitchFamily="34" charset="0"/>
                <a:cs typeface="Times New Roman" panose="02020603050405020304" pitchFamily="18" charset="0"/>
              </a:rPr>
              <a:t>Judicial branch</a:t>
            </a:r>
            <a:endParaRPr lang="ru-RU" sz="7200" dirty="0">
              <a:ea typeface="Calibri" panose="020F0502020204030204" pitchFamily="34" charset="0"/>
              <a:cs typeface="Times New Roman" panose="02020603050405020304" pitchFamily="18" charset="0"/>
            </a:endParaRPr>
          </a:p>
        </p:txBody>
      </p:sp>
      <p:sp>
        <p:nvSpPr>
          <p:cNvPr id="5" name="Прямоугольник 4"/>
          <p:cNvSpPr/>
          <p:nvPr/>
        </p:nvSpPr>
        <p:spPr>
          <a:xfrm>
            <a:off x="1793174" y="2167958"/>
            <a:ext cx="4013860" cy="3477875"/>
          </a:xfrm>
          <a:prstGeom prst="rect">
            <a:avLst/>
          </a:prstGeom>
        </p:spPr>
        <p:txBody>
          <a:bodyPr wrap="square">
            <a:spAutoFit/>
          </a:bodyPr>
          <a:lstStyle/>
          <a:p>
            <a:pPr indent="450215" algn="just">
              <a:spcAft>
                <a:spcPts val="0"/>
              </a:spcAft>
            </a:pPr>
            <a:r>
              <a:rPr lang="en-US" sz="2000" dirty="0">
                <a:ea typeface="Calibri" panose="020F0502020204030204" pitchFamily="34" charset="0"/>
                <a:cs typeface="Times New Roman" panose="02020603050405020304" pitchFamily="18" charset="0"/>
              </a:rPr>
              <a:t>Judicial branch consists of the Supreme Court, 11 Circuit Courts of Appeals and 94 District Courts. This branch explains and interprets laws and makes decisions in lawsuits. </a:t>
            </a:r>
            <a:endParaRPr lang="en-US" sz="2000" dirty="0" smtClean="0">
              <a:ea typeface="Calibri" panose="020F0502020204030204" pitchFamily="34" charset="0"/>
              <a:cs typeface="Times New Roman" panose="02020603050405020304" pitchFamily="18" charset="0"/>
            </a:endParaRPr>
          </a:p>
          <a:p>
            <a:pPr indent="450215" algn="just">
              <a:spcAft>
                <a:spcPts val="0"/>
              </a:spcAft>
            </a:pPr>
            <a:r>
              <a:rPr lang="en-US" sz="2000" dirty="0" smtClean="0">
                <a:ea typeface="Calibri" panose="020F0502020204030204" pitchFamily="34" charset="0"/>
                <a:cs typeface="Times New Roman" panose="02020603050405020304" pitchFamily="18" charset="0"/>
              </a:rPr>
              <a:t>It </a:t>
            </a:r>
            <a:r>
              <a:rPr lang="en-US" sz="2000" dirty="0">
                <a:ea typeface="Calibri" panose="020F0502020204030204" pitchFamily="34" charset="0"/>
                <a:cs typeface="Times New Roman" panose="02020603050405020304" pitchFamily="18" charset="0"/>
              </a:rPr>
              <a:t>has the power over the other two branches and according to the principle of checks and balances can declare their actions and laws unconstitutional in case they violate the principles of the Constitution.</a:t>
            </a:r>
            <a:endParaRPr lang="ru-RU" sz="2000" dirty="0">
              <a:ea typeface="Calibri" panose="020F0502020204030204" pitchFamily="34" charset="0"/>
              <a:cs typeface="Times New Roman" panose="02020603050405020304" pitchFamily="18" charset="0"/>
            </a:endParaRPr>
          </a:p>
        </p:txBody>
      </p:sp>
      <p:pic>
        <p:nvPicPr>
          <p:cNvPr id="3074" name="Picture 2" descr="http://www.ct.gov/fatherhood/lib/fatherhood/images/JB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3954" y="1894829"/>
            <a:ext cx="3562090" cy="3588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616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6476" y="323852"/>
            <a:ext cx="7009676" cy="1200329"/>
          </a:xfrm>
          <a:prstGeom prst="rect">
            <a:avLst/>
          </a:prstGeom>
        </p:spPr>
        <p:txBody>
          <a:bodyPr wrap="none">
            <a:spAutoFit/>
          </a:bodyPr>
          <a:lstStyle/>
          <a:p>
            <a:pPr algn="ctr"/>
            <a:r>
              <a:rPr lang="en-US" sz="7200" dirty="0"/>
              <a:t>The US </a:t>
            </a:r>
            <a:r>
              <a:rPr lang="en-US" sz="7200" dirty="0" smtClean="0"/>
              <a:t>Legislation</a:t>
            </a:r>
            <a:endParaRPr lang="ru-RU" sz="7200" dirty="0"/>
          </a:p>
        </p:txBody>
      </p:sp>
      <p:pic>
        <p:nvPicPr>
          <p:cNvPr id="5124" name="Picture 4" descr="https://acc.libfl.ru/wp-content/uploads/2018/10/legal-picture-1024x6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980" y="2380927"/>
            <a:ext cx="6083559" cy="3641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Прямоугольник 1"/>
          <p:cNvSpPr/>
          <p:nvPr/>
        </p:nvSpPr>
        <p:spPr>
          <a:xfrm>
            <a:off x="6897584" y="1693457"/>
            <a:ext cx="5132121" cy="5016758"/>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Congress has enacted approximately 200–600 statutes during each of its 115 biennial terms, so that more than 30 000 statutes have been enacted since 1789.</a:t>
            </a:r>
            <a:endParaRPr lang="ru-RU" sz="2000"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At the federal level in the United States, legislation consists exclusively of Acts passed by the Congress of the United States and its predecessor, the Continental Congress, that were either signed into law by the President or passed by Congress after a presidential veto.</a:t>
            </a:r>
            <a:endParaRPr lang="ru-RU" sz="2000"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Legislation is not the only source of regulations with the force of law. However, most executive branch and Judicial Branch regulations must originate in a congressional grant of power.</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8868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8174" y="491803"/>
            <a:ext cx="10915168" cy="1200329"/>
          </a:xfrm>
          <a:prstGeom prst="rect">
            <a:avLst/>
          </a:prstGeom>
        </p:spPr>
        <p:txBody>
          <a:bodyPr wrap="none">
            <a:spAutoFit/>
          </a:bodyPr>
          <a:lstStyle/>
          <a:p>
            <a:pPr marL="95250" marR="95250">
              <a:spcBef>
                <a:spcPts val="750"/>
              </a:spcBef>
              <a:spcAft>
                <a:spcPts val="750"/>
              </a:spcAft>
            </a:pPr>
            <a:r>
              <a:rPr lang="en-US" sz="7200" dirty="0"/>
              <a:t>THE BRITISH CONSTITUTION</a:t>
            </a:r>
            <a:endParaRPr lang="ru-RU" sz="7200" dirty="0"/>
          </a:p>
        </p:txBody>
      </p:sp>
      <p:pic>
        <p:nvPicPr>
          <p:cNvPr id="6148" name="Picture 4" descr="https://upload.wikimedia.org/wikipedia/commons/thumb/c/c6/Coat_of_Arms_of_the_United_Kingdom_%281801-1816%29.svg/1200px-Coat_of_Arms_of_the_United_Kingdom_%281801-1816%29.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642" y="1692132"/>
            <a:ext cx="4491070" cy="44910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052458" y="2089774"/>
            <a:ext cx="5110347" cy="4093428"/>
          </a:xfrm>
          <a:prstGeom prst="rect">
            <a:avLst/>
          </a:prstGeom>
        </p:spPr>
        <p:txBody>
          <a:bodyPr wrap="square">
            <a:spAutoFit/>
          </a:bodyPr>
          <a:lstStyle/>
          <a:p>
            <a:pPr indent="450215" algn="just"/>
            <a:r>
              <a:rPr lang="en-US" sz="2000" dirty="0">
                <a:ea typeface="Calibri" panose="020F0502020204030204" pitchFamily="34" charset="0"/>
                <a:cs typeface="Times New Roman" panose="02020603050405020304" pitchFamily="18" charset="0"/>
              </a:rPr>
              <a:t>British Constitution is unwritten unlike the constitution in America or the proposed European Constitution, and as such, is referred to as an uncodified constitution in the sense that there is no single document that can be identified as Britain's constitution. </a:t>
            </a:r>
          </a:p>
          <a:p>
            <a:pPr indent="450215" algn="just"/>
            <a:r>
              <a:rPr lang="en-US" sz="2000" dirty="0">
                <a:ea typeface="Calibri" panose="020F0502020204030204" pitchFamily="34" charset="0"/>
                <a:cs typeface="Times New Roman" panose="02020603050405020304" pitchFamily="18" charset="0"/>
              </a:rPr>
              <a:t>The British Constitution can be found in a variety of documents. The main ones are: Statutes (the Magna Carta of 1215 and the Act of Settlement of 1701), Acts of Parliament; customs and traditions, political conventions, case law; constitutional matters decided in a court of law.</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3221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originals/30/7e/39/307e39995eafebd3cf4aaf6f516a5e3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326" r="21743"/>
          <a:stretch/>
        </p:blipFill>
        <p:spPr bwMode="auto">
          <a:xfrm>
            <a:off x="1007707" y="544507"/>
            <a:ext cx="3956179" cy="2648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2" name="Picture 4" descr="https://i.ytimg.com/vi/sIojT_8-ii4/maxresdefaul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7706" y="3827696"/>
            <a:ext cx="3956179" cy="26548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Прямоугольник 3"/>
          <p:cNvSpPr/>
          <p:nvPr/>
        </p:nvSpPr>
        <p:spPr>
          <a:xfrm>
            <a:off x="5237018" y="315544"/>
            <a:ext cx="7531893" cy="830997"/>
          </a:xfrm>
          <a:prstGeom prst="rect">
            <a:avLst/>
          </a:prstGeom>
        </p:spPr>
        <p:txBody>
          <a:bodyPr wrap="square">
            <a:spAutoFit/>
          </a:bodyPr>
          <a:lstStyle/>
          <a:p>
            <a:r>
              <a:rPr lang="en-US" sz="4800" dirty="0" smtClean="0"/>
              <a:t>Parliamentary </a:t>
            </a:r>
            <a:r>
              <a:rPr lang="en-US" sz="4800" dirty="0"/>
              <a:t>sovereignty</a:t>
            </a:r>
            <a:endParaRPr lang="ru-RU" sz="4800" dirty="0"/>
          </a:p>
        </p:txBody>
      </p:sp>
      <p:sp>
        <p:nvSpPr>
          <p:cNvPr id="2" name="Прямоугольник 1"/>
          <p:cNvSpPr/>
          <p:nvPr/>
        </p:nvSpPr>
        <p:spPr>
          <a:xfrm>
            <a:off x="6337466" y="1506376"/>
            <a:ext cx="4516581" cy="4401205"/>
          </a:xfrm>
          <a:prstGeom prst="rect">
            <a:avLst/>
          </a:prstGeom>
        </p:spPr>
        <p:txBody>
          <a:bodyPr wrap="square">
            <a:spAutoFit/>
          </a:bodyPr>
          <a:lstStyle/>
          <a:p>
            <a:pPr indent="450215" algn="just">
              <a:spcAft>
                <a:spcPts val="0"/>
              </a:spcAft>
            </a:pPr>
            <a:r>
              <a:rPr lang="en-US" sz="2000" dirty="0">
                <a:ea typeface="Calibri" panose="020F0502020204030204" pitchFamily="34" charset="0"/>
                <a:cs typeface="Times New Roman" panose="02020603050405020304" pitchFamily="18" charset="0"/>
              </a:rPr>
              <a:t>Since the English Civil War, the core principle of the British constitution has traditionally been the doctrine of parliamentary sovereignty, according to which the statutes passed by Parliament are the UK's supreme and final source of law. It follows that Parliament can change the constitution simply by passing new Acts of </a:t>
            </a:r>
            <a:r>
              <a:rPr lang="en-US" sz="2000" dirty="0" err="1">
                <a:ea typeface="Calibri" panose="020F0502020204030204" pitchFamily="34" charset="0"/>
                <a:cs typeface="Times New Roman" panose="02020603050405020304" pitchFamily="18" charset="0"/>
              </a:rPr>
              <a:t>Parliamentto</a:t>
            </a:r>
            <a:r>
              <a:rPr lang="en-US" sz="2000" dirty="0">
                <a:ea typeface="Calibri" panose="020F0502020204030204" pitchFamily="34" charset="0"/>
                <a:cs typeface="Times New Roman" panose="02020603050405020304" pitchFamily="18" charset="0"/>
              </a:rPr>
              <a:t> to be followed by the Royal Assent. </a:t>
            </a:r>
            <a:endParaRPr lang="en-US" sz="2000" dirty="0" smtClean="0">
              <a:ea typeface="Calibri" panose="020F0502020204030204" pitchFamily="34" charset="0"/>
              <a:cs typeface="Times New Roman" panose="02020603050405020304" pitchFamily="18" charset="0"/>
            </a:endParaRPr>
          </a:p>
          <a:p>
            <a:pPr indent="450215" algn="just">
              <a:spcAft>
                <a:spcPts val="0"/>
              </a:spcAft>
            </a:pPr>
            <a:r>
              <a:rPr lang="en-US" sz="2000" dirty="0" smtClean="0">
                <a:ea typeface="Calibri" panose="020F0502020204030204" pitchFamily="34" charset="0"/>
                <a:cs typeface="Times New Roman" panose="02020603050405020304" pitchFamily="18" charset="0"/>
              </a:rPr>
              <a:t>There </a:t>
            </a:r>
            <a:r>
              <a:rPr lang="en-US" sz="2000" dirty="0">
                <a:ea typeface="Calibri" panose="020F0502020204030204" pitchFamily="34" charset="0"/>
                <a:cs typeface="Times New Roman" panose="02020603050405020304" pitchFamily="18" charset="0"/>
              </a:rPr>
              <a:t>is some debate about whether this principle remains entirely valid today, in part due to the UK's European Union membership</a:t>
            </a:r>
            <a:r>
              <a:rPr lang="en-US" dirty="0">
                <a:solidFill>
                  <a:srgbClr val="424242"/>
                </a:solidFill>
                <a:latin typeface="Verdana" panose="020B0604030504040204" pitchFamily="34" charset="0"/>
                <a:ea typeface="Times New Roman" panose="02020603050405020304" pitchFamily="18" charset="0"/>
              </a:rPr>
              <a:t>.</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314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50106" y="498298"/>
            <a:ext cx="7529241" cy="830997"/>
          </a:xfrm>
          <a:prstGeom prst="rect">
            <a:avLst/>
          </a:prstGeom>
        </p:spPr>
        <p:txBody>
          <a:bodyPr wrap="none">
            <a:spAutoFit/>
          </a:bodyPr>
          <a:lstStyle/>
          <a:p>
            <a:r>
              <a:rPr lang="en-US" sz="4800" dirty="0" smtClean="0"/>
              <a:t>Power </a:t>
            </a:r>
            <a:r>
              <a:rPr lang="en-US" sz="4800" dirty="0"/>
              <a:t>in the United Kingdom</a:t>
            </a:r>
            <a:endParaRPr lang="ru-RU" sz="4800" dirty="0"/>
          </a:p>
        </p:txBody>
      </p:sp>
      <p:pic>
        <p:nvPicPr>
          <p:cNvPr id="8196" name="Picture 4" descr="https://image2.slideserve.com/4065032/the-british-constitution-n.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239"/>
          <a:stretch/>
        </p:blipFill>
        <p:spPr bwMode="auto">
          <a:xfrm>
            <a:off x="537787" y="1972852"/>
            <a:ext cx="5676939" cy="339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6673932" y="1448048"/>
            <a:ext cx="5098472" cy="5078313"/>
          </a:xfrm>
          <a:prstGeom prst="rect">
            <a:avLst/>
          </a:prstGeom>
        </p:spPr>
        <p:txBody>
          <a:bodyPr wrap="square">
            <a:spAutoFit/>
          </a:bodyPr>
          <a:lstStyle/>
          <a:p>
            <a:pPr indent="450215" algn="just">
              <a:spcAft>
                <a:spcPts val="0"/>
              </a:spcAft>
            </a:pPr>
            <a:r>
              <a:rPr lang="en-US" dirty="0">
                <a:ea typeface="Calibri" panose="020F0502020204030204" pitchFamily="34" charset="0"/>
                <a:cs typeface="Times New Roman" panose="02020603050405020304" pitchFamily="18" charset="0"/>
              </a:rPr>
              <a:t>According to the doctrine of parliamentary sovereignty, Parliament may pass any legislation that it wishes. There are many Acts of Parliament which themselves have constitutional significance. For example, Parliament has the power to determine the length of its own term. However, the Sovereign retains the power to dissolve parliament at any time on the advice of the Prime Minister. Parliament also has the power to change the structure of its constituent houses and the relation between them. Consists of the Sovereign, the House of Commons and the House of Lords. All the legislation must receive the approval of the Sovereign (Royal Assent). Following the accession of the UK to European Economic Community (now the European Union) in 1972, the UK became bound by European law and more importantly, the principle of the supremacy of European Union law.</a:t>
            </a:r>
            <a:endParaRPr lang="ru-RU"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00260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cdn1.img.sputniknews.com/images/101885/74/101885743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3798" y="1575371"/>
            <a:ext cx="6501392" cy="35172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Прямоугольник 1"/>
          <p:cNvSpPr/>
          <p:nvPr/>
        </p:nvSpPr>
        <p:spPr>
          <a:xfrm>
            <a:off x="7263740" y="517843"/>
            <a:ext cx="4623460" cy="5632311"/>
          </a:xfrm>
          <a:prstGeom prst="rect">
            <a:avLst/>
          </a:prstGeom>
        </p:spPr>
        <p:txBody>
          <a:bodyPr wrap="square">
            <a:spAutoFit/>
          </a:bodyPr>
          <a:lstStyle/>
          <a:p>
            <a:pPr indent="450215" algn="just">
              <a:spcAft>
                <a:spcPts val="0"/>
              </a:spcAft>
            </a:pPr>
            <a:r>
              <a:rPr lang="en-US" dirty="0">
                <a:ea typeface="Calibri" panose="020F0502020204030204" pitchFamily="34" charset="0"/>
                <a:cs typeface="Times New Roman" panose="02020603050405020304" pitchFamily="18" charset="0"/>
              </a:rPr>
              <a:t>House of Commons alone possesses the power to pass a motion of no confidence in the Government, which requires the Government either to resign or seek fresh elections. Such a motion does not require passage by the Lords, or Royal Assent. Parliament traditionally also has the power to remove individual members of the government by impeachment. By the Constitutional Reform Act 2005 it has the power to remove individual judges from office for misconduct.</a:t>
            </a:r>
            <a:endParaRPr lang="ru-RU" dirty="0">
              <a:ea typeface="Calibri" panose="020F0502020204030204" pitchFamily="34" charset="0"/>
              <a:cs typeface="Times New Roman" panose="02020603050405020304" pitchFamily="18" charset="0"/>
            </a:endParaRPr>
          </a:p>
          <a:p>
            <a:pPr indent="450215" algn="just">
              <a:spcAft>
                <a:spcPts val="0"/>
              </a:spcAft>
            </a:pPr>
            <a:r>
              <a:rPr lang="en-US" dirty="0">
                <a:ea typeface="Calibri" panose="020F0502020204030204" pitchFamily="34" charset="0"/>
                <a:cs typeface="Times New Roman" panose="02020603050405020304" pitchFamily="18" charset="0"/>
              </a:rPr>
              <a:t>The Sovereign through Her Majesty’s Government exercises executive power in the United Kingdom. The monarch appoints a Prime Minister as the head of Her Majesty's Government in the United Kingdom. The Prime Minister then selects the other Ministers, which make up the Government. As in some other parliamentary systems of government, the executive is answerable to Parliament.</a:t>
            </a:r>
            <a:endParaRPr lang="ru-RU"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012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haritycommission.blog.gov.uk/wp-content/uploads/sites/179/2019/11/the-royal-courts-of-justice-1648944_19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499" y="1907257"/>
            <a:ext cx="6714571" cy="44763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Прямоугольник 4"/>
          <p:cNvSpPr/>
          <p:nvPr/>
        </p:nvSpPr>
        <p:spPr>
          <a:xfrm>
            <a:off x="2450106" y="498298"/>
            <a:ext cx="7632731" cy="830997"/>
          </a:xfrm>
          <a:prstGeom prst="rect">
            <a:avLst/>
          </a:prstGeom>
        </p:spPr>
        <p:txBody>
          <a:bodyPr wrap="none">
            <a:spAutoFit/>
          </a:bodyPr>
          <a:lstStyle/>
          <a:p>
            <a:r>
              <a:rPr lang="en-US" sz="4800" dirty="0"/>
              <a:t>Courts of the United Kingdom</a:t>
            </a:r>
            <a:endParaRPr lang="ru-RU" sz="4800" dirty="0"/>
          </a:p>
        </p:txBody>
      </p:sp>
      <p:sp>
        <p:nvSpPr>
          <p:cNvPr id="2" name="Прямоугольник 1"/>
          <p:cNvSpPr/>
          <p:nvPr/>
        </p:nvSpPr>
        <p:spPr>
          <a:xfrm>
            <a:off x="7738753" y="1329293"/>
            <a:ext cx="4065320" cy="563231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Courts of the United Kingdom are separated into three separate jurisdictions serving England and Wales, Scotland and Northern Ireland, as the United Kingdom does not have a single unified judicial </a:t>
            </a:r>
            <a:r>
              <a:rPr lang="en-US" dirty="0" smtClean="0">
                <a:ea typeface="Calibri" panose="020F0502020204030204" pitchFamily="34" charset="0"/>
                <a:cs typeface="Times New Roman" panose="02020603050405020304" pitchFamily="18" charset="0"/>
              </a:rPr>
              <a:t>system.</a:t>
            </a:r>
            <a:endParaRPr lang="en-US" dirty="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Constitutional </a:t>
            </a:r>
            <a:r>
              <a:rPr lang="en-US" dirty="0">
                <a:ea typeface="Calibri" panose="020F0502020204030204" pitchFamily="34" charset="0"/>
                <a:cs typeface="Times New Roman" panose="02020603050405020304" pitchFamily="18" charset="0"/>
              </a:rPr>
              <a:t>Reform Act 2005 created a new Supreme Court of the United Kingdom to take over the judicial functions of the House of Lords and devolution cases from the Judicial Committee of the Privy Council. The Supreme Court began work in 2009, and serves as the highest court of appeal in England and Wales and in Northern Ireland, and for civil cases in Scotland. The High Court of </a:t>
            </a:r>
            <a:r>
              <a:rPr lang="en-US" dirty="0" err="1">
                <a:ea typeface="Calibri" panose="020F0502020204030204" pitchFamily="34" charset="0"/>
                <a:cs typeface="Times New Roman" panose="02020603050405020304" pitchFamily="18" charset="0"/>
              </a:rPr>
              <a:t>Justiciary</a:t>
            </a:r>
            <a:r>
              <a:rPr lang="en-US" dirty="0">
                <a:ea typeface="Calibri" panose="020F0502020204030204" pitchFamily="34" charset="0"/>
                <a:cs typeface="Times New Roman" panose="02020603050405020304" pitchFamily="18" charset="0"/>
              </a:rPr>
              <a:t> will remain the court of last resort in Scotland for criminal cases.</a:t>
            </a:r>
            <a:endParaRPr lang="ru-RU"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8780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2222" y="519795"/>
            <a:ext cx="9776394" cy="830997"/>
          </a:xfrm>
          <a:prstGeom prst="rect">
            <a:avLst/>
          </a:prstGeom>
        </p:spPr>
        <p:txBody>
          <a:bodyPr wrap="none">
            <a:spAutoFit/>
          </a:bodyPr>
          <a:lstStyle/>
          <a:p>
            <a:r>
              <a:rPr lang="en-US" sz="4800" dirty="0"/>
              <a:t>Constitution of the Russian Federation</a:t>
            </a:r>
            <a:endParaRPr lang="ru-RU" sz="4800" dirty="0"/>
          </a:p>
        </p:txBody>
      </p:sp>
      <p:pic>
        <p:nvPicPr>
          <p:cNvPr id="10242" name="Picture 2" descr="https://www.syktsu.ru/news/%D0%B4%D0%B5%D0%BA%D0%B0%D0%B1%D1%80%D1%8C%202018/01122018/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933" y="2032308"/>
            <a:ext cx="5221992" cy="385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Прямоугольник 1"/>
          <p:cNvSpPr/>
          <p:nvPr/>
        </p:nvSpPr>
        <p:spPr>
          <a:xfrm>
            <a:off x="7342910" y="1942536"/>
            <a:ext cx="3808021" cy="4029565"/>
          </a:xfrm>
          <a:prstGeom prst="rect">
            <a:avLst/>
          </a:prstGeom>
        </p:spPr>
        <p:txBody>
          <a:bodyPr wrap="square">
            <a:spAutoFit/>
          </a:bodyPr>
          <a:lstStyle/>
          <a:p>
            <a:pPr indent="450215" algn="just">
              <a:lnSpc>
                <a:spcPct val="107000"/>
              </a:lnSpc>
            </a:pPr>
            <a:r>
              <a:rPr lang="en-US" sz="2000" dirty="0">
                <a:ea typeface="Calibri" panose="020F0502020204030204" pitchFamily="34" charset="0"/>
                <a:cs typeface="Times New Roman" panose="02020603050405020304" pitchFamily="18" charset="0"/>
              </a:rPr>
              <a:t>The current Constitution of the Russian Federation was adopted by national referendum on December 12, 1993. Russia's constitution came into force on December 25, 1993, now of its official publication, and abolished the Soviet system of government. The current Constitution is the second most long-lived in the history of Russia, behind the Constitution of 1936.</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8568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49327" y="146570"/>
            <a:ext cx="3668248" cy="1107996"/>
          </a:xfrm>
          <a:prstGeom prst="rect">
            <a:avLst/>
          </a:prstGeom>
        </p:spPr>
        <p:txBody>
          <a:bodyPr wrap="none">
            <a:spAutoFit/>
          </a:bodyPr>
          <a:lstStyle/>
          <a:p>
            <a:r>
              <a:rPr lang="en-US" sz="6600" dirty="0"/>
              <a:t>Provisions</a:t>
            </a:r>
            <a:endParaRPr lang="ru-RU" sz="6600" dirty="0"/>
          </a:p>
        </p:txBody>
      </p:sp>
      <p:pic>
        <p:nvPicPr>
          <p:cNvPr id="5" name="Picture 2" descr="https://aboutislam.net/wp-content/uploads/2017/01/How-Much-Freedom-Do-We-Have-in-Lif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50407">
            <a:off x="824858" y="1460975"/>
            <a:ext cx="5010995" cy="33406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4" descr="https://www.portmir.org.uk/wp-content/uploads/2018/07/Essay-On-Human-Righ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249068">
            <a:off x="647321" y="3166843"/>
            <a:ext cx="4243951" cy="3010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Прямоугольник 1"/>
          <p:cNvSpPr/>
          <p:nvPr/>
        </p:nvSpPr>
        <p:spPr>
          <a:xfrm>
            <a:off x="7418119" y="1254566"/>
            <a:ext cx="3982193" cy="4708981"/>
          </a:xfrm>
          <a:prstGeom prst="rect">
            <a:avLst/>
          </a:prstGeom>
        </p:spPr>
        <p:txBody>
          <a:bodyPr wrap="square">
            <a:spAutoFit/>
          </a:bodyPr>
          <a:lstStyle/>
          <a:p>
            <a:pPr indent="450215" algn="just">
              <a:spcAft>
                <a:spcPts val="0"/>
              </a:spcAft>
            </a:pPr>
            <a:r>
              <a:rPr lang="en-US" sz="2000" dirty="0">
                <a:ea typeface="Calibri" panose="020F0502020204030204" pitchFamily="34" charset="0"/>
                <a:cs typeface="Times New Roman" panose="02020603050405020304" pitchFamily="18" charset="0"/>
              </a:rPr>
              <a:t>Especially on human rights and fundamental freedoms, the Constitution provides for human rights and freedom of citizen according to the universally </a:t>
            </a:r>
            <a:r>
              <a:rPr lang="en-US" sz="2000" dirty="0" smtClean="0">
                <a:ea typeface="Calibri" panose="020F0502020204030204" pitchFamily="34" charset="0"/>
                <a:cs typeface="Times New Roman" panose="02020603050405020304" pitchFamily="18" charset="0"/>
              </a:rPr>
              <a:t>recognized </a:t>
            </a:r>
            <a:r>
              <a:rPr lang="en-US" sz="2000" dirty="0">
                <a:ea typeface="Calibri" panose="020F0502020204030204" pitchFamily="34" charset="0"/>
                <a:cs typeface="Times New Roman" panose="02020603050405020304" pitchFamily="18" charset="0"/>
              </a:rPr>
              <a:t>principles and norm of international law as well as the Constitution and affirms that the listing in the Constitution of the Russian Federation of the fundamental rights and freedom shall not be interpreted as a rejection and derogation of other universally </a:t>
            </a:r>
            <a:r>
              <a:rPr lang="en-US" sz="2000" dirty="0" smtClean="0">
                <a:ea typeface="Calibri" panose="020F0502020204030204" pitchFamily="34" charset="0"/>
                <a:cs typeface="Times New Roman" panose="02020603050405020304" pitchFamily="18" charset="0"/>
              </a:rPr>
              <a:t>recognized </a:t>
            </a:r>
            <a:r>
              <a:rPr lang="en-US" sz="2000" dirty="0">
                <a:ea typeface="Calibri" panose="020F0502020204030204" pitchFamily="34" charset="0"/>
                <a:cs typeface="Times New Roman" panose="02020603050405020304" pitchFamily="18" charset="0"/>
              </a:rPr>
              <a:t>human rights and freedom. </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184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1737" y="501134"/>
            <a:ext cx="3343416" cy="830997"/>
          </a:xfrm>
          <a:prstGeom prst="rect">
            <a:avLst/>
          </a:prstGeom>
        </p:spPr>
        <p:txBody>
          <a:bodyPr wrap="none">
            <a:spAutoFit/>
          </a:bodyPr>
          <a:lstStyle/>
          <a:p>
            <a:pPr indent="450215" algn="just">
              <a:spcAft>
                <a:spcPts val="0"/>
              </a:spcAft>
            </a:pPr>
            <a:r>
              <a:rPr lang="en-US" sz="4800" dirty="0"/>
              <a:t>Presidency</a:t>
            </a:r>
            <a:endParaRPr lang="ru-RU" sz="4800" dirty="0"/>
          </a:p>
        </p:txBody>
      </p:sp>
      <p:pic>
        <p:nvPicPr>
          <p:cNvPr id="13314" name="Picture 2" descr="https://1.bp.blogspot.com/-2w4RnTrFs4k/WM5Jn_xqDyI/AAAAAAAADTE/0-rvAG6oUy4l_9K_Fq-noMv6svuPLyLeQCEw/s1600/russian-goverm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492" y="1848242"/>
            <a:ext cx="6478490" cy="39964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AutoShape 4" descr="https://m.1in.am/assets/uploads/sites/3/2019/06/01-1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8011886" y="1751233"/>
            <a:ext cx="3637808" cy="4093428"/>
          </a:xfrm>
          <a:prstGeom prst="rect">
            <a:avLst/>
          </a:prstGeom>
        </p:spPr>
        <p:txBody>
          <a:bodyPr wrap="square">
            <a:spAutoFit/>
          </a:bodyPr>
          <a:lstStyle/>
          <a:p>
            <a:r>
              <a:rPr lang="en-US" sz="2000" dirty="0">
                <a:ea typeface="Calibri" panose="020F0502020204030204" pitchFamily="34" charset="0"/>
                <a:cs typeface="Times New Roman" panose="02020603050405020304" pitchFamily="18" charset="0"/>
              </a:rPr>
              <a:t>The Constitution of the Russian Federation specifies that the President is the Russian head of state, setting domestic and foreign policy and representing Russian both within the country and internationally. While the original constitution stipulated a four-year term and a maximum of two terms in succession, the current constitution decrees a six-year term</a:t>
            </a:r>
            <a:r>
              <a:rPr lang="en-US" dirty="0">
                <a:solidFill>
                  <a:srgbClr val="424242"/>
                </a:solidFill>
                <a:latin typeface="Calibri" panose="020F0502020204030204" pitchFamily="34" charset="0"/>
                <a:ea typeface="Calibri" panose="020F0502020204030204" pitchFamily="34" charset="0"/>
                <a:cs typeface="Times New Roman" panose="02020603050405020304" pitchFamily="18" charset="0"/>
              </a:rPr>
              <a:t>. </a:t>
            </a:r>
            <a:endParaRPr lang="ru-RU" dirty="0"/>
          </a:p>
        </p:txBody>
      </p:sp>
    </p:spTree>
    <p:extLst>
      <p:ext uri="{BB962C8B-B14F-4D97-AF65-F5344CB8AC3E}">
        <p14:creationId xmlns:p14="http://schemas.microsoft.com/office/powerpoint/2010/main" xmlns="" val="296343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52519" y="248465"/>
            <a:ext cx="4367414" cy="6463308"/>
          </a:xfrm>
          <a:prstGeom prst="rect">
            <a:avLst/>
          </a:prstGeom>
        </p:spPr>
        <p:txBody>
          <a:bodyPr wrap="none">
            <a:spAutoFit/>
          </a:bodyPr>
          <a:lstStyle/>
          <a:p>
            <a:pPr algn="just"/>
            <a:r>
              <a:rPr lang="en-US" b="1" dirty="0" smtClean="0"/>
              <a:t>I. The</a:t>
            </a:r>
            <a:r>
              <a:rPr lang="en-US" b="1" dirty="0"/>
              <a:t> United States of </a:t>
            </a:r>
            <a:r>
              <a:rPr lang="en-US" b="1" dirty="0" smtClean="0"/>
              <a:t>America</a:t>
            </a:r>
          </a:p>
          <a:p>
            <a:pPr algn="just"/>
            <a:r>
              <a:rPr lang="en-US" dirty="0" smtClean="0"/>
              <a:t>1. The </a:t>
            </a:r>
            <a:r>
              <a:rPr lang="en-US" dirty="0"/>
              <a:t>US </a:t>
            </a:r>
            <a:r>
              <a:rPr lang="en-US" dirty="0" smtClean="0"/>
              <a:t>constitution</a:t>
            </a:r>
          </a:p>
          <a:p>
            <a:pPr algn="just"/>
            <a:r>
              <a:rPr lang="en-US" dirty="0" smtClean="0"/>
              <a:t>1.1. The </a:t>
            </a:r>
            <a:r>
              <a:rPr lang="en-US" dirty="0"/>
              <a:t>Bill of </a:t>
            </a:r>
            <a:r>
              <a:rPr lang="en-US" dirty="0" smtClean="0"/>
              <a:t>Rights</a:t>
            </a:r>
          </a:p>
          <a:p>
            <a:pPr algn="just"/>
            <a:r>
              <a:rPr lang="en-US" dirty="0" smtClean="0"/>
              <a:t>1.2. Constitution’s features</a:t>
            </a:r>
          </a:p>
          <a:p>
            <a:pPr algn="just"/>
            <a:r>
              <a:rPr lang="en-US" dirty="0" smtClean="0"/>
              <a:t>2. Three </a:t>
            </a:r>
            <a:r>
              <a:rPr lang="en-US" dirty="0"/>
              <a:t>Branches of </a:t>
            </a:r>
            <a:r>
              <a:rPr lang="en-US" dirty="0" smtClean="0"/>
              <a:t>Government</a:t>
            </a:r>
          </a:p>
          <a:p>
            <a:r>
              <a:rPr lang="en-US" dirty="0" smtClean="0"/>
              <a:t>2.1</a:t>
            </a:r>
            <a:r>
              <a:rPr lang="en-US" dirty="0"/>
              <a:t> Legislative branch </a:t>
            </a:r>
            <a:endParaRPr lang="en-US" dirty="0" smtClean="0"/>
          </a:p>
          <a:p>
            <a:pPr algn="just"/>
            <a:r>
              <a:rPr lang="en-US" dirty="0" smtClean="0"/>
              <a:t>2.2.</a:t>
            </a:r>
            <a:r>
              <a:rPr lang="en-US" dirty="0"/>
              <a:t> Executive </a:t>
            </a:r>
            <a:r>
              <a:rPr lang="en-US" dirty="0" smtClean="0"/>
              <a:t>branch</a:t>
            </a:r>
          </a:p>
          <a:p>
            <a:pPr algn="just"/>
            <a:r>
              <a:rPr lang="en-US" dirty="0" smtClean="0"/>
              <a:t>2.3. </a:t>
            </a:r>
            <a:r>
              <a:rPr lang="en-US" dirty="0"/>
              <a:t>Judicial branch </a:t>
            </a:r>
            <a:endParaRPr lang="en-US" dirty="0" smtClean="0"/>
          </a:p>
          <a:p>
            <a:pPr algn="just"/>
            <a:r>
              <a:rPr lang="en-US" dirty="0" smtClean="0"/>
              <a:t>3. The </a:t>
            </a:r>
            <a:r>
              <a:rPr lang="en-US" dirty="0"/>
              <a:t>US </a:t>
            </a:r>
            <a:r>
              <a:rPr lang="en-US" dirty="0" smtClean="0"/>
              <a:t>Legislation</a:t>
            </a:r>
          </a:p>
          <a:p>
            <a:pPr algn="just"/>
            <a:endParaRPr lang="en-US" dirty="0" smtClean="0"/>
          </a:p>
          <a:p>
            <a:pPr algn="just"/>
            <a:r>
              <a:rPr lang="en-US" b="1" dirty="0" smtClean="0"/>
              <a:t>II. The</a:t>
            </a:r>
            <a:r>
              <a:rPr lang="en-US" b="1" dirty="0"/>
              <a:t> United Kingdom of Great Britain and </a:t>
            </a:r>
            <a:endParaRPr lang="en-US" b="1" dirty="0" smtClean="0"/>
          </a:p>
          <a:p>
            <a:pPr algn="just"/>
            <a:r>
              <a:rPr lang="en-US" b="1" dirty="0" smtClean="0"/>
              <a:t>Northern Ireland</a:t>
            </a:r>
          </a:p>
          <a:p>
            <a:pPr algn="just"/>
            <a:r>
              <a:rPr lang="en-US" dirty="0" smtClean="0"/>
              <a:t>1. The British constitution</a:t>
            </a:r>
          </a:p>
          <a:p>
            <a:pPr algn="just"/>
            <a:r>
              <a:rPr lang="en-US" dirty="0" smtClean="0"/>
              <a:t>1.1. Parliamentary sovereignty</a:t>
            </a:r>
          </a:p>
          <a:p>
            <a:pPr algn="just"/>
            <a:r>
              <a:rPr lang="en-US" dirty="0" smtClean="0"/>
              <a:t>2. Power </a:t>
            </a:r>
            <a:r>
              <a:rPr lang="en-US" dirty="0"/>
              <a:t>in the United </a:t>
            </a:r>
            <a:r>
              <a:rPr lang="en-US" dirty="0" smtClean="0"/>
              <a:t>Kingdom</a:t>
            </a:r>
          </a:p>
          <a:p>
            <a:pPr algn="just"/>
            <a:r>
              <a:rPr lang="en-US" dirty="0" smtClean="0"/>
              <a:t>3. Courts </a:t>
            </a:r>
            <a:r>
              <a:rPr lang="en-US" dirty="0"/>
              <a:t>of the United </a:t>
            </a:r>
            <a:r>
              <a:rPr lang="en-US" dirty="0" smtClean="0"/>
              <a:t>Kingdom</a:t>
            </a:r>
          </a:p>
          <a:p>
            <a:pPr algn="just"/>
            <a:endParaRPr lang="en-US" dirty="0" smtClean="0"/>
          </a:p>
          <a:p>
            <a:pPr algn="just"/>
            <a:r>
              <a:rPr lang="en-US" b="1" dirty="0" smtClean="0"/>
              <a:t>III. The Russian Federation</a:t>
            </a:r>
            <a:endParaRPr lang="en-US" b="1" dirty="0"/>
          </a:p>
          <a:p>
            <a:pPr algn="just"/>
            <a:r>
              <a:rPr lang="en-US" dirty="0" smtClean="0"/>
              <a:t>1. Constitution </a:t>
            </a:r>
            <a:r>
              <a:rPr lang="en-US" dirty="0"/>
              <a:t>of the Russian </a:t>
            </a:r>
            <a:r>
              <a:rPr lang="en-US" dirty="0" smtClean="0"/>
              <a:t>Federation</a:t>
            </a:r>
          </a:p>
          <a:p>
            <a:pPr algn="just"/>
            <a:r>
              <a:rPr lang="en-US" dirty="0" smtClean="0"/>
              <a:t>1.1. Provisions</a:t>
            </a:r>
          </a:p>
          <a:p>
            <a:pPr algn="just"/>
            <a:r>
              <a:rPr lang="en-US" dirty="0" smtClean="0"/>
              <a:t>1.2. Presidency</a:t>
            </a:r>
          </a:p>
          <a:p>
            <a:pPr algn="just"/>
            <a:r>
              <a:rPr lang="en-US" dirty="0" smtClean="0"/>
              <a:t>2. Legislative branch</a:t>
            </a:r>
          </a:p>
          <a:p>
            <a:pPr algn="just"/>
            <a:r>
              <a:rPr lang="en-US" dirty="0" smtClean="0"/>
              <a:t>3. Judiciary</a:t>
            </a:r>
            <a:endParaRPr lang="ru-RU" dirty="0"/>
          </a:p>
        </p:txBody>
      </p:sp>
      <p:sp>
        <p:nvSpPr>
          <p:cNvPr id="5" name="Прямоугольник 4"/>
          <p:cNvSpPr/>
          <p:nvPr/>
        </p:nvSpPr>
        <p:spPr>
          <a:xfrm>
            <a:off x="832565" y="2833788"/>
            <a:ext cx="4926349" cy="646331"/>
          </a:xfrm>
          <a:prstGeom prst="rect">
            <a:avLst/>
          </a:prstGeom>
        </p:spPr>
        <p:txBody>
          <a:bodyPr wrap="none">
            <a:spAutoFit/>
          </a:bodyPr>
          <a:lstStyle/>
          <a:p>
            <a:r>
              <a:rPr lang="en-US" sz="3600" i="1" u="sng" dirty="0" smtClean="0">
                <a:solidFill>
                  <a:srgbClr val="000000"/>
                </a:solidFill>
                <a:latin typeface="Arial" panose="020B0604020202020204" pitchFamily="34" charset="0"/>
              </a:rPr>
              <a:t>Presentation structure: </a:t>
            </a:r>
            <a:endParaRPr lang="ru-RU" sz="3600" i="1" u="sng" dirty="0"/>
          </a:p>
        </p:txBody>
      </p:sp>
    </p:spTree>
    <p:extLst>
      <p:ext uri="{BB962C8B-B14F-4D97-AF65-F5344CB8AC3E}">
        <p14:creationId xmlns:p14="http://schemas.microsoft.com/office/powerpoint/2010/main" xmlns="" val="844552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ptzgovorit.ru/sites/default/files/original_nodes/gosud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5993" y="506224"/>
            <a:ext cx="4489155" cy="29957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4340" name="Picture 4" descr="https://russiancouncil.ru/upload/iblock/64a/svf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2532" y="3780910"/>
            <a:ext cx="3476076" cy="27547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Прямоугольник 3"/>
          <p:cNvSpPr/>
          <p:nvPr/>
        </p:nvSpPr>
        <p:spPr>
          <a:xfrm>
            <a:off x="6046867" y="280593"/>
            <a:ext cx="5098512" cy="830997"/>
          </a:xfrm>
          <a:prstGeom prst="rect">
            <a:avLst/>
          </a:prstGeom>
        </p:spPr>
        <p:txBody>
          <a:bodyPr wrap="none">
            <a:spAutoFit/>
          </a:bodyPr>
          <a:lstStyle/>
          <a:p>
            <a:pPr indent="450215" algn="just">
              <a:spcAft>
                <a:spcPts val="0"/>
              </a:spcAft>
            </a:pPr>
            <a:r>
              <a:rPr lang="en-US" sz="4800" dirty="0"/>
              <a:t>Legislative branch</a:t>
            </a:r>
            <a:endParaRPr lang="ru-RU" sz="4800" dirty="0"/>
          </a:p>
        </p:txBody>
      </p:sp>
      <p:sp>
        <p:nvSpPr>
          <p:cNvPr id="2" name="Прямоугольник 1"/>
          <p:cNvSpPr/>
          <p:nvPr/>
        </p:nvSpPr>
        <p:spPr>
          <a:xfrm>
            <a:off x="6539713" y="1763048"/>
            <a:ext cx="4112820" cy="3477875"/>
          </a:xfrm>
          <a:prstGeom prst="rect">
            <a:avLst/>
          </a:prstGeom>
        </p:spPr>
        <p:txBody>
          <a:bodyPr wrap="square">
            <a:spAutoFit/>
          </a:bodyPr>
          <a:lstStyle/>
          <a:p>
            <a:r>
              <a:rPr lang="en-US" sz="2000" dirty="0">
                <a:ea typeface="Calibri" panose="020F0502020204030204" pitchFamily="34" charset="0"/>
                <a:cs typeface="Times New Roman" panose="02020603050405020304" pitchFamily="18" charset="0"/>
              </a:rPr>
              <a:t>The legislature is represented by the Federal Assembly of Russia, which consists of two chambers: the State Duma – the lower house, and the Federation Council – the upper house. The two chambers possess different powers and responsibilities, while the State Duma is of more significance, as the State Duma carries the main responsibility for passing  </a:t>
            </a:r>
            <a:r>
              <a:rPr lang="en-US" dirty="0">
                <a:solidFill>
                  <a:srgbClr val="424242"/>
                </a:solidFill>
                <a:latin typeface="Calibri" panose="020F0502020204030204" pitchFamily="34" charset="0"/>
                <a:ea typeface="Calibri" panose="020F0502020204030204" pitchFamily="34" charset="0"/>
                <a:cs typeface="Times New Roman" panose="02020603050405020304" pitchFamily="18" charset="0"/>
              </a:rPr>
              <a:t>federal laws.</a:t>
            </a:r>
            <a:endParaRPr lang="ru-RU" dirty="0"/>
          </a:p>
        </p:txBody>
      </p:sp>
    </p:spTree>
    <p:extLst>
      <p:ext uri="{BB962C8B-B14F-4D97-AF65-F5344CB8AC3E}">
        <p14:creationId xmlns:p14="http://schemas.microsoft.com/office/powerpoint/2010/main" xmlns="" val="347097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1447" y="407828"/>
            <a:ext cx="2815964" cy="830997"/>
          </a:xfrm>
          <a:prstGeom prst="rect">
            <a:avLst/>
          </a:prstGeom>
        </p:spPr>
        <p:txBody>
          <a:bodyPr wrap="none">
            <a:spAutoFit/>
          </a:bodyPr>
          <a:lstStyle/>
          <a:p>
            <a:pPr indent="450215" algn="just">
              <a:spcAft>
                <a:spcPts val="0"/>
              </a:spcAft>
            </a:pPr>
            <a:r>
              <a:rPr lang="en-US" sz="4800" dirty="0"/>
              <a:t>Judiciary</a:t>
            </a:r>
            <a:endParaRPr lang="ru-RU" sz="4800" dirty="0"/>
          </a:p>
        </p:txBody>
      </p:sp>
      <p:pic>
        <p:nvPicPr>
          <p:cNvPr id="15362" name="Picture 2" descr="https://politeka.net/images/2017/12/26/o7SlYpzYEsWIgGlAUqaneGSjBxYJKhFI.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3217"/>
          <a:stretch/>
        </p:blipFill>
        <p:spPr bwMode="auto">
          <a:xfrm>
            <a:off x="616640" y="1925534"/>
            <a:ext cx="5879163" cy="3951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7441869" y="1393059"/>
            <a:ext cx="4445331" cy="5016758"/>
          </a:xfrm>
          <a:prstGeom prst="rect">
            <a:avLst/>
          </a:prstGeom>
        </p:spPr>
        <p:txBody>
          <a:bodyPr wrap="square">
            <a:spAutoFit/>
          </a:bodyPr>
          <a:lstStyle/>
          <a:p>
            <a:r>
              <a:rPr lang="en-US" sz="2000" dirty="0">
                <a:ea typeface="Calibri" panose="020F0502020204030204" pitchFamily="34" charset="0"/>
                <a:cs typeface="Times New Roman" panose="02020603050405020304" pitchFamily="18" charset="0"/>
              </a:rPr>
              <a:t>The constitution provides for judicial immunity, lifetime appointments/"irremovable" justices, and the supremacy of the courts to administer justice, and affirms that judges need only submit to the constitution and the federal law. Additionally, Article 123 provides for open and fair trials, as well as equal application of the law. Three courts are delineated Constitution Court of the Russian Federation, the Supreme Court of the Russian Federation, the Higher Arbitration Court, each "Appointed by the Council of the Federation upon the proposals by the President". </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8816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962" y="2708331"/>
            <a:ext cx="9613594" cy="1015663"/>
          </a:xfrm>
          <a:prstGeom prst="rect">
            <a:avLst/>
          </a:prstGeom>
          <a:noFill/>
        </p:spPr>
        <p:txBody>
          <a:bodyPr wrap="none" rtlCol="0">
            <a:spAutoFit/>
          </a:bodyPr>
          <a:lstStyle/>
          <a:p>
            <a:r>
              <a:rPr lang="en-US" sz="6000" b="1" dirty="0" smtClean="0">
                <a:ln w="9525">
                  <a:solidFill>
                    <a:schemeClr val="bg1"/>
                  </a:solidFill>
                  <a:prstDash val="solid"/>
                </a:ln>
                <a:effectLst>
                  <a:outerShdw blurRad="12700" dist="38100" dir="2700000" algn="tl" rotWithShape="0">
                    <a:schemeClr val="bg1">
                      <a:lumMod val="50000"/>
                    </a:schemeClr>
                  </a:outerShdw>
                </a:effectLst>
              </a:rPr>
              <a:t>Thank you for your attention!</a:t>
            </a:r>
            <a:endParaRPr lang="ru-RU" sz="6000" b="1" dirty="0" smtClean="0">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88116" y="398497"/>
            <a:ext cx="5695085" cy="923330"/>
          </a:xfrm>
          <a:prstGeom prst="rect">
            <a:avLst/>
          </a:prstGeom>
        </p:spPr>
        <p:txBody>
          <a:bodyPr wrap="none">
            <a:spAutoFit/>
          </a:bodyPr>
          <a:lstStyle/>
          <a:p>
            <a:pPr algn="ctr"/>
            <a:r>
              <a:rPr lang="en-US" sz="5400" dirty="0"/>
              <a:t>The US constitution</a:t>
            </a:r>
            <a:endParaRPr lang="ru-RU" sz="5400" dirty="0"/>
          </a:p>
        </p:txBody>
      </p:sp>
      <p:pic>
        <p:nvPicPr>
          <p:cNvPr id="1026" name="Picture 2" descr="https://images.fineartamerica.com/images-medium-large-5/us-constitution-and-flag-ron-whit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3774" y="1884783"/>
            <a:ext cx="5900324" cy="3893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7312092" y="1884783"/>
            <a:ext cx="3809999" cy="3785652"/>
          </a:xfrm>
          <a:prstGeom prst="rect">
            <a:avLst/>
          </a:prstGeom>
        </p:spPr>
        <p:txBody>
          <a:bodyPr wrap="square">
            <a:spAutoFit/>
          </a:bodyPr>
          <a:lstStyle/>
          <a:p>
            <a:pPr marL="342900" indent="-342900">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form of the US government is based on the Constitution of 1787 which was adopted after the War of </a:t>
            </a:r>
            <a:r>
              <a:rPr lang="en-US" sz="2000" dirty="0" smtClean="0">
                <a:ea typeface="Calibri" panose="020F0502020204030204" pitchFamily="34" charset="0"/>
                <a:cs typeface="Times New Roman" panose="02020603050405020304" pitchFamily="18" charset="0"/>
              </a:rPr>
              <a:t>Independence</a:t>
            </a:r>
          </a:p>
          <a:p>
            <a:endParaRPr lang="ru-RU" sz="2000" dirty="0"/>
          </a:p>
          <a:p>
            <a:pPr marL="342900" indent="-342900">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US Constitution consists of 7 articles and 27 amendments. </a:t>
            </a:r>
            <a:endParaRPr lang="en-US" sz="2000" dirty="0" smtClean="0">
              <a:ea typeface="Calibri" panose="020F0502020204030204" pitchFamily="34" charset="0"/>
              <a:cs typeface="Times New Roman" panose="02020603050405020304" pitchFamily="18" charset="0"/>
            </a:endParaRPr>
          </a:p>
          <a:p>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first 10 amendments are called the Bill of Rights and were adopted in 1791 under popular pressure.</a:t>
            </a:r>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6467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4.bp.blogspot.com/-Ru09XgQ4dsA/Wqs6h9QtQkI/AAAAAAAAEZc/x1Ow2ozFnT4OaK78ryPLeSWXo2RuIFp-QCLcBGAs/s1600/bill-of-right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112" y="1089367"/>
            <a:ext cx="3595332" cy="4718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4" name="Picture 6" descr="https://pbs.twimg.com/media/CvoHB0FXEAATqQT.jpg:larg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96236" y="510867"/>
            <a:ext cx="7019665" cy="4087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Прямоугольник 3"/>
          <p:cNvSpPr/>
          <p:nvPr/>
        </p:nvSpPr>
        <p:spPr>
          <a:xfrm>
            <a:off x="5102596" y="5063804"/>
            <a:ext cx="6406947" cy="1200329"/>
          </a:xfrm>
          <a:prstGeom prst="rect">
            <a:avLst/>
          </a:prstGeom>
        </p:spPr>
        <p:txBody>
          <a:bodyPr wrap="none">
            <a:spAutoFit/>
          </a:bodyPr>
          <a:lstStyle/>
          <a:p>
            <a:r>
              <a:rPr lang="en-US" sz="7200" dirty="0"/>
              <a:t>The Bill of Rights</a:t>
            </a:r>
            <a:endParaRPr lang="ru-RU" sz="7200" dirty="0"/>
          </a:p>
        </p:txBody>
      </p:sp>
    </p:spTree>
    <p:extLst>
      <p:ext uri="{BB962C8B-B14F-4D97-AF65-F5344CB8AC3E}">
        <p14:creationId xmlns:p14="http://schemas.microsoft.com/office/powerpoint/2010/main" xmlns="" val="3065430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638159" y="590373"/>
            <a:ext cx="3809999" cy="5940088"/>
          </a:xfrm>
          <a:prstGeom prst="rect">
            <a:avLst/>
          </a:prstGeom>
        </p:spPr>
        <p:txBody>
          <a:bodyPr wrap="square">
            <a:spAutoFit/>
          </a:bodyPr>
          <a:lstStyle/>
          <a:p>
            <a:pPr marL="342900" indent="-342900">
              <a:buFont typeface="Arial" panose="020B0604020202020204" pitchFamily="34" charset="0"/>
              <a:buChar char="•"/>
            </a:pPr>
            <a:r>
              <a:rPr lang="en-US" sz="2000" dirty="0"/>
              <a:t>The Bill of Rights is a series of limitations on the power of the United States federal government, protecting the natural rights and liberties, property including freedom of religion, freedom of speech, a free press, free assembly, and free association, as well as the right to keep and carry arms.</a:t>
            </a:r>
            <a:r>
              <a:rPr lang="en-US" sz="2000" dirty="0" smtClean="0">
                <a:ea typeface="Calibri" panose="020F0502020204030204" pitchFamily="34" charset="0"/>
                <a:cs typeface="Times New Roman" panose="02020603050405020304" pitchFamily="18" charset="0"/>
              </a:rPr>
              <a:t>. </a:t>
            </a:r>
          </a:p>
          <a:p>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t>In federal criminal cases, it requires indictment by a grand jury for any capital crime, guarantees a speedy, public trial with an impartial jury composed of members of the state in which the crime occurred.</a:t>
            </a:r>
            <a:endParaRPr lang="ru-RU" sz="2000" dirty="0"/>
          </a:p>
        </p:txBody>
      </p:sp>
    </p:spTree>
    <p:extLst>
      <p:ext uri="{BB962C8B-B14F-4D97-AF65-F5344CB8AC3E}">
        <p14:creationId xmlns:p14="http://schemas.microsoft.com/office/powerpoint/2010/main" xmlns="" val="416823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tudy.com/cimages/videopreview/the-evolution-of-american-federalism-1937-present1_126463.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7" t="4889" r="-287" b="12754"/>
          <a:stretch/>
        </p:blipFill>
        <p:spPr bwMode="auto">
          <a:xfrm>
            <a:off x="331162" y="2169044"/>
            <a:ext cx="7364048" cy="336394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1788595" y="161939"/>
            <a:ext cx="8632556" cy="1200329"/>
          </a:xfrm>
          <a:prstGeom prst="rect">
            <a:avLst/>
          </a:prstGeom>
        </p:spPr>
        <p:txBody>
          <a:bodyPr wrap="none">
            <a:spAutoFit/>
          </a:bodyPr>
          <a:lstStyle/>
          <a:p>
            <a:r>
              <a:rPr lang="en-US" sz="7200" dirty="0" smtClean="0"/>
              <a:t>Constitution’s features</a:t>
            </a:r>
            <a:endParaRPr lang="ru-RU" sz="7200" dirty="0"/>
          </a:p>
        </p:txBody>
      </p:sp>
      <p:sp>
        <p:nvSpPr>
          <p:cNvPr id="2" name="Прямоугольник 1"/>
          <p:cNvSpPr/>
          <p:nvPr/>
        </p:nvSpPr>
        <p:spPr>
          <a:xfrm>
            <a:off x="7695210" y="1860286"/>
            <a:ext cx="4342411" cy="4708981"/>
          </a:xfrm>
          <a:prstGeom prst="rect">
            <a:avLst/>
          </a:prstGeom>
        </p:spPr>
        <p:txBody>
          <a:bodyPr wrap="square">
            <a:spAutoFit/>
          </a:bodyPr>
          <a:lstStyle/>
          <a:p>
            <a:pPr marL="342900" indent="-342900">
              <a:buFont typeface="Arial" panose="020B0604020202020204" pitchFamily="34" charset="0"/>
              <a:buChar char="•"/>
            </a:pPr>
            <a:r>
              <a:rPr lang="en-US" sz="2000" dirty="0">
                <a:ea typeface="Calibri" panose="020F0502020204030204" pitchFamily="34" charset="0"/>
                <a:cs typeface="Times New Roman" panose="02020603050405020304" pitchFamily="18" charset="0"/>
              </a:rPr>
              <a:t>Key feature of the US Constitution is federalism - the division of power between the national government and the states. Another major feature of the Constitution is the principle of the separation of powers within the national government</a:t>
            </a:r>
            <a:r>
              <a:rPr lang="en-US" sz="2000" dirty="0" smtClean="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n-US" sz="2000" dirty="0"/>
              <a:t>There is the system of checks and balances, which is each branch has certain duties to check the powers of the other branches. This system was meant to protect against the extremes since it makes compromise and consensus necessary.</a:t>
            </a:r>
            <a:endParaRPr lang="ru-RU" sz="2000" dirty="0"/>
          </a:p>
          <a:p>
            <a:endParaRPr lang="ru-RU"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07995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139" y="239878"/>
            <a:ext cx="11901143" cy="1200329"/>
          </a:xfrm>
          <a:prstGeom prst="rect">
            <a:avLst/>
          </a:prstGeom>
        </p:spPr>
        <p:txBody>
          <a:bodyPr wrap="none">
            <a:spAutoFit/>
          </a:bodyPr>
          <a:lstStyle/>
          <a:p>
            <a:r>
              <a:rPr lang="en-US" sz="7200" dirty="0" smtClean="0"/>
              <a:t>Three Branches of Government</a:t>
            </a:r>
            <a:endParaRPr lang="ru-RU" sz="7200" dirty="0"/>
          </a:p>
        </p:txBody>
      </p:sp>
      <p:pic>
        <p:nvPicPr>
          <p:cNvPr id="4098" name="Picture 2" descr="http://education.mnhs.org/sites/default/files/styles/nl_large_image/public/images/nl/7-8_0.jpg?itok=36AfceZX"/>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2232"/>
          <a:stretch/>
        </p:blipFill>
        <p:spPr bwMode="auto">
          <a:xfrm>
            <a:off x="830923" y="1435672"/>
            <a:ext cx="10691574" cy="6014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403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82691" y="2185059"/>
            <a:ext cx="3966358" cy="3170099"/>
          </a:xfrm>
          <a:prstGeom prst="rect">
            <a:avLst/>
          </a:prstGeom>
        </p:spPr>
        <p:txBody>
          <a:bodyPr wrap="square">
            <a:spAutoFit/>
          </a:bodyPr>
          <a:lstStyle/>
          <a:p>
            <a:pPr indent="450215" algn="just">
              <a:spcAft>
                <a:spcPts val="0"/>
              </a:spcAft>
            </a:pPr>
            <a:r>
              <a:rPr lang="en-US" sz="2000" dirty="0">
                <a:ea typeface="Calibri" panose="020F0502020204030204" pitchFamily="34" charset="0"/>
                <a:cs typeface="Times New Roman" panose="02020603050405020304" pitchFamily="18" charset="0"/>
              </a:rPr>
              <a:t>Legislative branch is called the Congress which consists of the Senate and the House of Representatives</a:t>
            </a:r>
            <a:r>
              <a:rPr lang="en-US" sz="2000" dirty="0" smtClean="0">
                <a:ea typeface="Calibri" panose="020F0502020204030204" pitchFamily="34" charset="0"/>
                <a:cs typeface="Times New Roman" panose="02020603050405020304" pitchFamily="18" charset="0"/>
              </a:rPr>
              <a:t>.</a:t>
            </a:r>
          </a:p>
          <a:p>
            <a:pPr indent="450215" algn="just">
              <a:spcAft>
                <a:spcPts val="0"/>
              </a:spcAft>
            </a:pPr>
            <a:r>
              <a:rPr lang="en-US" sz="20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It is the responsibility of the Congress to propose and pass laws. In the system of checks and balances, Congress can refuse to approve Presidential appointments and can override presidential veto.</a:t>
            </a:r>
            <a:endParaRPr lang="ru-RU" sz="2000" dirty="0">
              <a:ea typeface="Calibri" panose="020F0502020204030204" pitchFamily="34" charset="0"/>
              <a:cs typeface="Times New Roman" panose="02020603050405020304" pitchFamily="18" charset="0"/>
            </a:endParaRPr>
          </a:p>
        </p:txBody>
      </p:sp>
      <p:sp>
        <p:nvSpPr>
          <p:cNvPr id="5" name="Прямоугольник 4"/>
          <p:cNvSpPr/>
          <p:nvPr/>
        </p:nvSpPr>
        <p:spPr>
          <a:xfrm>
            <a:off x="3034090" y="156752"/>
            <a:ext cx="6875921" cy="1200329"/>
          </a:xfrm>
          <a:prstGeom prst="rect">
            <a:avLst/>
          </a:prstGeom>
        </p:spPr>
        <p:txBody>
          <a:bodyPr wrap="none">
            <a:spAutoFit/>
          </a:bodyPr>
          <a:lstStyle/>
          <a:p>
            <a:r>
              <a:rPr lang="en-US" sz="7200" dirty="0">
                <a:ea typeface="Calibri" panose="020F0502020204030204" pitchFamily="34" charset="0"/>
                <a:cs typeface="Times New Roman" panose="02020603050405020304" pitchFamily="18" charset="0"/>
              </a:rPr>
              <a:t>Legislative branch</a:t>
            </a:r>
            <a:endParaRPr lang="ru-RU" sz="7200" dirty="0">
              <a:ea typeface="Calibri" panose="020F0502020204030204" pitchFamily="34" charset="0"/>
              <a:cs typeface="Times New Roman" panose="02020603050405020304" pitchFamily="18" charset="0"/>
            </a:endParaRPr>
          </a:p>
        </p:txBody>
      </p:sp>
      <p:pic>
        <p:nvPicPr>
          <p:cNvPr id="1026" name="Picture 2" descr="https://cropper.watch.aetnd.com/public-content-aetn.video.aetnd.com/video-thumbnails/AETN-History_VMS/385/159/BRANDHD2398_THC_HOSF_211105_SFM_000_2398_15_20171214_00_HD.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359" t="-436" r="16760" b="436"/>
          <a:stretch/>
        </p:blipFill>
        <p:spPr bwMode="auto">
          <a:xfrm>
            <a:off x="950026" y="1588352"/>
            <a:ext cx="5522025" cy="47148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695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83095" y="251754"/>
            <a:ext cx="6537944" cy="1200329"/>
          </a:xfrm>
          <a:prstGeom prst="rect">
            <a:avLst/>
          </a:prstGeom>
        </p:spPr>
        <p:txBody>
          <a:bodyPr wrap="none">
            <a:spAutoFit/>
          </a:bodyPr>
          <a:lstStyle/>
          <a:p>
            <a:r>
              <a:rPr lang="en-US" sz="7200" dirty="0">
                <a:ea typeface="Calibri" panose="020F0502020204030204" pitchFamily="34" charset="0"/>
                <a:cs typeface="Times New Roman" panose="02020603050405020304" pitchFamily="18" charset="0"/>
              </a:rPr>
              <a:t>Executive branch</a:t>
            </a:r>
            <a:endParaRPr lang="ru-RU" sz="7200" dirty="0"/>
          </a:p>
        </p:txBody>
      </p:sp>
      <p:sp>
        <p:nvSpPr>
          <p:cNvPr id="5" name="Прямоугольник 4"/>
          <p:cNvSpPr/>
          <p:nvPr/>
        </p:nvSpPr>
        <p:spPr>
          <a:xfrm>
            <a:off x="6859979" y="1802443"/>
            <a:ext cx="3435928" cy="4093428"/>
          </a:xfrm>
          <a:prstGeom prst="rect">
            <a:avLst/>
          </a:prstGeom>
        </p:spPr>
        <p:txBody>
          <a:bodyPr wrap="square">
            <a:spAutoFit/>
          </a:bodyPr>
          <a:lstStyle/>
          <a:p>
            <a:pPr indent="450215" algn="just">
              <a:spcAft>
                <a:spcPts val="0"/>
              </a:spcAft>
            </a:pPr>
            <a:r>
              <a:rPr lang="en-US" sz="2000" dirty="0">
                <a:ea typeface="Calibri" panose="020F0502020204030204" pitchFamily="34" charset="0"/>
                <a:cs typeface="Times New Roman" panose="02020603050405020304" pitchFamily="18" charset="0"/>
              </a:rPr>
              <a:t>Executive branch consists of the President, the Vice President, the Cabinet and the 13 Departments, and also of the independent agencies. Its responsibility is to enforce laws. </a:t>
            </a:r>
            <a:endParaRPr lang="en-US" sz="2000" dirty="0" smtClean="0">
              <a:ea typeface="Calibri" panose="020F0502020204030204" pitchFamily="34" charset="0"/>
              <a:cs typeface="Times New Roman" panose="02020603050405020304" pitchFamily="18" charset="0"/>
            </a:endParaRPr>
          </a:p>
          <a:p>
            <a:pPr indent="450215" algn="just">
              <a:spcAft>
                <a:spcPts val="0"/>
              </a:spcAft>
            </a:pPr>
            <a:r>
              <a:rPr lang="en-US" sz="2000" dirty="0" smtClean="0">
                <a:ea typeface="Calibri" panose="020F0502020204030204" pitchFamily="34" charset="0"/>
                <a:cs typeface="Times New Roman" panose="02020603050405020304" pitchFamily="18" charset="0"/>
              </a:rPr>
              <a:t>According </a:t>
            </a:r>
            <a:r>
              <a:rPr lang="en-US" sz="2000" dirty="0">
                <a:ea typeface="Calibri" panose="020F0502020204030204" pitchFamily="34" charset="0"/>
                <a:cs typeface="Times New Roman" panose="02020603050405020304" pitchFamily="18" charset="0"/>
              </a:rPr>
              <a:t>to the principle of checks and balances, the President has the power of veto to reject the bill of the Congress. He also appoints all Supreme Court Justices.</a:t>
            </a:r>
            <a:endParaRPr lang="ru-RU" sz="2000" dirty="0">
              <a:ea typeface="Calibri" panose="020F0502020204030204" pitchFamily="34" charset="0"/>
              <a:cs typeface="Times New Roman" panose="02020603050405020304" pitchFamily="18" charset="0"/>
            </a:endParaRPr>
          </a:p>
        </p:txBody>
      </p:sp>
      <p:pic>
        <p:nvPicPr>
          <p:cNvPr id="2050" name="Picture 2" descr="https://learnabouttheunitedstates.com/wp-content/uploads/2018/02/15-Who-is-in-charge-of-the-executive-branch-The-President.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132" t="2869" r="25101" b="2536"/>
          <a:stretch/>
        </p:blipFill>
        <p:spPr bwMode="auto">
          <a:xfrm>
            <a:off x="1592835" y="1802443"/>
            <a:ext cx="4441371" cy="4432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80615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1367</Words>
  <Application>Microsoft Office PowerPoint</Application>
  <PresentationFormat>Произвольный</PresentationFormat>
  <Paragraphs>85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D!akov RePack</dc:creator>
  <cp:lastModifiedBy>klassangl1</cp:lastModifiedBy>
  <cp:revision>21</cp:revision>
  <dcterms:created xsi:type="dcterms:W3CDTF">2020-01-21T07:21:13Z</dcterms:created>
  <dcterms:modified xsi:type="dcterms:W3CDTF">2020-01-22T11:14:03Z</dcterms:modified>
</cp:coreProperties>
</file>