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6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8" autoAdjust="0"/>
  </p:normalViewPr>
  <p:slideViewPr>
    <p:cSldViewPr>
      <p:cViewPr varScale="1">
        <p:scale>
          <a:sx n="86" d="100"/>
          <a:sy n="86" d="100"/>
        </p:scale>
        <p:origin x="-666"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9F4FD7-5289-4C9D-8796-013B38F22132}" type="datetimeFigureOut">
              <a:rPr lang="ru-RU" smtClean="0"/>
              <a:t>21.01.2020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AACF0-238B-4E47-97D8-3C33EC605C7B}"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30AACF0-238B-4E47-97D8-3C33EC605C7B}" type="slidenum">
              <a:rPr lang="ru-RU" smtClean="0"/>
              <a:t>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ru-RU"/>
              <a:t>Образец заголовка</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6C117F-5CCF-4837-BE5F-2B92066CAFAF}"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4EB90BD-B6CE-46B7-997F-7313B992CCDC}"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DB9D11F-B188-461D-B23F-39381795C052}"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2E6D8D9-55A2-4063-B0F3-121F44549695}"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4B24536-994D-4021-A283-9F449C0DB509}" type="datetimeFigureOut">
              <a:rPr lang="en-US" dirty="0"/>
              <a:pPr/>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3CBBBB78-C96F-47B7-AB17-D852CA960AC9}" type="datetimeFigureOut">
              <a:rPr lang="en-US" dirty="0"/>
              <a:pPr/>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1/21/2020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ru-RU"/>
              <a:t>Образец заголовка</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0578ACC-22D6-47C1-A373-4FD133E34F3C}" type="datetimeFigureOut">
              <a:rPr lang="en-US" dirty="0"/>
              <a:pPr/>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0322" y="3030008"/>
            <a:ext cx="4698355"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594123" y="3030008"/>
            <a:ext cx="4700059" cy="2906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31444B-B92B-4E27-8C94-BB93EAF5CB18}"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63EFA5E-FA76-400D-B3DC-F0BA90E6D107}"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1/21/2020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0BEB12A-FCA3-0C42-9E2C-691BAA342DC2}"/>
              </a:ext>
            </a:extLst>
          </p:cNvPr>
          <p:cNvSpPr>
            <a:spLocks noGrp="1"/>
          </p:cNvSpPr>
          <p:nvPr>
            <p:ph type="ctrTitle"/>
          </p:nvPr>
        </p:nvSpPr>
        <p:spPr/>
        <p:txBody>
          <a:bodyPr/>
          <a:lstStyle/>
          <a:p>
            <a:r>
              <a:rPr lang="en-US" sz="4500" b="1" dirty="0">
                <a:latin typeface="Gill Sans" panose="020B0502020104020203" pitchFamily="34" charset="-79"/>
                <a:cs typeface="Gill Sans" panose="020B0502020104020203" pitchFamily="34" charset="-79"/>
              </a:rPr>
              <a:t>THE AMERICAN JUDICIAL SYSTEM</a:t>
            </a:r>
            <a:endParaRPr lang="ru-RU" sz="4500" b="1" dirty="0">
              <a:latin typeface="Gill Sans" panose="020B0502020104020203" pitchFamily="34" charset="-79"/>
              <a:cs typeface="Gill Sans" panose="020B0502020104020203" pitchFamily="34" charset="-79"/>
            </a:endParaRPr>
          </a:p>
        </p:txBody>
      </p:sp>
      <p:sp>
        <p:nvSpPr>
          <p:cNvPr id="3" name="TextBox 2"/>
          <p:cNvSpPr txBox="1"/>
          <p:nvPr/>
        </p:nvSpPr>
        <p:spPr>
          <a:xfrm>
            <a:off x="2362200" y="762000"/>
            <a:ext cx="7239000" cy="830997"/>
          </a:xfrm>
          <a:prstGeom prst="rect">
            <a:avLst/>
          </a:prstGeom>
          <a:noFill/>
        </p:spPr>
        <p:txBody>
          <a:bodyPr wrap="square" rtlCol="0">
            <a:spAutoFit/>
          </a:bodyPr>
          <a:lstStyle/>
          <a:p>
            <a:pPr algn="ctr"/>
            <a:r>
              <a:rPr lang="en-US" sz="1600" b="1" dirty="0" smtClean="0">
                <a:latin typeface="Bodoni MT Black" pitchFamily="18" charset="0"/>
                <a:cs typeface="Aharoni" pitchFamily="2" charset="-79"/>
              </a:rPr>
              <a:t>The North-South Branch Federal State Budget </a:t>
            </a:r>
          </a:p>
          <a:p>
            <a:pPr algn="ctr"/>
            <a:r>
              <a:rPr lang="en-US" sz="1600" b="1" dirty="0" smtClean="0">
                <a:latin typeface="Bodoni MT Black" pitchFamily="18" charset="0"/>
                <a:cs typeface="Aharoni" pitchFamily="2" charset="-79"/>
              </a:rPr>
              <a:t>Education Institution of the Higher Education the Russia</a:t>
            </a:r>
          </a:p>
          <a:p>
            <a:pPr algn="ctr"/>
            <a:r>
              <a:rPr lang="en-US" sz="1600" b="1" dirty="0" smtClean="0">
                <a:latin typeface="Bodoni MT Black" pitchFamily="18" charset="0"/>
                <a:cs typeface="Aharoni" pitchFamily="2" charset="-79"/>
              </a:rPr>
              <a:t>State University of Justice</a:t>
            </a:r>
            <a:endParaRPr lang="ru-RU" sz="1600" b="1" dirty="0">
              <a:cs typeface="Aharoni" pitchFamily="2" charset="-79"/>
            </a:endParaRPr>
          </a:p>
        </p:txBody>
      </p:sp>
      <p:sp>
        <p:nvSpPr>
          <p:cNvPr id="5" name="TextBox 4"/>
          <p:cNvSpPr txBox="1"/>
          <p:nvPr/>
        </p:nvSpPr>
        <p:spPr>
          <a:xfrm>
            <a:off x="2438400" y="5105400"/>
            <a:ext cx="6477000" cy="1323439"/>
          </a:xfrm>
          <a:prstGeom prst="rect">
            <a:avLst/>
          </a:prstGeom>
          <a:noFill/>
        </p:spPr>
        <p:txBody>
          <a:bodyPr wrap="square" rtlCol="0">
            <a:spAutoFit/>
          </a:bodyPr>
          <a:lstStyle/>
          <a:p>
            <a:pPr algn="ctr"/>
            <a:r>
              <a:rPr lang="en-US" sz="1600" b="1" dirty="0" smtClean="0">
                <a:latin typeface="Bodoni MT Black" pitchFamily="18" charset="0"/>
                <a:cs typeface="Aharoni" pitchFamily="2" charset="-79"/>
              </a:rPr>
              <a:t>Work done by Mark </a:t>
            </a:r>
            <a:r>
              <a:rPr lang="en-US" sz="1600" b="1" dirty="0" err="1" smtClean="0">
                <a:latin typeface="Bodoni MT Black" pitchFamily="18" charset="0"/>
                <a:cs typeface="Aharoni" pitchFamily="2" charset="-79"/>
              </a:rPr>
              <a:t>Okulov</a:t>
            </a:r>
            <a:endParaRPr lang="en-US" sz="1600" b="1" dirty="0" smtClean="0">
              <a:latin typeface="Bodoni MT Black" pitchFamily="18" charset="0"/>
              <a:cs typeface="Aharoni" pitchFamily="2" charset="-79"/>
            </a:endParaRPr>
          </a:p>
          <a:p>
            <a:pPr algn="ctr"/>
            <a:r>
              <a:rPr lang="en-US" sz="1600" b="1" dirty="0" smtClean="0">
                <a:latin typeface="Bodoni MT Black" pitchFamily="18" charset="0"/>
                <a:cs typeface="Aharoni" pitchFamily="2" charset="-79"/>
              </a:rPr>
              <a:t>Student of the third course of Legal Faculty</a:t>
            </a:r>
          </a:p>
          <a:p>
            <a:pPr algn="ctr"/>
            <a:r>
              <a:rPr lang="en-US" sz="1600" b="1" dirty="0" smtClean="0">
                <a:latin typeface="Bodoni MT Black" pitchFamily="18" charset="0"/>
                <a:cs typeface="Aharoni" pitchFamily="2" charset="-79"/>
              </a:rPr>
              <a:t>Tutor: </a:t>
            </a:r>
            <a:r>
              <a:rPr lang="en-US" sz="1600" b="1" dirty="0" err="1" smtClean="0">
                <a:latin typeface="Bodoni MT Black" pitchFamily="18" charset="0"/>
                <a:cs typeface="Aharoni" pitchFamily="2" charset="-79"/>
              </a:rPr>
              <a:t>Sinina</a:t>
            </a:r>
            <a:r>
              <a:rPr lang="en-US" sz="1600" b="1" dirty="0" smtClean="0">
                <a:latin typeface="Bodoni MT Black" pitchFamily="18" charset="0"/>
                <a:cs typeface="Aharoni" pitchFamily="2" charset="-79"/>
              </a:rPr>
              <a:t> A. I.</a:t>
            </a:r>
          </a:p>
          <a:p>
            <a:pPr algn="ctr"/>
            <a:r>
              <a:rPr lang="en-US" sz="1600" b="1" dirty="0" smtClean="0">
                <a:latin typeface="Bodoni MT Black" pitchFamily="18" charset="0"/>
                <a:cs typeface="Aharoni" pitchFamily="2" charset="-79"/>
              </a:rPr>
              <a:t>Candidate of Science (Philology)</a:t>
            </a:r>
          </a:p>
          <a:p>
            <a:pPr algn="ctr"/>
            <a:r>
              <a:rPr lang="en-US" sz="1600" b="1" dirty="0" smtClean="0">
                <a:latin typeface="Bodoni MT Black" pitchFamily="18" charset="0"/>
                <a:cs typeface="Aharoni" pitchFamily="2" charset="-79"/>
              </a:rPr>
              <a:t>Saint-Petersburg, 2020</a:t>
            </a:r>
            <a:endParaRPr lang="ru-RU" sz="1600" b="1" dirty="0">
              <a:cs typeface="Aharoni" pitchFamily="2" charset="-79"/>
            </a:endParaRPr>
          </a:p>
        </p:txBody>
      </p:sp>
    </p:spTree>
    <p:extLst>
      <p:ext uri="{BB962C8B-B14F-4D97-AF65-F5344CB8AC3E}">
        <p14:creationId xmlns:p14="http://schemas.microsoft.com/office/powerpoint/2010/main" xmlns="" val="186384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C64FDB2A-5A48-3840-B0D6-13BBA743B5F0}"/>
              </a:ext>
            </a:extLst>
          </p:cNvPr>
          <p:cNvPicPr>
            <a:picLocks noChangeAspect="1"/>
          </p:cNvPicPr>
          <p:nvPr/>
        </p:nvPicPr>
        <p:blipFill>
          <a:blip r:embed="rId2"/>
          <a:stretch>
            <a:fillRect/>
          </a:stretch>
        </p:blipFill>
        <p:spPr>
          <a:xfrm>
            <a:off x="0" y="0"/>
            <a:ext cx="12405740" cy="6858000"/>
          </a:xfrm>
          <a:prstGeom prst="rect">
            <a:avLst/>
          </a:prstGeom>
        </p:spPr>
      </p:pic>
    </p:spTree>
    <p:extLst>
      <p:ext uri="{BB962C8B-B14F-4D97-AF65-F5344CB8AC3E}">
        <p14:creationId xmlns:p14="http://schemas.microsoft.com/office/powerpoint/2010/main" xmlns="" val="390401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CA834A9-6376-2943-A4A2-82473DA35660}"/>
              </a:ext>
            </a:extLst>
          </p:cNvPr>
          <p:cNvSpPr txBox="1"/>
          <p:nvPr/>
        </p:nvSpPr>
        <p:spPr>
          <a:xfrm rot="10800000" flipV="1">
            <a:off x="3352800" y="3048000"/>
            <a:ext cx="7086600" cy="769441"/>
          </a:xfrm>
          <a:prstGeom prst="rect">
            <a:avLst/>
          </a:prstGeom>
          <a:noFill/>
        </p:spPr>
        <p:txBody>
          <a:bodyPr wrap="square" rtlCol="0">
            <a:spAutoFit/>
          </a:bodyPr>
          <a:lstStyle/>
          <a:p>
            <a:pPr algn="l"/>
            <a:r>
              <a:rPr lang="en-US" sz="4400" b="1" dirty="0" smtClean="0">
                <a:latin typeface="Copperplate" panose="02000504000000020004" pitchFamily="2" charset="0"/>
              </a:rPr>
              <a:t>I HOPE THAT YOU HAVE ENJOYED</a:t>
            </a:r>
            <a:endParaRPr lang="ru-RU" sz="4400" b="1" dirty="0"/>
          </a:p>
        </p:txBody>
      </p:sp>
    </p:spTree>
    <p:extLst>
      <p:ext uri="{BB962C8B-B14F-4D97-AF65-F5344CB8AC3E}">
        <p14:creationId xmlns:p14="http://schemas.microsoft.com/office/powerpoint/2010/main" xmlns="" val="408236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en-US" sz="4400" dirty="0" smtClean="0"/>
              <a:t>PLAN</a:t>
            </a:r>
            <a:endParaRPr lang="ru-RU" sz="4400" dirty="0"/>
          </a:p>
        </p:txBody>
      </p:sp>
      <p:sp>
        <p:nvSpPr>
          <p:cNvPr id="5" name="TextBox 4"/>
          <p:cNvSpPr txBox="1"/>
          <p:nvPr/>
        </p:nvSpPr>
        <p:spPr>
          <a:xfrm>
            <a:off x="838200" y="2438400"/>
            <a:ext cx="5867400" cy="3970318"/>
          </a:xfrm>
          <a:prstGeom prst="rect">
            <a:avLst/>
          </a:prstGeom>
          <a:noFill/>
        </p:spPr>
        <p:txBody>
          <a:bodyPr wrap="square" rtlCol="0">
            <a:spAutoFit/>
          </a:bodyPr>
          <a:lstStyle/>
          <a:p>
            <a:pPr marL="342900" indent="-342900">
              <a:buAutoNum type="arabicParenR"/>
            </a:pPr>
            <a:r>
              <a:rPr lang="en-US" sz="2800" dirty="0" smtClean="0">
                <a:latin typeface="Bodoni MT Black" pitchFamily="18" charset="0"/>
              </a:rPr>
              <a:t>DEFINITION</a:t>
            </a:r>
          </a:p>
          <a:p>
            <a:pPr marL="342900" indent="-342900">
              <a:buAutoNum type="arabicParenR"/>
            </a:pPr>
            <a:r>
              <a:rPr lang="en-US" sz="2800" dirty="0" smtClean="0">
                <a:latin typeface="Bodoni MT Black" pitchFamily="18" charset="0"/>
              </a:rPr>
              <a:t>JURISDICTION</a:t>
            </a:r>
          </a:p>
          <a:p>
            <a:pPr marL="342900" indent="-342900">
              <a:buAutoNum type="arabicParenR"/>
            </a:pPr>
            <a:r>
              <a:rPr lang="en-US" sz="2800" dirty="0" smtClean="0">
                <a:latin typeface="Bodoni MT Black" pitchFamily="18" charset="0"/>
              </a:rPr>
              <a:t>APPEAL</a:t>
            </a:r>
          </a:p>
          <a:p>
            <a:pPr marL="342900" indent="-342900">
              <a:buAutoNum type="arabicParenR"/>
            </a:pPr>
            <a:r>
              <a:rPr lang="en-US" sz="2800" dirty="0" smtClean="0">
                <a:latin typeface="Bodoni MT Black" pitchFamily="18" charset="0"/>
              </a:rPr>
              <a:t>SUPREME COURT</a:t>
            </a:r>
          </a:p>
          <a:p>
            <a:pPr marL="342900" indent="-342900">
              <a:buAutoNum type="arabicParenR"/>
            </a:pPr>
            <a:r>
              <a:rPr lang="en-US" sz="2800" dirty="0" smtClean="0">
                <a:latin typeface="Bodoni MT Black" pitchFamily="18" charset="0"/>
              </a:rPr>
              <a:t>FIRST ACT</a:t>
            </a:r>
          </a:p>
          <a:p>
            <a:pPr marL="342900" indent="-342900">
              <a:buAutoNum type="arabicParenR"/>
            </a:pPr>
            <a:r>
              <a:rPr lang="en-US" sz="2800" dirty="0" smtClean="0">
                <a:latin typeface="Bodoni MT Black" pitchFamily="18" charset="0"/>
              </a:rPr>
              <a:t>VOTES</a:t>
            </a:r>
          </a:p>
          <a:p>
            <a:pPr marL="342900" indent="-342900">
              <a:buAutoNum type="arabicParenR"/>
            </a:pPr>
            <a:r>
              <a:rPr lang="en-US" sz="2800" dirty="0" smtClean="0">
                <a:latin typeface="Bodoni MT Black" pitchFamily="18" charset="0"/>
              </a:rPr>
              <a:t>MAKING DECISIONS</a:t>
            </a:r>
          </a:p>
          <a:p>
            <a:pPr marL="342900" indent="-342900">
              <a:buAutoNum type="arabicParenR"/>
            </a:pPr>
            <a:r>
              <a:rPr lang="en-US" sz="2800" dirty="0" smtClean="0">
                <a:latin typeface="Bodoni MT Black" pitchFamily="18" charset="0"/>
              </a:rPr>
              <a:t>SYSTEM IN GENERAL</a:t>
            </a:r>
          </a:p>
          <a:p>
            <a:pPr marL="342900" indent="-342900">
              <a:buAutoNum type="arabicParenR"/>
            </a:pPr>
            <a:r>
              <a:rPr lang="en-US" sz="2800" dirty="0" smtClean="0">
                <a:latin typeface="Bodoni MT Black" pitchFamily="18" charset="0"/>
              </a:rPr>
              <a:t>THE END</a:t>
            </a:r>
            <a:endParaRPr lang="ru-RU"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3E88099-5AF1-A640-8CA9-EB33C3A742B5}"/>
              </a:ext>
            </a:extLst>
          </p:cNvPr>
          <p:cNvSpPr txBox="1"/>
          <p:nvPr/>
        </p:nvSpPr>
        <p:spPr>
          <a:xfrm>
            <a:off x="533400" y="457200"/>
            <a:ext cx="9991518" cy="1569660"/>
          </a:xfrm>
          <a:prstGeom prst="rect">
            <a:avLst/>
          </a:prstGeom>
          <a:solidFill>
            <a:schemeClr val="accent3">
              <a:lumMod val="75000"/>
            </a:schemeClr>
          </a:solidFill>
          <a:ln>
            <a:noFill/>
          </a:ln>
        </p:spPr>
        <p:txBody>
          <a:bodyPr wrap="square" rtlCol="0">
            <a:spAutoFit/>
          </a:bodyPr>
          <a:lstStyle/>
          <a:p>
            <a:pPr algn="just"/>
            <a:r>
              <a:rPr lang="en-US" sz="3200" b="1" dirty="0">
                <a:latin typeface="Copperplate" panose="02000504000000020004" pitchFamily="2" charset="0"/>
                <a:ea typeface="Tahoma" panose="020B0604030504040204" pitchFamily="34" charset="0"/>
                <a:cs typeface="Tahoma" panose="020B0604030504040204" pitchFamily="34" charset="0"/>
              </a:rPr>
              <a:t>The US judicial system is a system of interconnected judicial and administrative authorities that administer justice in the United States of America and administer the judiciary.</a:t>
            </a:r>
            <a:endParaRPr lang="ru-RU" sz="3200" b="1" dirty="0">
              <a:latin typeface="Cochin" panose="02000603020000020003" pitchFamily="2" charset="0"/>
              <a:ea typeface="Tahoma" panose="020B0604030504040204" pitchFamily="34" charset="0"/>
              <a:cs typeface="Tahoma" panose="020B0604030504040204" pitchFamily="34" charset="0"/>
            </a:endParaRPr>
          </a:p>
        </p:txBody>
      </p:sp>
      <p:pic>
        <p:nvPicPr>
          <p:cNvPr id="7" name="Рисунок 7">
            <a:extLst>
              <a:ext uri="{FF2B5EF4-FFF2-40B4-BE49-F238E27FC236}">
                <a16:creationId xmlns:a16="http://schemas.microsoft.com/office/drawing/2014/main" xmlns="" id="{5A3158C0-2914-824A-A91D-2CE0DE6EB82D}"/>
              </a:ext>
            </a:extLst>
          </p:cNvPr>
          <p:cNvPicPr>
            <a:picLocks noChangeAspect="1"/>
          </p:cNvPicPr>
          <p:nvPr/>
        </p:nvPicPr>
        <p:blipFill>
          <a:blip r:embed="rId2"/>
          <a:stretch>
            <a:fillRect/>
          </a:stretch>
        </p:blipFill>
        <p:spPr>
          <a:xfrm>
            <a:off x="2004288" y="1904999"/>
            <a:ext cx="7563910" cy="5189269"/>
          </a:xfrm>
          <a:prstGeom prst="rect">
            <a:avLst/>
          </a:prstGeom>
        </p:spPr>
      </p:pic>
    </p:spTree>
    <p:extLst>
      <p:ext uri="{BB962C8B-B14F-4D97-AF65-F5344CB8AC3E}">
        <p14:creationId xmlns:p14="http://schemas.microsoft.com/office/powerpoint/2010/main" xmlns="" val="302710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E851E6-9917-494C-B4BE-2034ECF9A2F1}"/>
              </a:ext>
            </a:extLst>
          </p:cNvPr>
          <p:cNvSpPr txBox="1"/>
          <p:nvPr/>
        </p:nvSpPr>
        <p:spPr>
          <a:xfrm>
            <a:off x="533400" y="1524000"/>
            <a:ext cx="4878051" cy="3970318"/>
          </a:xfrm>
          <a:prstGeom prst="rect">
            <a:avLst/>
          </a:prstGeom>
          <a:solidFill>
            <a:schemeClr val="accent4">
              <a:lumMod val="7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3600" b="1" dirty="0">
                <a:latin typeface="Copperplate" panose="02000504000000020004" pitchFamily="2" charset="0"/>
              </a:rPr>
              <a:t>Each judicial system has a number of courts of original jurisdiction, in which cases are originally filed and tried.  The jurisdiction of these trial courts can be both geographically and subject matter based. </a:t>
            </a:r>
            <a:endParaRPr lang="ru-RU" sz="3600" b="1" dirty="0">
              <a:latin typeface="Cochin" panose="02000603020000020003" pitchFamily="2" charset="0"/>
              <a:ea typeface="Tahoma" panose="020B0604030504040204" pitchFamily="34" charset="0"/>
              <a:cs typeface="Tahoma" panose="020B0604030504040204" pitchFamily="34" charset="0"/>
            </a:endParaRPr>
          </a:p>
        </p:txBody>
      </p:sp>
      <p:pic>
        <p:nvPicPr>
          <p:cNvPr id="20" name="Рисунок 20">
            <a:extLst>
              <a:ext uri="{FF2B5EF4-FFF2-40B4-BE49-F238E27FC236}">
                <a16:creationId xmlns:a16="http://schemas.microsoft.com/office/drawing/2014/main" xmlns="" id="{83673D06-1101-F346-96CE-B7FA7E600DA7}"/>
              </a:ext>
            </a:extLst>
          </p:cNvPr>
          <p:cNvPicPr>
            <a:picLocks noChangeAspect="1"/>
          </p:cNvPicPr>
          <p:nvPr/>
        </p:nvPicPr>
        <p:blipFill>
          <a:blip r:embed="rId2"/>
          <a:stretch>
            <a:fillRect/>
          </a:stretch>
        </p:blipFill>
        <p:spPr>
          <a:xfrm>
            <a:off x="5879171" y="3181196"/>
            <a:ext cx="5332169" cy="3002404"/>
          </a:xfrm>
          <a:prstGeom prst="rect">
            <a:avLst/>
          </a:prstGeom>
        </p:spPr>
      </p:pic>
      <p:sp>
        <p:nvSpPr>
          <p:cNvPr id="29" name="TextBox 28">
            <a:extLst>
              <a:ext uri="{FF2B5EF4-FFF2-40B4-BE49-F238E27FC236}">
                <a16:creationId xmlns:a16="http://schemas.microsoft.com/office/drawing/2014/main" xmlns="" id="{EFCB2FC6-C2C6-4C49-8C5E-3C4E30E8A29F}"/>
              </a:ext>
            </a:extLst>
          </p:cNvPr>
          <p:cNvSpPr txBox="1"/>
          <p:nvPr/>
        </p:nvSpPr>
        <p:spPr>
          <a:xfrm>
            <a:off x="5791200" y="152400"/>
            <a:ext cx="4398071" cy="2862322"/>
          </a:xfrm>
          <a:prstGeom prst="rect">
            <a:avLst/>
          </a:prstGeom>
          <a:solidFill>
            <a:schemeClr val="accent4">
              <a:lumMod val="7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3600" b="1" dirty="0">
                <a:latin typeface="Copperplate" panose="02000504000000020004" pitchFamily="2" charset="0"/>
              </a:rPr>
              <a:t>Each system also has a smaller number of intermediate appellate courts.  These courts hear appeals from the trial courts.</a:t>
            </a:r>
            <a:endParaRPr lang="ru-RU" sz="3600" b="1" dirty="0">
              <a:latin typeface="Cochin" panose="0200060302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402356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7AB3A0-9291-964F-A4B3-970A4EB17AAD}"/>
              </a:ext>
            </a:extLst>
          </p:cNvPr>
          <p:cNvSpPr txBox="1"/>
          <p:nvPr/>
        </p:nvSpPr>
        <p:spPr>
          <a:xfrm>
            <a:off x="304800" y="304801"/>
            <a:ext cx="4953000" cy="2800767"/>
          </a:xfrm>
          <a:prstGeom prst="rect">
            <a:avLst/>
          </a:prstGeom>
          <a:solidFill>
            <a:schemeClr val="accent5">
              <a:lumMod val="75000"/>
            </a:schemeClr>
          </a:solidFill>
        </p:spPr>
        <p:txBody>
          <a:bodyPr wrap="square" rtlCol="0">
            <a:spAutoFit/>
          </a:bodyPr>
          <a:lstStyle/>
          <a:p>
            <a:pPr algn="l"/>
            <a:r>
              <a:rPr lang="en-US" sz="4400" b="1" dirty="0">
                <a:latin typeface="Copperplate" panose="02000504000000020004" pitchFamily="2" charset="0"/>
              </a:rPr>
              <a:t>An appeal is a claim by the losing party that the lower court has made a mistake of law. </a:t>
            </a:r>
            <a:endParaRPr lang="ru-RU" sz="4400" b="1" dirty="0"/>
          </a:p>
        </p:txBody>
      </p:sp>
      <p:sp>
        <p:nvSpPr>
          <p:cNvPr id="4" name="TextBox 3">
            <a:extLst>
              <a:ext uri="{FF2B5EF4-FFF2-40B4-BE49-F238E27FC236}">
                <a16:creationId xmlns:a16="http://schemas.microsoft.com/office/drawing/2014/main" xmlns="" id="{B8453E9E-7954-0E42-8C86-2642BA06E7B9}"/>
              </a:ext>
            </a:extLst>
          </p:cNvPr>
          <p:cNvSpPr txBox="1"/>
          <p:nvPr/>
        </p:nvSpPr>
        <p:spPr>
          <a:xfrm>
            <a:off x="6684536" y="3714626"/>
            <a:ext cx="4838390" cy="2123658"/>
          </a:xfrm>
          <a:prstGeom prst="rect">
            <a:avLst/>
          </a:prstGeom>
          <a:solidFill>
            <a:schemeClr val="accent5">
              <a:lumMod val="75000"/>
            </a:schemeClr>
          </a:solidFill>
        </p:spPr>
        <p:txBody>
          <a:bodyPr wrap="square" rtlCol="0">
            <a:spAutoFit/>
          </a:bodyPr>
          <a:lstStyle/>
          <a:p>
            <a:pPr algn="l"/>
            <a:r>
              <a:rPr lang="en-US" sz="4400" b="1" dirty="0">
                <a:latin typeface="Copperplate" panose="02000504000000020004" pitchFamily="2" charset="0"/>
              </a:rPr>
              <a:t>Usually, a losing party is entitled to one appeal as a matter of right.</a:t>
            </a:r>
            <a:endParaRPr lang="ru-RU" sz="4400" b="1" dirty="0"/>
          </a:p>
        </p:txBody>
      </p:sp>
      <p:pic>
        <p:nvPicPr>
          <p:cNvPr id="5" name="Рисунок 5">
            <a:extLst>
              <a:ext uri="{FF2B5EF4-FFF2-40B4-BE49-F238E27FC236}">
                <a16:creationId xmlns:a16="http://schemas.microsoft.com/office/drawing/2014/main" xmlns="" id="{79B871F3-9921-FF45-BFA9-ECCF0BD4ABDF}"/>
              </a:ext>
            </a:extLst>
          </p:cNvPr>
          <p:cNvPicPr>
            <a:picLocks noChangeAspect="1"/>
          </p:cNvPicPr>
          <p:nvPr/>
        </p:nvPicPr>
        <p:blipFill>
          <a:blip r:embed="rId2"/>
          <a:stretch>
            <a:fillRect/>
          </a:stretch>
        </p:blipFill>
        <p:spPr>
          <a:xfrm>
            <a:off x="5719922" y="350200"/>
            <a:ext cx="4389523" cy="2793174"/>
          </a:xfrm>
          <a:prstGeom prst="rect">
            <a:avLst/>
          </a:prstGeom>
        </p:spPr>
      </p:pic>
      <p:pic>
        <p:nvPicPr>
          <p:cNvPr id="9" name="Рисунок 9">
            <a:extLst>
              <a:ext uri="{FF2B5EF4-FFF2-40B4-BE49-F238E27FC236}">
                <a16:creationId xmlns:a16="http://schemas.microsoft.com/office/drawing/2014/main" xmlns="" id="{306ECD5B-D865-F44D-9128-15BC414356E8}"/>
              </a:ext>
            </a:extLst>
          </p:cNvPr>
          <p:cNvPicPr>
            <a:picLocks noChangeAspect="1"/>
          </p:cNvPicPr>
          <p:nvPr/>
        </p:nvPicPr>
        <p:blipFill>
          <a:blip r:embed="rId3"/>
          <a:stretch>
            <a:fillRect/>
          </a:stretch>
        </p:blipFill>
        <p:spPr>
          <a:xfrm>
            <a:off x="669074" y="3429000"/>
            <a:ext cx="5412999" cy="3039909"/>
          </a:xfrm>
          <a:prstGeom prst="rect">
            <a:avLst/>
          </a:prstGeom>
        </p:spPr>
      </p:pic>
    </p:spTree>
    <p:extLst>
      <p:ext uri="{BB962C8B-B14F-4D97-AF65-F5344CB8AC3E}">
        <p14:creationId xmlns:p14="http://schemas.microsoft.com/office/powerpoint/2010/main" xmlns="" val="288380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FF7871-D514-564C-8A68-C71FFF9915DA}"/>
              </a:ext>
            </a:extLst>
          </p:cNvPr>
          <p:cNvSpPr txBox="1"/>
          <p:nvPr/>
        </p:nvSpPr>
        <p:spPr>
          <a:xfrm>
            <a:off x="4832194" y="335845"/>
            <a:ext cx="5110977" cy="5509200"/>
          </a:xfrm>
          <a:prstGeom prst="rect">
            <a:avLst/>
          </a:prstGeom>
          <a:solidFill>
            <a:schemeClr val="bg1">
              <a:lumMod val="75000"/>
              <a:lumOff val="25000"/>
            </a:schemeClr>
          </a:solidFill>
        </p:spPr>
        <p:txBody>
          <a:bodyPr wrap="square" rtlCol="0">
            <a:spAutoFit/>
          </a:bodyPr>
          <a:lstStyle/>
          <a:p>
            <a:pPr algn="just"/>
            <a:r>
              <a:rPr lang="en-US" sz="4400" dirty="0">
                <a:latin typeface="Copperplate" panose="02000504000000020004" pitchFamily="2" charset="0"/>
              </a:rPr>
              <a:t>Each court system also has a supreme court, which hears appeals from the appellate courts.  Appeals to the Supreme Court are usually discretionary, that is the court may choose whether or not to hear the appeal.</a:t>
            </a:r>
            <a:endParaRPr lang="ru-RU" sz="4400" dirty="0"/>
          </a:p>
        </p:txBody>
      </p:sp>
      <p:pic>
        <p:nvPicPr>
          <p:cNvPr id="3" name="Рисунок 3">
            <a:extLst>
              <a:ext uri="{FF2B5EF4-FFF2-40B4-BE49-F238E27FC236}">
                <a16:creationId xmlns:a16="http://schemas.microsoft.com/office/drawing/2014/main" xmlns="" id="{95E8E009-2627-8E4F-804B-E3D18B49C53C}"/>
              </a:ext>
            </a:extLst>
          </p:cNvPr>
          <p:cNvPicPr>
            <a:picLocks noChangeAspect="1"/>
          </p:cNvPicPr>
          <p:nvPr/>
        </p:nvPicPr>
        <p:blipFill>
          <a:blip r:embed="rId2"/>
          <a:stretch>
            <a:fillRect/>
          </a:stretch>
        </p:blipFill>
        <p:spPr>
          <a:xfrm>
            <a:off x="779593" y="386695"/>
            <a:ext cx="3433089" cy="6084609"/>
          </a:xfrm>
          <a:prstGeom prst="rect">
            <a:avLst/>
          </a:prstGeom>
        </p:spPr>
      </p:pic>
    </p:spTree>
    <p:extLst>
      <p:ext uri="{BB962C8B-B14F-4D97-AF65-F5344CB8AC3E}">
        <p14:creationId xmlns:p14="http://schemas.microsoft.com/office/powerpoint/2010/main" xmlns="" val="168314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F7AB3B-6143-3342-844A-D1C7CDEDF847}"/>
              </a:ext>
            </a:extLst>
          </p:cNvPr>
          <p:cNvSpPr txBox="1"/>
          <p:nvPr/>
        </p:nvSpPr>
        <p:spPr>
          <a:xfrm>
            <a:off x="5807544" y="3032762"/>
            <a:ext cx="5445513" cy="3539430"/>
          </a:xfrm>
          <a:prstGeom prst="rect">
            <a:avLst/>
          </a:prstGeom>
          <a:solidFill>
            <a:schemeClr val="accent2">
              <a:lumMod val="75000"/>
            </a:schemeClr>
          </a:solidFill>
        </p:spPr>
        <p:txBody>
          <a:bodyPr wrap="square" rtlCol="0">
            <a:spAutoFit/>
          </a:bodyPr>
          <a:lstStyle/>
          <a:p>
            <a:pPr algn="just"/>
            <a:r>
              <a:rPr lang="en-US" sz="3200" b="1" dirty="0">
                <a:latin typeface="Copperplate" panose="02000504000000020004" pitchFamily="2" charset="0"/>
              </a:rPr>
              <a:t>At present, the United States is divided into 91 districts, each with a District Court staffed by between two and 28 judges.  There are 13 Courts of Appeal with between six and 28 judges each.  Courts of Appeal normally sit in panels of three judges to hear cases.</a:t>
            </a:r>
            <a:endParaRPr lang="ru-RU" sz="3200" b="1" dirty="0"/>
          </a:p>
        </p:txBody>
      </p:sp>
      <p:sp>
        <p:nvSpPr>
          <p:cNvPr id="4" name="TextBox 3">
            <a:extLst>
              <a:ext uri="{FF2B5EF4-FFF2-40B4-BE49-F238E27FC236}">
                <a16:creationId xmlns:a16="http://schemas.microsoft.com/office/drawing/2014/main" xmlns="" id="{F402B82D-4BFA-0743-B3AC-9F1D574C7F8D}"/>
              </a:ext>
            </a:extLst>
          </p:cNvPr>
          <p:cNvSpPr txBox="1"/>
          <p:nvPr/>
        </p:nvSpPr>
        <p:spPr>
          <a:xfrm>
            <a:off x="533400" y="685800"/>
            <a:ext cx="4321718" cy="3539430"/>
          </a:xfrm>
          <a:prstGeom prst="rect">
            <a:avLst/>
          </a:prstGeom>
          <a:solidFill>
            <a:schemeClr val="accent2">
              <a:lumMod val="75000"/>
            </a:schemeClr>
          </a:solidFill>
        </p:spPr>
        <p:txBody>
          <a:bodyPr wrap="square" rtlCol="0">
            <a:spAutoFit/>
          </a:bodyPr>
          <a:lstStyle/>
          <a:p>
            <a:pPr algn="just"/>
            <a:r>
              <a:rPr lang="en-US" sz="3200" b="1" dirty="0">
                <a:latin typeface="Copperplate" panose="02000504000000020004" pitchFamily="2" charset="0"/>
              </a:rPr>
              <a:t>As one of its initial acts, the first Congress established not only the Supreme Court, but also a system of trial courts (District Courts) and intermediate Appeals Courts (Courts of Appeal).  The Supreme Court has nine justices.</a:t>
            </a:r>
            <a:endParaRPr lang="ru-RU" sz="3200" b="1" dirty="0"/>
          </a:p>
        </p:txBody>
      </p:sp>
      <p:pic>
        <p:nvPicPr>
          <p:cNvPr id="5" name="Рисунок 5">
            <a:extLst>
              <a:ext uri="{FF2B5EF4-FFF2-40B4-BE49-F238E27FC236}">
                <a16:creationId xmlns:a16="http://schemas.microsoft.com/office/drawing/2014/main" xmlns="" id="{B4E403E8-378E-DA4F-AB7C-E05BF6B8F66A}"/>
              </a:ext>
            </a:extLst>
          </p:cNvPr>
          <p:cNvPicPr>
            <a:picLocks noChangeAspect="1"/>
          </p:cNvPicPr>
          <p:nvPr/>
        </p:nvPicPr>
        <p:blipFill>
          <a:blip r:embed="rId3"/>
          <a:stretch>
            <a:fillRect/>
          </a:stretch>
        </p:blipFill>
        <p:spPr>
          <a:xfrm>
            <a:off x="5464820" y="285513"/>
            <a:ext cx="4325232" cy="2154779"/>
          </a:xfrm>
          <a:prstGeom prst="rect">
            <a:avLst/>
          </a:prstGeom>
        </p:spPr>
      </p:pic>
      <p:pic>
        <p:nvPicPr>
          <p:cNvPr id="9" name="Рисунок 9">
            <a:extLst>
              <a:ext uri="{FF2B5EF4-FFF2-40B4-BE49-F238E27FC236}">
                <a16:creationId xmlns:a16="http://schemas.microsoft.com/office/drawing/2014/main" xmlns="" id="{ABAB306D-FC02-D748-95A5-4AF64911FF21}"/>
              </a:ext>
            </a:extLst>
          </p:cNvPr>
          <p:cNvPicPr>
            <a:picLocks noChangeAspect="1"/>
          </p:cNvPicPr>
          <p:nvPr/>
        </p:nvPicPr>
        <p:blipFill>
          <a:blip r:embed="rId4"/>
          <a:stretch>
            <a:fillRect/>
          </a:stretch>
        </p:blipFill>
        <p:spPr>
          <a:xfrm>
            <a:off x="0" y="4602423"/>
            <a:ext cx="3227277" cy="2417503"/>
          </a:xfrm>
          <a:prstGeom prst="rect">
            <a:avLst/>
          </a:prstGeom>
        </p:spPr>
      </p:pic>
    </p:spTree>
    <p:extLst>
      <p:ext uri="{BB962C8B-B14F-4D97-AF65-F5344CB8AC3E}">
        <p14:creationId xmlns:p14="http://schemas.microsoft.com/office/powerpoint/2010/main" xmlns="" val="105143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00023B-15A2-9C45-8AD3-FE8708FEAB30}"/>
              </a:ext>
            </a:extLst>
          </p:cNvPr>
          <p:cNvSpPr txBox="1"/>
          <p:nvPr/>
        </p:nvSpPr>
        <p:spPr>
          <a:xfrm>
            <a:off x="6858000" y="3200400"/>
            <a:ext cx="4404731" cy="3108543"/>
          </a:xfrm>
          <a:prstGeom prst="rect">
            <a:avLst/>
          </a:prstGeom>
          <a:solidFill>
            <a:schemeClr val="accent1">
              <a:lumMod val="75000"/>
            </a:schemeClr>
          </a:solidFill>
        </p:spPr>
        <p:txBody>
          <a:bodyPr wrap="square" rtlCol="0">
            <a:spAutoFit/>
          </a:bodyPr>
          <a:lstStyle/>
          <a:p>
            <a:pPr algn="just"/>
            <a:r>
              <a:rPr lang="en-US" sz="2800" b="1" dirty="0">
                <a:latin typeface="Copperplate" panose="02000504000000020004" pitchFamily="2" charset="0"/>
              </a:rPr>
              <a:t>All appeals to the United States Supreme Court, whether from a state Supreme Court or from a federal Court of Appeals, are discretionary.  The person bringing the appeal (called the petitioner) files a petition for a writ of </a:t>
            </a:r>
            <a:r>
              <a:rPr lang="en-US" sz="2800" b="1" i="1" dirty="0">
                <a:latin typeface="Copperplate" panose="02000504000000020004" pitchFamily="2" charset="0"/>
              </a:rPr>
              <a:t>certiorari</a:t>
            </a:r>
            <a:r>
              <a:rPr lang="en-US" sz="2800" b="1" i="0" dirty="0">
                <a:latin typeface="Copperplate" panose="02000504000000020004" pitchFamily="2" charset="0"/>
              </a:rPr>
              <a:t> with the Supreme Court. </a:t>
            </a:r>
            <a:endParaRPr lang="ru-RU" sz="2800" b="1" dirty="0"/>
          </a:p>
        </p:txBody>
      </p:sp>
      <p:pic>
        <p:nvPicPr>
          <p:cNvPr id="5" name="Рисунок 5">
            <a:extLst>
              <a:ext uri="{FF2B5EF4-FFF2-40B4-BE49-F238E27FC236}">
                <a16:creationId xmlns:a16="http://schemas.microsoft.com/office/drawing/2014/main" xmlns="" id="{14566851-A2B9-8149-B00F-296AB1A1F31D}"/>
              </a:ext>
            </a:extLst>
          </p:cNvPr>
          <p:cNvPicPr>
            <a:picLocks noChangeAspect="1"/>
          </p:cNvPicPr>
          <p:nvPr/>
        </p:nvPicPr>
        <p:blipFill>
          <a:blip r:embed="rId2"/>
          <a:stretch>
            <a:fillRect/>
          </a:stretch>
        </p:blipFill>
        <p:spPr>
          <a:xfrm>
            <a:off x="941715" y="2799997"/>
            <a:ext cx="5154285" cy="3425296"/>
          </a:xfrm>
          <a:prstGeom prst="rect">
            <a:avLst/>
          </a:prstGeom>
        </p:spPr>
      </p:pic>
      <p:sp>
        <p:nvSpPr>
          <p:cNvPr id="8" name="TextBox 7">
            <a:extLst>
              <a:ext uri="{FF2B5EF4-FFF2-40B4-BE49-F238E27FC236}">
                <a16:creationId xmlns:a16="http://schemas.microsoft.com/office/drawing/2014/main" xmlns="" id="{8240DD25-3127-5C43-A76E-FD489F79419A}"/>
              </a:ext>
            </a:extLst>
          </p:cNvPr>
          <p:cNvSpPr txBox="1"/>
          <p:nvPr/>
        </p:nvSpPr>
        <p:spPr>
          <a:xfrm>
            <a:off x="762000" y="381000"/>
            <a:ext cx="9509512" cy="1815882"/>
          </a:xfrm>
          <a:prstGeom prst="rect">
            <a:avLst/>
          </a:prstGeom>
          <a:solidFill>
            <a:schemeClr val="accent1">
              <a:lumMod val="75000"/>
            </a:schemeClr>
          </a:solidFill>
        </p:spPr>
        <p:txBody>
          <a:bodyPr wrap="square" rtlCol="0">
            <a:spAutoFit/>
          </a:bodyPr>
          <a:lstStyle/>
          <a:p>
            <a:pPr algn="just"/>
            <a:r>
              <a:rPr lang="en-US" sz="2800" b="1" i="0" dirty="0">
                <a:latin typeface="Copperplate" panose="02000504000000020004" pitchFamily="2" charset="0"/>
              </a:rPr>
              <a:t>The Court has total discretion as to whether it wants to hear a particular case or not.  It takes four votes from the nine justices to grant the writ of certiorari and hear the case.  The Court usually basis its decision on the importance of the legal issue involved to the country as a whole. </a:t>
            </a:r>
            <a:endParaRPr lang="ru-RU" sz="2800" b="1" dirty="0"/>
          </a:p>
        </p:txBody>
      </p:sp>
    </p:spTree>
    <p:extLst>
      <p:ext uri="{BB962C8B-B14F-4D97-AF65-F5344CB8AC3E}">
        <p14:creationId xmlns:p14="http://schemas.microsoft.com/office/powerpoint/2010/main" xmlns="" val="226343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41347BF-FB7F-DA41-873F-8FA98E44053E}"/>
              </a:ext>
            </a:extLst>
          </p:cNvPr>
          <p:cNvSpPr txBox="1"/>
          <p:nvPr/>
        </p:nvSpPr>
        <p:spPr>
          <a:xfrm>
            <a:off x="838200" y="4114800"/>
            <a:ext cx="10436922" cy="2554545"/>
          </a:xfrm>
          <a:prstGeom prst="rect">
            <a:avLst/>
          </a:prstGeom>
          <a:solidFill>
            <a:schemeClr val="bg1">
              <a:lumMod val="10000"/>
              <a:lumOff val="90000"/>
            </a:schemeClr>
          </a:solidFill>
        </p:spPr>
        <p:txBody>
          <a:bodyPr wrap="square" rtlCol="0">
            <a:spAutoFit/>
          </a:bodyPr>
          <a:lstStyle/>
          <a:p>
            <a:pPr algn="l"/>
            <a:r>
              <a:rPr lang="en-US" sz="3200" b="1" dirty="0">
                <a:latin typeface="Copperplate" panose="02000504000000020004" pitchFamily="2" charset="0"/>
              </a:rPr>
              <a:t> </a:t>
            </a:r>
            <a:r>
              <a:rPr lang="en-US" sz="3200" b="1" dirty="0">
                <a:solidFill>
                  <a:prstClr val="black"/>
                </a:solidFill>
                <a:latin typeface="Copperplate" panose="02000504000000020004" pitchFamily="2" charset="0"/>
              </a:rPr>
              <a:t>    When issuing decisions, all courts must follow binding precedent -- that is their decisions must follow any rulings made by courts above them.  On questions of the interpretation of the United States Constitution and statutes passed by Congress, the United States Supreme Court has the final say.  All other courts, both federal and state, must follow any precedent set by the Supreme Court. </a:t>
            </a:r>
            <a:endParaRPr lang="ru-RU" sz="3200" b="1" dirty="0"/>
          </a:p>
        </p:txBody>
      </p:sp>
      <p:pic>
        <p:nvPicPr>
          <p:cNvPr id="5" name="Рисунок 5">
            <a:extLst>
              <a:ext uri="{FF2B5EF4-FFF2-40B4-BE49-F238E27FC236}">
                <a16:creationId xmlns:a16="http://schemas.microsoft.com/office/drawing/2014/main" xmlns="" id="{B03EA1E9-2B46-DF4D-9982-C134498CFE93}"/>
              </a:ext>
            </a:extLst>
          </p:cNvPr>
          <p:cNvPicPr>
            <a:picLocks noChangeAspect="1"/>
          </p:cNvPicPr>
          <p:nvPr/>
        </p:nvPicPr>
        <p:blipFill>
          <a:blip r:embed="rId2"/>
          <a:stretch>
            <a:fillRect/>
          </a:stretch>
        </p:blipFill>
        <p:spPr>
          <a:xfrm>
            <a:off x="1209907" y="646104"/>
            <a:ext cx="8636992" cy="3273596"/>
          </a:xfrm>
          <a:prstGeom prst="rect">
            <a:avLst/>
          </a:prstGeom>
        </p:spPr>
      </p:pic>
    </p:spTree>
    <p:extLst>
      <p:ext uri="{BB962C8B-B14F-4D97-AF65-F5344CB8AC3E}">
        <p14:creationId xmlns:p14="http://schemas.microsoft.com/office/powerpoint/2010/main" xmlns="" val="2451170599"/>
      </p:ext>
    </p:extLst>
  </p:cSld>
  <p:clrMapOvr>
    <a:masterClrMapping/>
  </p:clrMapOvr>
</p:sld>
</file>

<file path=ppt/theme/theme1.xml><?xml version="1.0" encoding="utf-8"?>
<a:theme xmlns:a="http://schemas.openxmlformats.org/drawingml/2006/main" name="Берлин">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0CBE056-4EF4-4D92-969E-947779DA7AA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294</Words>
  <Application>Microsoft Office PowerPoint</Application>
  <PresentationFormat>Произвольный</PresentationFormat>
  <Paragraphs>32</Paragraphs>
  <Slides>11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Берлин</vt:lpstr>
      <vt:lpstr>THE AMERICAN JUDICIAL SYSTEM</vt:lpstr>
      <vt:lpstr>PLAN</vt:lpstr>
      <vt:lpstr>Слайд 3</vt:lpstr>
      <vt:lpstr>Слайд 4</vt:lpstr>
      <vt:lpstr>Слайд 5</vt:lpstr>
      <vt:lpstr>Слайд 6</vt:lpstr>
      <vt:lpstr>Слайд 7</vt:lpstr>
      <vt:lpstr>Слайд 8</vt:lpstr>
      <vt:lpstr>Слайд 9</vt:lpstr>
      <vt:lpstr>Слайд 10</vt:lpstr>
      <vt:lpstr>Слайд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JUDICIAL SYSTEM</dc:title>
  <dc:creator>Mark Okulov</dc:creator>
  <cp:lastModifiedBy>klassangl1</cp:lastModifiedBy>
  <cp:revision>9</cp:revision>
  <dcterms:created xsi:type="dcterms:W3CDTF">2019-12-23T18:47:50Z</dcterms:created>
  <dcterms:modified xsi:type="dcterms:W3CDTF">2020-01-21T11:18:51Z</dcterms:modified>
</cp:coreProperties>
</file>