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0226" autoAdjust="0"/>
  </p:normalViewPr>
  <p:slideViewPr>
    <p:cSldViewPr>
      <p:cViewPr>
        <p:scale>
          <a:sx n="60" d="100"/>
          <a:sy n="60" d="100"/>
        </p:scale>
        <p:origin x="-176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D960E-4449-4267-BB7A-2BB7504C210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1F3C8-8C47-46D0-A5CB-097DA1F86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8FFA-BD7A-4C57-9F1E-E2C1F4700F64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50B7-356A-46AF-836D-1428551C08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2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7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/>
          <a:srcRect l="35156" t="22500" r="32617" b="22500"/>
          <a:stretch>
            <a:fillRect/>
          </a:stretch>
        </p:blipFill>
        <p:spPr bwMode="auto">
          <a:xfrm>
            <a:off x="39756" y="3975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3"/>
          <a:srcRect l="35156" t="22500" r="32617" b="22500"/>
          <a:stretch>
            <a:fillRect/>
          </a:stretch>
        </p:blipFill>
        <p:spPr bwMode="auto">
          <a:xfrm>
            <a:off x="7632594" y="3165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1000099" y="876676"/>
            <a:ext cx="6988836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ОГАПОУ 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Белгородский строительный колледж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15.02.13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Техническое обслуживание и ремонт систем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ентиляции и кондиционирования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989" y="3320475"/>
            <a:ext cx="8718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Техническая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механика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Научно-исследовательская работа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«Расчет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двухопорных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статически определимых балок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применением компьютерных программ»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315" y="5695841"/>
            <a:ext cx="8413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Выполнил: </a:t>
            </a:r>
            <a:r>
              <a:rPr lang="ru-RU" sz="2400" dirty="0" smtClean="0"/>
              <a:t>  студент  </a:t>
            </a:r>
            <a:r>
              <a:rPr lang="ru-RU" sz="2400" dirty="0"/>
              <a:t>группы ТК-22 </a:t>
            </a:r>
            <a:r>
              <a:rPr lang="ru-RU" sz="2400" dirty="0" smtClean="0"/>
              <a:t>                     </a:t>
            </a:r>
            <a:r>
              <a:rPr lang="ru-RU" sz="2400" dirty="0" err="1" smtClean="0"/>
              <a:t>Дегтярюк</a:t>
            </a:r>
            <a:r>
              <a:rPr lang="ru-RU" sz="2400" dirty="0" smtClean="0"/>
              <a:t> </a:t>
            </a:r>
            <a:r>
              <a:rPr lang="ru-RU" sz="2400" dirty="0"/>
              <a:t>Андрей</a:t>
            </a:r>
          </a:p>
          <a:p>
            <a:r>
              <a:rPr lang="ru-RU" sz="2400" dirty="0"/>
              <a:t>Руководитель</a:t>
            </a:r>
            <a:r>
              <a:rPr lang="ru-RU" sz="2400" dirty="0" smtClean="0"/>
              <a:t>: преподаватель </a:t>
            </a:r>
            <a:r>
              <a:rPr lang="ru-RU" sz="2400" dirty="0"/>
              <a:t>ОГАПОУ «БСК» </a:t>
            </a:r>
            <a:r>
              <a:rPr lang="ru-RU" sz="2400" dirty="0" smtClean="0"/>
              <a:t>        А.А</a:t>
            </a:r>
            <a:r>
              <a:rPr lang="ru-RU" sz="2400" dirty="0"/>
              <a:t>. </a:t>
            </a:r>
            <a:r>
              <a:rPr lang="ru-RU" sz="2400" dirty="0" err="1" smtClean="0"/>
              <a:t>Шатохин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57158" y="188640"/>
            <a:ext cx="87012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4.Определяем опасное сечение балки, где изгибающий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имеет максимальное значение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Сечение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84,375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кНм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5.Исходя из условия прочности при изгибе определяем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требуемые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поперечного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сечения балки.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611700"/>
              </p:ext>
            </p:extLst>
          </p:nvPr>
        </p:nvGraphicFramePr>
        <p:xfrm>
          <a:off x="3150392" y="2866296"/>
          <a:ext cx="241458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Уравнение" r:id="rId4" imgW="1028520" imgH="431640" progId="Equation.3">
                  <p:embed/>
                </p:oleObj>
              </mc:Choice>
              <mc:Fallback>
                <p:oleObj name="Уравнение" r:id="rId4" imgW="10285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392" y="2866296"/>
                        <a:ext cx="2414588" cy="1030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406116"/>
            <a:ext cx="74394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=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γс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γt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220/1,15∙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1,2=160Мпа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γс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коэффициент условий работы;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γt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коэффициент надежности по нагрузке.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45978"/>
              </p:ext>
            </p:extLst>
          </p:nvPr>
        </p:nvGraphicFramePr>
        <p:xfrm>
          <a:off x="793742" y="3832938"/>
          <a:ext cx="555624" cy="52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Уравнение" r:id="rId6" imgW="228600" imgH="215640" progId="Equation.3">
                  <p:embed/>
                </p:oleObj>
              </mc:Choice>
              <mc:Fallback>
                <p:oleObj name="Уравнение" r:id="rId6" imgW="228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742" y="3832938"/>
                        <a:ext cx="555624" cy="524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35955"/>
              </p:ext>
            </p:extLst>
          </p:nvPr>
        </p:nvGraphicFramePr>
        <p:xfrm>
          <a:off x="1008863" y="5348779"/>
          <a:ext cx="7554901" cy="104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Уравнение" r:id="rId8" imgW="3238500" imgH="444500" progId="Equation.3">
                  <p:embed/>
                </p:oleObj>
              </mc:Choice>
              <mc:Fallback>
                <p:oleObj name="Уравнение" r:id="rId8" imgW="3238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863" y="5348779"/>
                        <a:ext cx="7554901" cy="1044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91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7504" y="92219"/>
            <a:ext cx="90119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таблицы сортамента ГОСТ 26020-83  «ДВУТАВРЫ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СТАЛЬНЫЕ ГОРЯЧЕКАТАНЫЕ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ПАРАЛЛЕЛЬНЫМИ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ГРАНЯМИ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ПОЛОК» выбираем профиль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35Б1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Wx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=581,7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см3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Проверяем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условие прочности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&lt;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160Мпа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прочности выполняется</a:t>
            </a: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47699"/>
              </p:ext>
            </p:extLst>
          </p:nvPr>
        </p:nvGraphicFramePr>
        <p:xfrm>
          <a:off x="347965" y="2472859"/>
          <a:ext cx="5759952" cy="96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Уравнение" r:id="rId4" imgW="2794000" imgH="457200" progId="Equation.3">
                  <p:embed/>
                </p:oleObj>
              </mc:Choice>
              <mc:Fallback>
                <p:oleObj name="Уравнение" r:id="rId4" imgW="2794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5" y="2472859"/>
                        <a:ext cx="5759952" cy="962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61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250668" y="71414"/>
            <a:ext cx="50325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Содержание исследования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43" y="803010"/>
            <a:ext cx="924855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Балка v.1.1.0.108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предназначена для расчёта на прочность и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жесткость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многопролетных статически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определимых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построения эпюр прогибов, углов поворота,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изгиба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моментов, напряжений и поперечных сил,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возника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балке от приложенных внешних нагрузок.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производит проверку и подбор сечения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балок, описанных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сортаменте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металлопроката,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прилагаемом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данной программой.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расчёта можно экспортировать в формат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также в MS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4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76673"/>
            <a:ext cx="8229188" cy="51311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57841" y="5647514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7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3657842" y="6140624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t="3229" b="4870"/>
          <a:stretch/>
        </p:blipFill>
        <p:spPr bwMode="auto">
          <a:xfrm>
            <a:off x="582536" y="618798"/>
            <a:ext cx="8043343" cy="511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39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5" name="Прямоугольник 14"/>
          <p:cNvSpPr/>
          <p:nvPr/>
        </p:nvSpPr>
        <p:spPr>
          <a:xfrm>
            <a:off x="3657842" y="6140624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t="2734" b="5366"/>
          <a:stretch/>
        </p:blipFill>
        <p:spPr bwMode="auto">
          <a:xfrm>
            <a:off x="357158" y="273208"/>
            <a:ext cx="8411582" cy="5604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94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625" y="48411"/>
            <a:ext cx="8786842" cy="6785454"/>
            <a:chOff x="0" y="0"/>
            <a:chExt cx="8786842" cy="678545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28512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755576" y="42370"/>
            <a:ext cx="5125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Расчёт балки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29-Ноябрь-2019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96387" y="564363"/>
            <a:ext cx="5634744" cy="5672950"/>
            <a:chOff x="1696387" y="564362"/>
            <a:chExt cx="5634744" cy="5818207"/>
          </a:xfrm>
        </p:grpSpPr>
        <p:pic>
          <p:nvPicPr>
            <p:cNvPr id="15" name="Рисунок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97148" y="564362"/>
              <a:ext cx="5633982" cy="1279234"/>
            </a:xfrm>
            <a:prstGeom prst="rect">
              <a:avLst/>
            </a:prstGeom>
          </p:spPr>
        </p:pic>
        <p:pic>
          <p:nvPicPr>
            <p:cNvPr id="16" name="Рисунок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97148" y="1628800"/>
              <a:ext cx="5633982" cy="2148855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96387" y="3861048"/>
              <a:ext cx="5634744" cy="2521521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2126229" y="1061855"/>
              <a:ext cx="0" cy="4059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977142" y="1124744"/>
              <a:ext cx="0" cy="3997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657842" y="6140624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5496" y="-42886"/>
            <a:ext cx="929119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Результаты расчёта: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Расчёт выполнен: 29.11.2019 11:55:09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Проект: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Дегтярюк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Андрей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Объект:	Гр.ТК-22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Конструкция: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Двухопорная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статически определимая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Исходные данные: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Длина балки: 8м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Максимальный пролет: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Условия закрепления: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консолей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Нагрузки на балку: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сосредоточенные силы F[м], кН (2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F[2] = -15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F[5] = -30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распределённые нагрузки Q[м], кН/м (1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Q[5:8] = -6 :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759810" y="64712"/>
            <a:ext cx="719575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Опорные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реакции: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R[0] = 25.88 кН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R[8000] = 37.13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Результаты расчёта балки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Максимумы / минимумы эпюр, привязки в м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[5] = 84.38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кН•м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(изгибающий момент)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[0] = 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кН•м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[0] = 25.88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(поперечная сила)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[8] = -37.13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[8] = 58.92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град-2 (угол поворота)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[0] = -53.85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град-2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[8] = 0.00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м-3 (прогиб)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[4.163] = -24.92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м-3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0" y="-1860"/>
            <a:ext cx="89531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Характеристики элемента: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Сортамент: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Двутавры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нормальные (Б) по ГОСТ 26020-83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Элемент: 35Б1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Масса 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м.п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= 38.90 кг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Момент инерции,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Jx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10060.00 см4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Момент сопротивления,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581.70 cм3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Статический момент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полусечения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328.60 cм3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Марка стали - C235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Расчётное сопротивление стали,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230 МПа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Относительный прогиб - 1/250 пролёта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 упругости, E = 200000 МПа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9654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309302" y="77835"/>
            <a:ext cx="28889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Актуальность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369" y="718991"/>
            <a:ext cx="901490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Обучение  студента по программе среднего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профессио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образования включает в себя ряд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дисциплин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связанных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прочностью конструкций: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сопротивление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материалов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детали машин, строительная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подготовки студентов к изменившимся условиям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уже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курса сопротивления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риалов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нужно знакомить их с компьютерными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метода-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Научно-исследовательскую деятельность необходимо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неотъемлемую часть технологической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специалистов начального и среднего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сионального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79512" y="260648"/>
            <a:ext cx="904510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Напряжения в балке, без учета собственного веса: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нормальное (от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Mmax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): 174.06 МПа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касательное: (от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Qmax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40.47 МПа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Максимальный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прогиб (с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надёжности)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29.90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м-3,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составляет 1/268 от максимального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пролёта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 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элемента проходит по условиям прочности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жесткости.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дополнительно проверить сечение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общую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местную устойчивость!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5.15 СНиП II-23-81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Конец расчёта...</a:t>
            </a:r>
          </a:p>
        </p:txBody>
      </p:sp>
    </p:spTree>
    <p:extLst>
      <p:ext uri="{BB962C8B-B14F-4D97-AF65-F5344CB8AC3E}">
        <p14:creationId xmlns:p14="http://schemas.microsoft.com/office/powerpoint/2010/main" val="35077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4" name="Рисунок 13"/>
          <p:cNvPicPr/>
          <p:nvPr/>
        </p:nvPicPr>
        <p:blipFill rotWithShape="1">
          <a:blip r:embed="rId3"/>
          <a:srcRect l="13324" t="10681" r="13324" b="11327"/>
          <a:stretch/>
        </p:blipFill>
        <p:spPr bwMode="auto">
          <a:xfrm>
            <a:off x="179512" y="1669699"/>
            <a:ext cx="5233120" cy="367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5703"/>
            <a:ext cx="189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Балка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2.0.2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demo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0137" y="5592232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t="31615" r="22961" b="32328"/>
          <a:stretch/>
        </p:blipFill>
        <p:spPr bwMode="auto">
          <a:xfrm>
            <a:off x="4533546" y="195093"/>
            <a:ext cx="4482298" cy="21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7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4" name="Рисунок 13"/>
          <p:cNvPicPr/>
          <p:nvPr/>
        </p:nvPicPr>
        <p:blipFill rotWithShape="1">
          <a:blip r:embed="rId3"/>
          <a:srcRect l="13324" t="11426" r="13324" b="11824"/>
          <a:stretch/>
        </p:blipFill>
        <p:spPr bwMode="auto">
          <a:xfrm>
            <a:off x="377839" y="428933"/>
            <a:ext cx="8586649" cy="517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70137" y="5592232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8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3670137" y="5592232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76278" y="465779"/>
            <a:ext cx="8310563" cy="5126453"/>
            <a:chOff x="0" y="0"/>
            <a:chExt cx="8784976" cy="521264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8784976" cy="5212641"/>
              <a:chOff x="0" y="0"/>
              <a:chExt cx="8784976" cy="5212641"/>
            </a:xfrm>
          </p:grpSpPr>
          <p:pic>
            <p:nvPicPr>
              <p:cNvPr id="18" name="Рисунок 17"/>
              <p:cNvPicPr/>
              <p:nvPr/>
            </p:nvPicPr>
            <p:blipFill rotWithShape="1">
              <a:blip r:embed="rId3"/>
              <a:srcRect l="13043" t="10929" r="43899" b="42126"/>
              <a:stretch/>
            </p:blipFill>
            <p:spPr bwMode="auto">
              <a:xfrm>
                <a:off x="0" y="0"/>
                <a:ext cx="8784976" cy="521264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43" t="24143" r="19464" b="37929"/>
              <a:stretch/>
            </p:blipFill>
            <p:spPr>
              <a:xfrm>
                <a:off x="3930296" y="4252464"/>
                <a:ext cx="390184" cy="172304"/>
              </a:xfrm>
              <a:prstGeom prst="rect">
                <a:avLst/>
              </a:prstGeom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5" b="40602"/>
            <a:stretch/>
          </p:blipFill>
          <p:spPr>
            <a:xfrm>
              <a:off x="1759004" y="2342660"/>
              <a:ext cx="725364" cy="17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47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357158" y="96982"/>
            <a:ext cx="60163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Анализ достигнутых результатов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1013444"/>
            <a:ext cx="874463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Осуществлен расчет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двухопорной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шарнирной балки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практическим способом;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Осуществлен расчет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двухопорной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шарнирной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балки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ыбранными компьютерными программами;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Выполнено сравнение результатов;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Приобретен опыт работы и выбора компьютерных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асчетных программ;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Выбрана наиболее оптимальная  компьютерная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расчетная программа.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52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452476" y="100822"/>
            <a:ext cx="165243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Выводы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16354"/>
            <a:ext cx="89487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аиболее оптимальной  компьютерной программой для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асчета статически определимых и статически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неопреде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шарнирных балок является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Балка v.1.1.0.108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1" t="30274" r="32170" b="30172"/>
          <a:stretch/>
        </p:blipFill>
        <p:spPr bwMode="auto">
          <a:xfrm>
            <a:off x="1588849" y="2571744"/>
            <a:ext cx="5953540" cy="373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2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432263" y="90801"/>
            <a:ext cx="40804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Объект исследования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7496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двухопорных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статически определимых балок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применением компьютерных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6137" y="1497434"/>
            <a:ext cx="43621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Предмет исследования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1988840"/>
            <a:ext cx="85517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двухопорных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статически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определимых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балок  с применением компьютерных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способ  проверки, упрощения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ускоре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расчетов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5040" y="3717032"/>
            <a:ext cx="36720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Цель исследования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984" y="4294789"/>
            <a:ext cx="85005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экспериментально проверить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эффектив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использования выбранных компьютерных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сравнив полученные результаты с результатами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практических расчетов.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6" name="Прямоугольник 15"/>
          <p:cNvSpPr/>
          <p:nvPr/>
        </p:nvSpPr>
        <p:spPr>
          <a:xfrm>
            <a:off x="357158" y="71414"/>
            <a:ext cx="36720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Цель исследования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953" y="690653"/>
            <a:ext cx="918360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Получение студентами навыков работы с расчетными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компьютерными программами;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желания и потребности в дальнейшем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научно-исследовательской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самостоятельности при работе со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специаль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научной литературой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навыков публичного выступления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зентации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 своей работы перед аудиторией;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чувства ответственности за порученное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уверенности в себе и собственных силах;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1662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357000" y="71414"/>
            <a:ext cx="367241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Практическая часть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665499"/>
            <a:ext cx="89205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двухопорной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балки  определить реакции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построить эпюры поперечных сил, изгибающих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моментов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подобрать необходимый номер профиля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двутаврового сечения.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Марка стали - C235,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230 МПа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выполненных расчетов проверить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выбранной компьютерной программы.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96637" y="3804928"/>
            <a:ext cx="4871507" cy="2432383"/>
            <a:chOff x="0" y="0"/>
            <a:chExt cx="4218305" cy="1819910"/>
          </a:xfrm>
        </p:grpSpPr>
        <p:pic>
          <p:nvPicPr>
            <p:cNvPr id="16" name="Рисунок 1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21609" r="23422" b="25982"/>
            <a:stretch/>
          </p:blipFill>
          <p:spPr bwMode="auto">
            <a:xfrm>
              <a:off x="0" y="0"/>
              <a:ext cx="4218305" cy="18199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4"/>
            <p:cNvSpPr txBox="1"/>
            <p:nvPr/>
          </p:nvSpPr>
          <p:spPr>
            <a:xfrm>
              <a:off x="1093426" y="763389"/>
              <a:ext cx="270510" cy="331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b="1" i="1" kern="1200">
                  <a:solidFill>
                    <a:srgbClr val="000000"/>
                  </a:solidFill>
                  <a:effectLst/>
                  <a:latin typeface="GOST type A"/>
                  <a:ea typeface="Times New Roman"/>
                  <a:cs typeface="Times New Roman"/>
                </a:rPr>
                <a:t>С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2185352" y="772914"/>
              <a:ext cx="281940" cy="331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i="1" kern="1200">
                  <a:solidFill>
                    <a:srgbClr val="000000"/>
                  </a:solidFill>
                  <a:effectLst/>
                  <a:latin typeface="GOST type A"/>
                  <a:ea typeface="Times New Roman"/>
                  <a:cs typeface="Times New Roman"/>
                </a:rPr>
                <a:t>D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012160" y="388802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15 кН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30 кН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=6 кН/м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43949" y="6052645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9654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67544" y="44624"/>
            <a:ext cx="773000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 е ш е н и е.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1.Определим опорные реакции:</a:t>
            </a:r>
          </a:p>
          <a:p>
            <a:pPr algn="ctr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= 0;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–F1∙a –F2∙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/2) + RB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0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МВ = 0;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+F1∙(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+F2∙ c 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∙c/2 = 0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20761"/>
              </p:ext>
            </p:extLst>
          </p:nvPr>
        </p:nvGraphicFramePr>
        <p:xfrm>
          <a:off x="1984148" y="2124874"/>
          <a:ext cx="5309929" cy="153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Уравнение" r:id="rId4" imgW="2692080" imgH="787320" progId="Equation.3">
                  <p:embed/>
                </p:oleObj>
              </mc:Choice>
              <mc:Fallback>
                <p:oleObj name="Уравнение" r:id="rId4" imgW="2692080" imgH="7873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148" y="2124874"/>
                        <a:ext cx="5309929" cy="1533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40308"/>
              </p:ext>
            </p:extLst>
          </p:nvPr>
        </p:nvGraphicFramePr>
        <p:xfrm>
          <a:off x="2123727" y="4996626"/>
          <a:ext cx="5391329" cy="160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Уравнение" r:id="rId6" imgW="2705100" imgH="812800" progId="Equation.3">
                  <p:embed/>
                </p:oleObj>
              </mc:Choice>
              <mc:Fallback>
                <p:oleObj name="Уравнение" r:id="rId6" imgW="2705100" imgH="812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7" y="4996626"/>
                        <a:ext cx="5391329" cy="1602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0" y="71414"/>
            <a:ext cx="10067180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проверки составляем сумму проекций всех сил 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вертикаль­ную ось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= 0,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25,875 –15 –30 –18+37,125 = 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2.Строим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эпюру поперечных сил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сечении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RA = 25,875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сечении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= 25,875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RA– F1 = 25,875 – 15 = 10,875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сечении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RA– F1 = 25,875 – 15 = 10,875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RA– F1– F2 = 25,875 – 15 – 30 = – 19,125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 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сечении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RA– F1– F2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25,875 – 15 – 30 – 18 = – 37,125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RA– F1– F2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RB =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25,875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15 – 30 – 18 + 30 = 0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57158" y="260648"/>
            <a:ext cx="89172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3.Строим эпюру изгибающих моментов по характерным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сечениям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сечении A: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сечении C: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 –RA∙ a = –25,875 ∙ 2 = –51,75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кНм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сечении D: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–RA∙(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–25,875 ∙ 5 = –84,375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кНм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сечении B: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41513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8786842" cy="6858024"/>
            <a:chOff x="0" y="0"/>
            <a:chExt cx="8786842" cy="6858024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2571736" y="221455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4786314" y="7141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 l="26367" t="36250" r="46533" b="20000"/>
            <a:stretch>
              <a:fillRect/>
            </a:stretch>
          </p:blipFill>
          <p:spPr bwMode="auto">
            <a:xfrm>
              <a:off x="357158" y="4357694"/>
              <a:ext cx="264320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Группа 21"/>
            <p:cNvGrpSpPr/>
            <p:nvPr/>
          </p:nvGrpSpPr>
          <p:grpSpPr>
            <a:xfrm>
              <a:off x="3929058" y="0"/>
              <a:ext cx="4857784" cy="6598944"/>
              <a:chOff x="357158" y="687708"/>
              <a:chExt cx="4857784" cy="6598944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2571736" y="264318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7647" t="39534" r="69424" b="20000"/>
              <a:stretch>
                <a:fillRect/>
              </a:stretch>
            </p:blipFill>
            <p:spPr bwMode="auto">
              <a:xfrm>
                <a:off x="4911120" y="687708"/>
                <a:ext cx="285720" cy="231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36250" r="46533" b="20000"/>
              <a:stretch>
                <a:fillRect/>
              </a:stretch>
            </p:blipFill>
            <p:spPr bwMode="auto">
              <a:xfrm>
                <a:off x="357158" y="4786322"/>
                <a:ext cx="2643206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Группа 25"/>
            <p:cNvGrpSpPr/>
            <p:nvPr/>
          </p:nvGrpSpPr>
          <p:grpSpPr>
            <a:xfrm>
              <a:off x="0" y="0"/>
              <a:ext cx="4357686" cy="4170028"/>
              <a:chOff x="857256" y="3116624"/>
              <a:chExt cx="4357686" cy="4170028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26367" t="44534" r="46533" b="20000"/>
              <a:stretch>
                <a:fillRect/>
              </a:stretch>
            </p:blipFill>
            <p:spPr bwMode="auto">
              <a:xfrm>
                <a:off x="2571736" y="3116624"/>
                <a:ext cx="2643206" cy="2026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2"/>
              <a:srcRect l="31494" t="36250" r="46533" b="20000"/>
              <a:stretch>
                <a:fillRect/>
              </a:stretch>
            </p:blipFill>
            <p:spPr bwMode="auto">
              <a:xfrm>
                <a:off x="857256" y="4786322"/>
                <a:ext cx="2143108" cy="250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1913526" y="306217"/>
            <a:ext cx="4888319" cy="5798844"/>
            <a:chOff x="0" y="0"/>
            <a:chExt cx="4304030" cy="4882515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3"/>
            <a:srcRect l="22902" t="17387" r="45062" b="18261"/>
            <a:stretch/>
          </p:blipFill>
          <p:spPr bwMode="auto">
            <a:xfrm>
              <a:off x="0" y="0"/>
              <a:ext cx="4304030" cy="48825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6"/>
            <p:cNvSpPr txBox="1"/>
            <p:nvPr/>
          </p:nvSpPr>
          <p:spPr>
            <a:xfrm>
              <a:off x="1071895" y="445543"/>
              <a:ext cx="260985" cy="304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b="1" i="1" kern="1200">
                  <a:solidFill>
                    <a:srgbClr val="000000"/>
                  </a:solidFill>
                  <a:effectLst/>
                  <a:latin typeface="GOST type A"/>
                  <a:ea typeface="Times New Roman"/>
                  <a:cs typeface="Times New Roman"/>
                </a:rPr>
                <a:t>С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2296031" y="445543"/>
              <a:ext cx="270510" cy="304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i="1" kern="1200">
                  <a:solidFill>
                    <a:srgbClr val="000000"/>
                  </a:solidFill>
                  <a:effectLst/>
                  <a:latin typeface="GOST type A"/>
                  <a:ea typeface="Times New Roman"/>
                  <a:cs typeface="Times New Roman"/>
                </a:rPr>
                <a:t>D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657842" y="6140624"/>
            <a:ext cx="172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17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1127</Words>
  <Application>Microsoft Office PowerPoint</Application>
  <PresentationFormat>Экран (4:3)</PresentationFormat>
  <Paragraphs>210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Преп</cp:lastModifiedBy>
  <cp:revision>71</cp:revision>
  <dcterms:created xsi:type="dcterms:W3CDTF">2017-01-02T12:34:25Z</dcterms:created>
  <dcterms:modified xsi:type="dcterms:W3CDTF">2019-12-19T07:32:11Z</dcterms:modified>
</cp:coreProperties>
</file>