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060030f3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060030f3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1938a50d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1938a50d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77e9ee6c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77e9ee6c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7e9ee6c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77e9ee6c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77e9ee6c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77e9ee6c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77e9ee6c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77e9ee6c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77e9ee6c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77e9ee6c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77e9ee6c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77e9ee6c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77e9ee6c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77e9ee6c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77e9ee6c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77e9ee6c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77e9ee6c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77e9ee6c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060030f3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060030f3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77e9ee6c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77e9ee6c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77e9ee6c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77e9ee6c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77e9ee6c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77e9ee6c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77e9ee6c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77e9ee6c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77e9ee6c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77e9ee6c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77e9ee6c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77e9ee6c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77e9ee6c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77e9ee6c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77e9ee6c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77e9ee6c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77e9ee6c8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77e9ee6c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77e9ee6c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77e9ee6c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060030f3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060030f3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77e9ee6c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77e9ee6c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77e9ee6c8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77e9ee6c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1938a50d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1938a50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060030f3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060030f3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1938a50d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1938a50d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1938a50d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1938a50d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1938a50d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1938a50d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hyperlink" Target="https://sites.google.com/view/olgazabila/%D0%B3%D0%BB%D0%B0%D0%B2%D0%BD%D0%B0%D1%8F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GCjIc7FGw28YSNqG_t43ZnrzHVNlIgMEXAaE30ArXp4/edi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presentation/d/1Q7S0RBS1znY9Cg_mx8RBaAa3i35wM8GIm96kL6G2MvU/edit#slide=id.p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s://docs.google.com/presentation/d/1Ea0VOHmpfQukPI655ceMkKKB_uWor3xAqNrlYOmmOnY/edit#slide=id.g4ee191c3fc_0_0" TargetMode="External"/><Relationship Id="rId6" Type="http://schemas.openxmlformats.org/officeDocument/2006/relationships/image" Target="../media/image13.png"/><Relationship Id="rId7" Type="http://schemas.openxmlformats.org/officeDocument/2006/relationships/hyperlink" Target="https://docs.google.com/presentation/d/1Ea0VOHmpfQukPI655ceMkKKB_uWor3xAqNrlYOmmOnY/edit#slide=id.g4ee191c3fc_0_0" TargetMode="External"/><Relationship Id="rId8" Type="http://schemas.openxmlformats.org/officeDocument/2006/relationships/hyperlink" Target="https://docs.google.com/presentation/d/1Q7S0RBS1znY9Cg_mx8RBaAa3i35wM8GIm96kL6G2MvU/edit#slide=id.p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file/d/1WYne5CIk0chH9pd4DKpaJpsyTa5xE7rk8zryqdqkiMI/edit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cs.google.com/drawings/d/1h_PFVxbtRirrm-1rIrsEPWgwIO21aZ2s_p2dneLngTA/edit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file/d/0B-AExfScKHgTNnlyY25La2hMNnpkdk95c2RiRjczdlBEVjEw/view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drive.google.com/file/d/0B-AExfScKHgTUFFQamZjX0cwYWFFRGZlcGFENzVncWtWb3NV/view" TargetMode="External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google.com/document/d/1GKPOJR7nToZG2gS-PLGi-2kKINQfGB8YLGpJlGca3W8/edit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photopeach.com/album/xchrt3#spiral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jigsawplanet.com/?rc=play&amp;pid=38bcf5893a00" TargetMode="External"/><Relationship Id="rId4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google.com/presentation/d/1FhXHM4pq0b2kzZfqv_xUl8YM6S81m0dHHokUbNfjbrc/edit#slide=id.p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linoit.com/users/lsivirjuk/canvases/%D0%A4%D0%BE%D1%82%D0%BE%D0%B2%D1%8B%D1%81%D1%82%D0%B0%D0%B2%D0%BA%D0%B0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ocs.google.com/file/d/17Zhzy3xI-MyVSI2hDh-T9iELK6_depGP0XHgyPJv6i8/edit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s://docs.google.com/file/d/1lMSThEEPD5CzP2htPRMbg7ipTrK0-aF7qRO4h9zsu54/edit" TargetMode="External"/><Relationship Id="rId6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naschkrasivii.blogspot.com/p/blog-page_13.html" TargetMode="External"/><Relationship Id="rId4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padlet.com/user_1412148438/hrfh3scpd8ir?utm_campaign=transactional&amp;utm_content=padlet_url&amp;utm_medium=email&amp;utm_source=started_a_padlet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spreadsheets/d/1-hxa9d5prYINd-S53L9bbMdEbzAfaU_4sf1_MA__kmg/edit#gid=1691395551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sites.google.com/view/olgazabila/%D0%B0%D0%BD%D0%B0%D0%BB%D0%B8%D0%B7-%D0%BF%D1%80%D0%BE%D0%B5%D0%BA%D1%82%D0%B0-%D0%BF%D0%BE%D1%81%D0%BB%D0%B5-%D0%BE%D0%BA%D0%BE%D0%BD%D1%87%D0%B0%D0%BD%D0%B8%D1%8F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sites.google.com/view/olgazabila/%D0%B0%D0%BD%D0%B0%D0%BB%D0%B8%D0%B7-%D0%BF%D1%80%D0%BE%D0%B5%D0%BA%D1%82%D0%B0-%D0%BF%D0%BE%D1%81%D0%BB%D0%B5-%D0%BE%D0%BA%D0%BE%D0%BD%D1%87%D0%B0%D0%BD%D0%B8%D1%8F" TargetMode="External"/><Relationship Id="rId6" Type="http://schemas.openxmlformats.org/officeDocument/2006/relationships/hyperlink" Target="https://sites.google.com/view/olgazabila/%D0%B0%D0%BD%D0%B0%D0%BB%D0%B8%D0%B7-%D0%BF%D1%80%D0%BE%D0%B5%D0%BA%D1%82%D0%B0-%D0%BF%D0%BE%D1%81%D0%BB%D0%B5-%D0%BE%D0%BA%D0%BE%D0%BD%D1%87%D0%B0%D0%BD%D0%B8%D1%8F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-hxa9d5prYINd-S53L9bbMdEbzAfaU_4sf1_MA__kmg/edit#gid=1450578312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Relationship Id="rId4" Type="http://schemas.openxmlformats.org/officeDocument/2006/relationships/hyperlink" Target="https://sites.google.com/view/olgazabila/%D0%B3%D0%BB%D0%B0%D0%B2%D0%BD%D0%B0%D1%8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xn--80abucjiibhv9a.xn--p1ai/%D0%B4%D0%BE%D0%BA%D1%83%D0%BC%D0%B5%D0%BD%D1%82%D1%8B/145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330" l="2470" r="2127" t="217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342350" y="3693150"/>
            <a:ext cx="28422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>
                <a:solidFill>
                  <a:srgbClr val="5B0F00"/>
                </a:solidFill>
                <a:latin typeface="Georgia"/>
                <a:ea typeface="Georgia"/>
                <a:cs typeface="Georgia"/>
                <a:sym typeface="Georgia"/>
              </a:rPr>
              <a:t>С</a:t>
            </a:r>
            <a:r>
              <a:rPr b="1" i="1" lang="ru" sz="1800">
                <a:solidFill>
                  <a:srgbClr val="5B0F00"/>
                </a:solidFill>
                <a:latin typeface="Georgia"/>
                <a:ea typeface="Georgia"/>
                <a:cs typeface="Georgia"/>
                <a:sym typeface="Georgia"/>
              </a:rPr>
              <a:t>етевой проект на конкурс</a:t>
            </a:r>
            <a:endParaRPr b="1" i="1" sz="1800">
              <a:solidFill>
                <a:srgbClr val="5B0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3466750"/>
            <a:ext cx="49836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>
                <a:solidFill>
                  <a:srgbClr val="5B0F00"/>
                </a:solidFill>
                <a:latin typeface="Georgia"/>
                <a:ea typeface="Georgia"/>
                <a:cs typeface="Georgia"/>
                <a:sym typeface="Georgia"/>
              </a:rPr>
              <a:t>Авторы проекта:</a:t>
            </a:r>
            <a:endParaRPr b="1" i="1">
              <a:solidFill>
                <a:srgbClr val="5B0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i="1" lang="ru">
                <a:solidFill>
                  <a:srgbClr val="5B0F00"/>
                </a:solidFill>
                <a:latin typeface="Georgia"/>
                <a:ea typeface="Georgia"/>
                <a:cs typeface="Georgia"/>
                <a:sym typeface="Georgia"/>
              </a:rPr>
              <a:t>Шинкоренко Ольга Владимировна, Сивирюк Людмила Гавриловна учителя физики МБОУ “Средняя общеобразовательная школа №37  имени Новикова Гаврила Гавриловича” г. Кемерово</a:t>
            </a:r>
            <a:endParaRPr b="1" i="1">
              <a:solidFill>
                <a:srgbClr val="5B0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3725" y="2323750"/>
            <a:ext cx="872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600" u="sng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“Свет мой, зеркальце, скажи....!?</a:t>
            </a:r>
            <a:endParaRPr b="1" i="1" sz="36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/>
        </p:nvSpPr>
        <p:spPr>
          <a:xfrm>
            <a:off x="91450" y="156750"/>
            <a:ext cx="8895900" cy="48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0124D"/>
              </a:solidFill>
            </a:endParaRPr>
          </a:p>
          <a:p>
            <a:pPr indent="0" lvl="0" marL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20124D"/>
                </a:solidFill>
              </a:rPr>
              <a:t>Формирование планируемых результатов в рамках проекта:</a:t>
            </a:r>
            <a:endParaRPr b="1" sz="18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20124D"/>
                </a:solidFill>
              </a:rPr>
              <a:t>Информационные:  </a:t>
            </a:r>
            <a:r>
              <a:rPr lang="ru" sz="1800">
                <a:solidFill>
                  <a:srgbClr val="20124D"/>
                </a:solidFill>
              </a:rPr>
              <a:t>работать с информацией</a:t>
            </a:r>
            <a:r>
              <a:rPr b="1" lang="ru" sz="1800">
                <a:solidFill>
                  <a:srgbClr val="20124D"/>
                </a:solidFill>
              </a:rPr>
              <a:t>, </a:t>
            </a:r>
            <a:r>
              <a:rPr lang="ru" sz="1800">
                <a:solidFill>
                  <a:srgbClr val="20124D"/>
                </a:solidFill>
              </a:rPr>
              <a:t>анализировать, обобщать ее, устанавливать ассоциации с ранее изученным, делать выводы.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20124D"/>
                </a:solidFill>
              </a:rPr>
              <a:t>Проективные:  </a:t>
            </a:r>
            <a:r>
              <a:rPr lang="ru" sz="1800">
                <a:solidFill>
                  <a:srgbClr val="20124D"/>
                </a:solidFill>
              </a:rPr>
              <a:t>генерировать идеи, находить варианты решения проблемы, предвидеть возможные последствия принимаемых решений.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20124D"/>
                </a:solidFill>
              </a:rPr>
              <a:t>Коммуникативные: </a:t>
            </a:r>
            <a:r>
              <a:rPr lang="ru" sz="1800">
                <a:solidFill>
                  <a:srgbClr val="20124D"/>
                </a:solidFill>
              </a:rPr>
              <a:t>вступать в общение, отстаивать свою точку зрения.  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20124D"/>
                </a:solidFill>
              </a:rPr>
              <a:t>Интерактивные: </a:t>
            </a:r>
            <a:r>
              <a:rPr lang="ru" sz="1800">
                <a:solidFill>
                  <a:srgbClr val="20124D"/>
                </a:solidFill>
              </a:rPr>
              <a:t>сотрудничать с другими, принимать их точку зрения, доверять партнерам, отвечать за результат своего труда.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20124D"/>
                </a:solidFill>
              </a:rPr>
              <a:t>Медийные: </a:t>
            </a:r>
            <a:r>
              <a:rPr lang="ru" sz="1800">
                <a:solidFill>
                  <a:srgbClr val="20124D"/>
                </a:solidFill>
              </a:rPr>
              <a:t>умение работать с компьютерными средствами.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/>
        </p:nvSpPr>
        <p:spPr>
          <a:xfrm>
            <a:off x="130625" y="130625"/>
            <a:ext cx="8869800" cy="4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20124D"/>
                </a:solidFill>
              </a:rPr>
              <a:t>После завершения проекта учащиеся приобретут следующие УУД:</a:t>
            </a:r>
            <a:endParaRPr b="1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20124D"/>
                </a:solidFill>
              </a:rPr>
              <a:t>Метапредметные:</a:t>
            </a:r>
            <a:endParaRPr b="1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AutoNum type="arabicPeriod"/>
            </a:pPr>
            <a:r>
              <a:rPr lang="ru">
                <a:solidFill>
                  <a:srgbClr val="20124D"/>
                </a:solidFill>
              </a:rPr>
              <a:t>Осуществление поиска и обработка информации для выполнения учебных заданий;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AutoNum type="arabicPeriod"/>
            </a:pPr>
            <a:r>
              <a:rPr lang="ru">
                <a:solidFill>
                  <a:srgbClr val="20124D"/>
                </a:solidFill>
              </a:rPr>
              <a:t>Самостоятельное, адекватное оценивание правильности выполнения действия и внесение необходимых корректив в исполнение как по ходу его реализации, так и в конце действия;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AutoNum type="arabicPeriod"/>
            </a:pPr>
            <a:r>
              <a:rPr lang="ru">
                <a:solidFill>
                  <a:srgbClr val="20124D"/>
                </a:solidFill>
              </a:rPr>
              <a:t>Умение строить речевое высказывание и адекватно передавать содержание текста;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AutoNum type="arabicPeriod"/>
            </a:pPr>
            <a:r>
              <a:rPr lang="ru">
                <a:solidFill>
                  <a:srgbClr val="20124D"/>
                </a:solidFill>
              </a:rPr>
              <a:t>Умение слушать и вступать в диалог;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AutoNum type="arabicPeriod"/>
            </a:pPr>
            <a:r>
              <a:rPr lang="ru">
                <a:solidFill>
                  <a:srgbClr val="20124D"/>
                </a:solidFill>
              </a:rPr>
              <a:t>Интегрироваться в группу сверстников и строить продуктивное взаимодействие и сотрудничество со сверстниками и взрослыми. Находить общее решение и разрешать конфликты на основе согласия позиций и учета интересов.</a:t>
            </a:r>
            <a:endParaRPr>
              <a:solidFill>
                <a:srgbClr val="20124D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 6.   Умение грамотно формулировать, аргументировать и отстаивать свою точку</a:t>
            </a:r>
            <a:endParaRPr>
              <a:solidFill>
                <a:srgbClr val="20124D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       зрения.</a:t>
            </a:r>
            <a:endParaRPr>
              <a:solidFill>
                <a:srgbClr val="20124D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 7.   Умение самостоятельно планировать цели и пути их достижения, осознанно</a:t>
            </a:r>
            <a:endParaRPr>
              <a:solidFill>
                <a:srgbClr val="20124D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       выбирать наиболее эффективные способы решения учебных и познавательных</a:t>
            </a:r>
            <a:endParaRPr>
              <a:solidFill>
                <a:srgbClr val="20124D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       задач.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 8.  Формирование и развитие компетентности в области использования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       информационно - коммуникативных технологий (ИКТ).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/>
        </p:nvSpPr>
        <p:spPr>
          <a:xfrm>
            <a:off x="97950" y="78375"/>
            <a:ext cx="8948100" cy="48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познавательные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>
                <a:solidFill>
                  <a:srgbClr val="20124D"/>
                </a:solidFill>
              </a:rPr>
              <a:t>-</a:t>
            </a:r>
            <a:r>
              <a:rPr b="1" lang="ru">
                <a:solidFill>
                  <a:srgbClr val="20124D"/>
                </a:solidFill>
              </a:rPr>
              <a:t> </a:t>
            </a:r>
            <a:r>
              <a:rPr lang="ru">
                <a:solidFill>
                  <a:srgbClr val="20124D"/>
                </a:solidFill>
              </a:rPr>
              <a:t>осуществлять информационный поиск, извлекать и критически осмысливать информацию из различных источников на любых носителях (в том числе в сети Интернет) и ее анализ. 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124D"/>
                </a:solidFill>
              </a:rPr>
              <a:t>- применять законы логики в работе с полученной информацией,  к аргументированным выводам; 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124D"/>
                </a:solidFill>
              </a:rPr>
              <a:t>- анализировать возникающие  нестандартные ситуации и самостоятельно решать поставленные проблемы;</a:t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</a:rPr>
              <a:t>коммуникативные: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124D"/>
                </a:solidFill>
              </a:rPr>
              <a:t>- планировать учебное сотрудничество с преподавателем (координатором школьной команды), членами команды;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20124D"/>
                </a:solidFill>
              </a:rPr>
              <a:t>- </a:t>
            </a:r>
            <a:r>
              <a:rPr lang="ru">
                <a:solidFill>
                  <a:srgbClr val="20124D"/>
                </a:solidFill>
              </a:rPr>
              <a:t>формировать умения работать в парах и малых группах ;</a:t>
            </a:r>
            <a:r>
              <a:rPr lang="ru" u="sng">
                <a:solidFill>
                  <a:srgbClr val="20124D"/>
                </a:solidFill>
                <a:hlinkClick r:id="rId3"/>
              </a:rPr>
              <a:t> </a:t>
            </a:r>
            <a:endParaRPr u="sng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- осуществлять взаимный контроль (критерии взаимооценивания) и оказывать в сотрудничестве необходимую взаимопомощь.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/>
        </p:nvSpPr>
        <p:spPr>
          <a:xfrm>
            <a:off x="65325" y="169825"/>
            <a:ext cx="8948100" cy="48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регулятивные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0124D"/>
                </a:solidFill>
              </a:rPr>
              <a:t>-</a:t>
            </a:r>
            <a:r>
              <a:rPr lang="ru">
                <a:solidFill>
                  <a:srgbClr val="20124D"/>
                </a:solidFill>
              </a:rPr>
              <a:t> уметь планировать самостоятельную деятельность, направленную на достижение общего конечного результата;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- уметь  адекватно воспринимать результаты оценивания и взаимооценивания;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124D"/>
                </a:solidFill>
              </a:rPr>
              <a:t> - уметь  взаимодействовать с взрослыми и со сверстниками в учебной деятельности  - преодолевать трудности, формировать установки на поиск способов разрешения трудностей .</a:t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предметные: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124D"/>
                </a:solidFill>
              </a:rPr>
              <a:t>- </a:t>
            </a:r>
            <a:r>
              <a:rPr lang="ru">
                <a:solidFill>
                  <a:srgbClr val="20124D"/>
                </a:solidFill>
              </a:rPr>
              <a:t>знать о  прямолинейном распространении света в однородной среде, законах   отражения и преломления света;                                                                                             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- понимать физическую суть полного внутреннего отражения, оптические приборы.  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- понимать волновые свойства света: интерференция света, дифракция света, поляризация света, дисперсия света, когерентность, скорость света.  Практическое применение электромагнитных излучений.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/>
        </p:nvSpPr>
        <p:spPr>
          <a:xfrm>
            <a:off x="104500" y="169825"/>
            <a:ext cx="8908800" cy="48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20124D"/>
                </a:solidFill>
              </a:rPr>
              <a:t>Личностные:</a:t>
            </a:r>
            <a:endParaRPr b="1" sz="1800">
              <a:solidFill>
                <a:srgbClr val="20124D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       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       1.  Осознание необходимости самосовершенствования, самоизменению - 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            приобретению новых знаний и умений.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       3. Формирование основы экологической культуры: принятие ценности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            природного мира.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       4. Развитие коммуникативной компетентности в общении и сотрудничестве 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           со сверстниками и взрослыми в процессе учебно - исследовательской, 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           творческой деятельности.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   Наш проект рассчитан на 1,5 месяца в рамках внеурочной деятельности и в рамках научного физического общества -  “L- клуб”.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91450" y="104500"/>
            <a:ext cx="8934900" cy="4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Основополагающий вопрос:  </a:t>
            </a:r>
            <a:endParaRPr sz="1800"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</a:t>
            </a:r>
            <a:r>
              <a:rPr b="1" i="1" lang="ru" sz="240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 Какие тайны хранят зеркала?</a:t>
            </a:r>
            <a:endParaRPr b="1" i="1" sz="2400"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Проблемные вопросы учебной темы</a:t>
            </a:r>
            <a:endParaRPr sz="1800"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  - Что увидит зеркало, посмотрев на себя в зеркало?</a:t>
            </a:r>
            <a:endParaRPr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  -  Все  ли узнают себя в зеркале?</a:t>
            </a:r>
            <a:endParaRPr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  -  Комната смеха - Зло или Утеха?</a:t>
            </a:r>
            <a:endParaRPr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 -  Зеркало - портал, но куда?</a:t>
            </a:r>
            <a:endParaRPr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 -  Почему жизнь - это  зеркало?</a:t>
            </a:r>
            <a:endParaRPr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/>
        </p:nvSpPr>
        <p:spPr>
          <a:xfrm>
            <a:off x="78375" y="143700"/>
            <a:ext cx="8974200" cy="4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Частные вопросы учебной темы: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-  Что такое  зеркало?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- Как изготавливают зеркала?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- Где появились первые зеркала?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- Какие бывают зеркала?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- Законы отражения света.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- Как построить изображения в плоских и сферических (выпуклых и вогнутых) зеркалах?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- Область применения всех видов зеркал.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2450" y="546925"/>
            <a:ext cx="4206224" cy="45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75" y="470425"/>
            <a:ext cx="4754901" cy="45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 txBox="1"/>
          <p:nvPr/>
        </p:nvSpPr>
        <p:spPr>
          <a:xfrm>
            <a:off x="535650" y="78325"/>
            <a:ext cx="80727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Для родителей приготовили </a:t>
            </a:r>
            <a:r>
              <a:rPr lang="ru" u="sng">
                <a:solidFill>
                  <a:srgbClr val="20124D"/>
                </a:solidFill>
                <a:hlinkClick r:id="rId7"/>
              </a:rPr>
              <a:t>"Буклет"</a:t>
            </a:r>
            <a:r>
              <a:rPr lang="ru">
                <a:solidFill>
                  <a:srgbClr val="20124D"/>
                </a:solidFill>
              </a:rPr>
              <a:t>, а для ребят “</a:t>
            </a:r>
            <a:r>
              <a:rPr lang="ru" u="sng">
                <a:solidFill>
                  <a:srgbClr val="20124D"/>
                </a:solidFill>
                <a:hlinkClick r:id="rId8"/>
              </a:rPr>
              <a:t>Презентацию</a:t>
            </a:r>
            <a:r>
              <a:rPr lang="ru">
                <a:solidFill>
                  <a:srgbClr val="20124D"/>
                </a:solidFill>
              </a:rPr>
              <a:t>”. 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300" y="483325"/>
            <a:ext cx="8906775" cy="44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 txBox="1"/>
          <p:nvPr/>
        </p:nvSpPr>
        <p:spPr>
          <a:xfrm>
            <a:off x="274325" y="65325"/>
            <a:ext cx="8295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</a:rPr>
              <a:t>Определили  маршрут  нашего  движения</a:t>
            </a:r>
            <a:endParaRPr sz="18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50" y="496400"/>
            <a:ext cx="8970749" cy="442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1"/>
          <p:cNvSpPr txBox="1"/>
          <p:nvPr/>
        </p:nvSpPr>
        <p:spPr>
          <a:xfrm>
            <a:off x="248200" y="117575"/>
            <a:ext cx="88305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20124D"/>
                </a:solidFill>
              </a:rPr>
              <a:t>Определили этапы,  сроки проведения и обозначили продукты каждого этапа проекта.</a:t>
            </a:r>
            <a:endParaRPr b="1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30625" y="0"/>
            <a:ext cx="88566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сетевой проект был разработан в рамках Международного  образовательного марафона “Купаловские проекты”. Он был допущен к апробации в рамках Весенней сессии. Май 2019. В рамках международного дистанционного тренинга “Весенняя сессия. Май. 2019 “ провели апробацию сетевого проекта </a:t>
            </a:r>
            <a:endParaRPr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lang="ru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Свет мой, зеркальце, скажи…..!?!</a:t>
            </a:r>
            <a:r>
              <a:rPr lang="ru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8800"/>
            <a:ext cx="4158350" cy="3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3150" y="1018800"/>
            <a:ext cx="4528450" cy="39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525" y="731525"/>
            <a:ext cx="6941975" cy="42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2"/>
          <p:cNvSpPr txBox="1"/>
          <p:nvPr/>
        </p:nvSpPr>
        <p:spPr>
          <a:xfrm>
            <a:off x="940525" y="91450"/>
            <a:ext cx="70671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</a:rPr>
              <a:t>Продуктом первого этапа был эксперимент</a:t>
            </a:r>
            <a:endParaRPr sz="18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650" y="640075"/>
            <a:ext cx="6675199" cy="39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3"/>
          <p:cNvSpPr txBox="1"/>
          <p:nvPr/>
        </p:nvSpPr>
        <p:spPr>
          <a:xfrm>
            <a:off x="1214850" y="104500"/>
            <a:ext cx="66360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</a:rPr>
              <a:t>Продуктом второго этапа был фильм.</a:t>
            </a:r>
            <a:endParaRPr sz="18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250" y="335700"/>
            <a:ext cx="6905625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150" y="587825"/>
            <a:ext cx="7706999" cy="4250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5"/>
          <p:cNvSpPr txBox="1"/>
          <p:nvPr/>
        </p:nvSpPr>
        <p:spPr>
          <a:xfrm>
            <a:off x="822950" y="130625"/>
            <a:ext cx="753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</a:rPr>
              <a:t>На четвертом этапе был создан “Журнал экспериментов”</a:t>
            </a:r>
            <a:endParaRPr sz="18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800" y="666150"/>
            <a:ext cx="8347150" cy="39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6"/>
          <p:cNvSpPr txBox="1"/>
          <p:nvPr/>
        </p:nvSpPr>
        <p:spPr>
          <a:xfrm>
            <a:off x="457200" y="156750"/>
            <a:ext cx="83994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20124D"/>
                </a:solidFill>
              </a:rPr>
              <a:t>На пятом этапе была оформлена фотовыставка “Очумелые ручки”</a:t>
            </a:r>
            <a:endParaRPr b="1" sz="18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25" y="601025"/>
            <a:ext cx="7837725" cy="44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7"/>
          <p:cNvSpPr txBox="1"/>
          <p:nvPr/>
        </p:nvSpPr>
        <p:spPr>
          <a:xfrm>
            <a:off x="235125" y="130625"/>
            <a:ext cx="86346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</a:rPr>
              <a:t>С помощью инфографики провели рефлексию работы в проекте</a:t>
            </a:r>
            <a:endParaRPr sz="18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0" y="535575"/>
            <a:ext cx="4145300" cy="449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200" y="535575"/>
            <a:ext cx="4811475" cy="44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8"/>
          <p:cNvSpPr txBox="1"/>
          <p:nvPr/>
        </p:nvSpPr>
        <p:spPr>
          <a:xfrm>
            <a:off x="91450" y="78375"/>
            <a:ext cx="9052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Такими сертификатами были награждены финалисты - участники нашего проекта.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74775"/>
            <a:ext cx="4288976" cy="44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6675" y="574775"/>
            <a:ext cx="4572001" cy="44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9"/>
          <p:cNvSpPr txBox="1"/>
          <p:nvPr/>
        </p:nvSpPr>
        <p:spPr>
          <a:xfrm>
            <a:off x="152400" y="0"/>
            <a:ext cx="84516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</a:rPr>
              <a:t>В проект были включены элементы игрофикации</a:t>
            </a:r>
            <a:endParaRPr sz="18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642450" cy="4863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0"/>
          <p:cNvSpPr txBox="1"/>
          <p:nvPr/>
        </p:nvSpPr>
        <p:spPr>
          <a:xfrm>
            <a:off x="6714300" y="600900"/>
            <a:ext cx="23643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</a:rPr>
              <a:t>Работы всех команд освещались в общем блоге на своих страницах.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0900"/>
            <a:ext cx="9144001" cy="42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1"/>
          <p:cNvSpPr txBox="1"/>
          <p:nvPr/>
        </p:nvSpPr>
        <p:spPr>
          <a:xfrm>
            <a:off x="143700" y="52250"/>
            <a:ext cx="890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</a:rPr>
              <a:t>На этой стене команды оставляли свои впечатления о нашем проекте.</a:t>
            </a:r>
            <a:endParaRPr sz="18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7650"/>
            <a:ext cx="9144001" cy="40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97950" y="0"/>
            <a:ext cx="89481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Проект прошел экспертизу. Шесть экспертов единодушно оценили проект по всем параметрам на максимальный балл - 76.</a:t>
            </a:r>
            <a:endParaRPr i="1" sz="1800"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96825"/>
            <a:ext cx="9144000" cy="4441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2"/>
          <p:cNvSpPr txBox="1"/>
          <p:nvPr/>
        </p:nvSpPr>
        <p:spPr>
          <a:xfrm>
            <a:off x="104500" y="91450"/>
            <a:ext cx="88305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</a:rPr>
              <a:t>Здесь можно посмотреть </a:t>
            </a:r>
            <a:r>
              <a:rPr lang="ru" sz="1800" u="sng">
                <a:solidFill>
                  <a:srgbClr val="20124D"/>
                </a:solidFill>
                <a:hlinkClick r:id="rId5"/>
              </a:rPr>
              <a:t>отчет о проведении апробации проекта "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u="sng">
                <a:solidFill>
                  <a:srgbClr val="20124D"/>
                </a:solidFill>
                <a:hlinkClick r:id="rId6"/>
              </a:rPr>
              <a:t>Свет мой, зеркальце, скажи..?!""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/>
        </p:nvSpPr>
        <p:spPr>
          <a:xfrm>
            <a:off x="757650" y="444125"/>
            <a:ext cx="7576500" cy="4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480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Спасибо за то, что </a:t>
            </a:r>
            <a:endParaRPr b="1" i="1" sz="4800"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480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уделили время на просмотр нашей работы!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36025"/>
            <a:ext cx="9144001" cy="40278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9200" y="91450"/>
            <a:ext cx="90132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Здесь представлены комментарии всех экспертов. </a:t>
            </a:r>
            <a:endParaRPr sz="1800"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Это допуск проекта к апробации</a:t>
            </a:r>
            <a:endParaRPr sz="1800"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75" y="774950"/>
            <a:ext cx="8362348" cy="42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1283300" y="74050"/>
            <a:ext cx="68364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124D"/>
                </a:solidFill>
              </a:rPr>
              <a:t>Это наш сетевой проект 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u="sng">
                <a:solidFill>
                  <a:srgbClr val="20124D"/>
                </a:solidFill>
                <a:hlinkClick r:id="rId4"/>
              </a:rPr>
              <a:t>"Свет мой, зеркальце, скажи.....!?"</a:t>
            </a:r>
            <a:endParaRPr sz="18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118725" y="171100"/>
            <a:ext cx="8895900" cy="48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20124D"/>
                </a:solidFill>
                <a:highlight>
                  <a:srgbClr val="B6D7A8"/>
                </a:highlight>
              </a:rPr>
              <a:t> </a:t>
            </a: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 На II Всероссийский педагогический конкурс, “Моя лучшая презентация”, мы представляем свой, </a:t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авторский проект  “</a:t>
            </a:r>
            <a:r>
              <a:rPr b="1" lang="ru">
                <a:solidFill>
                  <a:srgbClr val="20124D"/>
                </a:solidFill>
                <a:highlight>
                  <a:srgbClr val="B6D7A8"/>
                </a:highlight>
              </a:rPr>
              <a:t>Свет мой, зеркальце скажи!”. </a:t>
            </a: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 В результате внедрения ФГОС и принятия нового закона “Об образовании” происходит переход современного Российского образования на инновационный путь развития, а также переоценка взглядов на содержание школьного обучения. В национальной образовательной инициативе </a:t>
            </a:r>
            <a:r>
              <a:rPr b="1" lang="ru" u="sng">
                <a:solidFill>
                  <a:srgbClr val="20124D"/>
                </a:solidFill>
                <a:highlight>
                  <a:srgbClr val="B6D7A8"/>
                </a:highlight>
                <a:hlinkClick r:id="rId3"/>
              </a:rPr>
              <a:t>"Наша новая школа"</a:t>
            </a: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, указано, что целью школьного обучения в данный момент должно быть </a:t>
            </a:r>
            <a:r>
              <a:rPr b="1" i="1" lang="ru">
                <a:solidFill>
                  <a:srgbClr val="20124D"/>
                </a:solidFill>
                <a:highlight>
                  <a:srgbClr val="B6D7A8"/>
                </a:highlight>
              </a:rPr>
              <a:t>самостоятельное определение и достижение учащимися поставленных учебных целей.</a:t>
            </a: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 При этом они должны уметь оперативно принимать решения, анализировать полученные результаты, сравнивать объекты, прогнозировать нежелательные события и моделировать целесообразный, адекватный ситуации стиль поведения, организовывать себя и свою деятельность, с достаточной полнотой и точностью выражать свои мысли, своевременно и адекватно решать практические и теоретические задачи в различных жизненных ситуациях на протяжении всей жизни.</a:t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  Сетевой проект опирается на внедрение метапредметного подхода в систему школьного образования, заключающегося в решении проблемы разобщенности, оторванности друг от друга разных научных дисциплин и, как следствие, учебных предметов. Осуществление деятельности в рамках метапредметного подхода подводит к формированию метапредметных универсальных учебных действий в начальной школе и  метапредметных компетентностей в основной школе, как актуальной цели современного образования. </a:t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91450" y="130650"/>
            <a:ext cx="8922000" cy="48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Наибольшим потенциалом для развития метапредметных УУД обладают педагогические технологии, построенные на основе проектного обучения в информационной образовательной среде.</a:t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Сетевые проекты для подростков являются эффективным средством развития творческой активности, поскольку располагают комплексом возможностей, удовлетворяющих возрастным задачам:</a:t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выбор содержания и способов деятельности;</a:t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личного вклада в решение проблем;</a:t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сотрудничества;</a:t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свободного общения и обмена опытом;</a:t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предъявления и оценки результатов деятельности.</a:t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124D"/>
                </a:solidFill>
              </a:rPr>
              <a:t>Для ребят эти сетевые активности позволяют ускоренными темпами на положительных эмоциях достигать новых образовательных результатов.</a:t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0124D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Сетевой проект - совместная деятельность учащихся - партнеров, организованная на основе компьютерной телекоммуникации, имеющая общую проблему, направленную на достижение совместного результата. </a:t>
            </a:r>
            <a:endParaRPr>
              <a:solidFill>
                <a:srgbClr val="20124D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</a:rPr>
              <a:t>   Сетевой проект: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ориентирован на изучение законченной учебной темы или учебного раздела;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является составляющей частью стандартного учебного курса или нескольких курсов;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проводится как в урочное, так и внеурочное время, отведенное по программе на изучение данной темы или раздела;</a:t>
            </a:r>
            <a:endParaRPr>
              <a:solidFill>
                <a:srgbClr val="20124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B6D7A8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130625" y="169825"/>
            <a:ext cx="89220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предполагается поиск ответа на основополагающий открытый вопрос, связанный с жизнью учащегося;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направлен на развитие личностных УУД по требованиям ФГОС;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основан на активном применении следующих педагогических технологий и педагогических приемов: обучение в малых группах сотрудничества, метод проектов, учебные дискуссии, мозговая атака, ролевые игры проблемной направленности, разноуровневое обучение, “Портфолио ученика” и т.д.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выполняется силами 30 - 50 командами;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продукт создается в виртуальном мире;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привлекаются к созданию коллективного продукта друзья, члены семьи;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выполняется в сети интернет.</a:t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20124D"/>
                </a:solidFill>
              </a:rPr>
              <a:t>Цель проекта:</a:t>
            </a:r>
            <a:endParaRPr b="1" sz="1500">
              <a:solidFill>
                <a:srgbClr val="20124D"/>
              </a:solidFill>
            </a:endParaRPr>
          </a:p>
          <a:p>
            <a:pPr indent="0" lvl="0" marL="0" rtl="0" algn="ctr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124D"/>
                </a:solidFill>
              </a:rPr>
              <a:t>Углубление знаний о зеркалах различного вида и областях их практического применения.</a:t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124D"/>
                </a:solidFill>
              </a:rPr>
              <a:t>Задачи по достижению цели:</a:t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Выражать свое отношение к совместной работе.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Искать и использовать необходимые средства, в том числе современные    информационные технологии, и способы их достижения.</a:t>
            </a:r>
            <a:endParaRPr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117575" y="143700"/>
            <a:ext cx="8922000" cy="4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Развивать: творческое воображение, коммуникативные качества, любознательность. 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Устанавливать связи между различными школьными дисциплинами в контексте проблем реального мира.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Формировать  умения и качества человека 21 века.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Включаться  в активный процесс обучения.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Входить в организованную взрослую ситуацию во время работы над проектом: работа в команде одноклассников, взаимодействие с участниками проекта из других регионов, оказание помощь в самореализации учащихся, имеющих как сниженную, так и высокую мотивацию. </a:t>
            </a:r>
            <a:endParaRPr>
              <a:solidFill>
                <a:srgbClr val="20124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124D"/>
                </a:solidFill>
              </a:rPr>
              <a:t>Результаты работы будут представлены: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Эксперимент - “Что увидит зеркало глядя на себя в зеркало?”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Создать фильм, включающий в себя приборы, содержащие в своем устройстве зеркала.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Интерактивный плакат  “Эти удивительные и загадочные зеркала”.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Создать “Журнал экспериментов”.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“Очумелые ручки” - оформить в</a:t>
            </a:r>
            <a:r>
              <a:rPr lang="ru">
                <a:solidFill>
                  <a:srgbClr val="20124D"/>
                </a:solidFill>
              </a:rPr>
              <a:t>ыставку</a:t>
            </a:r>
            <a:r>
              <a:rPr lang="ru">
                <a:solidFill>
                  <a:srgbClr val="20124D"/>
                </a:solidFill>
              </a:rPr>
              <a:t>  фотографий.</a:t>
            </a:r>
            <a:endParaRPr>
              <a:solidFill>
                <a:srgbClr val="20124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Char char="-"/>
            </a:pPr>
            <a:r>
              <a:rPr lang="ru">
                <a:solidFill>
                  <a:srgbClr val="20124D"/>
                </a:solidFill>
              </a:rPr>
              <a:t>Работа с электронной доской.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124D"/>
                </a:solidFill>
                <a:highlight>
                  <a:srgbClr val="B6D7A8"/>
                </a:highlight>
              </a:rPr>
              <a:t>Наш проект рассчитан на 1,5 месяца, в рамках дистанционного обучения.</a:t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24D"/>
              </a:solidFill>
              <a:highlight>
                <a:srgbClr val="B6D7A8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