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6633"/>
    <a:srgbClr val="000000"/>
    <a:srgbClr val="FFFF00"/>
    <a:srgbClr val="339966"/>
    <a:srgbClr val="3333CC"/>
    <a:srgbClr val="CFEAB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76ABF-98F6-4DAA-8DC2-8934429404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92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3AF32-E048-4D4A-B2C8-DDAB0D2FF3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33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804F8-AE8D-471D-B771-92B812B03E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0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E655-4689-4929-AB19-0D64EB630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53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FA0EA-F5E5-4CC3-8D01-FCB6FE0807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26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987AD-71AE-4814-8B91-3DE4BFBB7E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36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1862-81C9-4395-A4C3-A2EC96418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758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A303-0DF7-4258-B4FA-1F8CC9C2BD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81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041BA-C2AC-4A8C-BFEE-5A63948773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55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B0B88-CEAD-4459-989C-01061B26A3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44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55AF-473C-4357-8456-C94EB0646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72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636A42-EDC0-4D58-8F8D-7BCFB99F55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auto">
          <a:xfrm>
            <a:off x="381000" y="5426075"/>
            <a:ext cx="8382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t" hangingPunct="1"/>
            <a:r>
              <a:rPr lang="ru-RU" altLang="ru-RU" sz="4400" b="1">
                <a:solidFill>
                  <a:schemeClr val="bg1"/>
                </a:solidFill>
              </a:rPr>
              <a:t>ОСНОВА ЗДОРОВОГО ОБРАЗА ЖИЗНИ</a:t>
            </a:r>
          </a:p>
        </p:txBody>
      </p:sp>
      <p:pic>
        <p:nvPicPr>
          <p:cNvPr id="2051" name="Picture 19" descr="https://s1.1zoom.me/b5058/68/Fruit_Vegetables_Grapes_Apples_Pepper_Cabbage_512075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300163"/>
            <a:ext cx="6354762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381000" y="5638800"/>
            <a:ext cx="8437563" cy="87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latin typeface="Times New Roman" pitchFamily="18" charset="0"/>
              </a:rPr>
              <a:t>Выполнила студентка 1 курса Казунина Ирина Игоревна 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</a:rPr>
              <a:t>специальность «Технология продукции общественного питания» </a:t>
            </a:r>
          </a:p>
          <a:p>
            <a:pPr algn="ctr" eaLnBrk="1" hangingPunct="1"/>
            <a:r>
              <a:rPr lang="ru-RU" altLang="ru-RU" sz="2000">
                <a:latin typeface="Times New Roman" pitchFamily="18" charset="0"/>
              </a:rPr>
              <a:t>БПОУ ВО «Тотемский политехнический колледж»</a:t>
            </a: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1101725" y="228600"/>
            <a:ext cx="69691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Правильное питание – </a:t>
            </a:r>
          </a:p>
          <a:p>
            <a:pPr algn="ctr" eaLnBrk="1" hangingPunct="1"/>
            <a:r>
              <a:rPr lang="ru-RU" altLang="ru-RU" sz="3600" b="1">
                <a:solidFill>
                  <a:srgbClr val="FF0000"/>
                </a:solidFill>
                <a:latin typeface="Times New Roman" pitchFamily="18" charset="0"/>
              </a:rPr>
              <a:t>залог здорового образа жизни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Польза и вред приправ и специй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500" smtClean="0">
                <a:latin typeface="Times New Roman" pitchFamily="18" charset="0"/>
              </a:rPr>
              <a:t/>
            </a:r>
            <a:br>
              <a:rPr lang="ru-RU" altLang="ru-RU" sz="2500" smtClean="0">
                <a:latin typeface="Times New Roman" pitchFamily="18" charset="0"/>
              </a:rPr>
            </a:br>
            <a:r>
              <a:rPr lang="ru-RU" altLang="ru-RU" sz="2500" smtClean="0">
                <a:latin typeface="Times New Roman" pitchFamily="18" charset="0"/>
              </a:rPr>
              <a:t>Приправы способны контролировать уровень сахара в крови, защищают от воспалений, облегчают течение хронических заболеваний, стимулируя секрецию пищеварительных желез, - улучшают переваривание и усвоение пищи, оказывают антимикробные свойства. </a:t>
            </a:r>
          </a:p>
        </p:txBody>
      </p:sp>
      <p:pic>
        <p:nvPicPr>
          <p:cNvPr id="11268" name="Picture 6" descr="polza-i-vred-priprav-i-spetsi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4287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0" y="4572000"/>
            <a:ext cx="2057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996633"/>
                </a:solidFill>
                <a:latin typeface="Times New Roman" pitchFamily="18" charset="0"/>
              </a:rPr>
              <a:t>Корица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altLang="ru-RU" sz="1600">
                <a:latin typeface="Times New Roman" pitchFamily="18" charset="0"/>
              </a:rPr>
              <a:t>эффективно регулирует уровень глюкозы в крови и снижает высокое артериальное давление. </a:t>
            </a:r>
          </a:p>
        </p:txBody>
      </p:sp>
      <p:pic>
        <p:nvPicPr>
          <p:cNvPr id="11270" name="Picture 9" descr="polza-i-vred-priprav-i-spets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29000"/>
            <a:ext cx="1295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057400" y="4572000"/>
            <a:ext cx="18288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996633"/>
                </a:solidFill>
                <a:latin typeface="Times New Roman" pitchFamily="18" charset="0"/>
              </a:rPr>
              <a:t>Тмин </a:t>
            </a:r>
            <a:r>
              <a:rPr lang="ru-RU" altLang="ru-RU" sz="1600">
                <a:latin typeface="Times New Roman" pitchFamily="18" charset="0"/>
              </a:rPr>
              <a:t>кладезь железа и, также как корица, помогает снизить уровень глюкозы в крови. </a:t>
            </a:r>
          </a:p>
        </p:txBody>
      </p:sp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3810000" y="45720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996633"/>
                </a:solidFill>
                <a:latin typeface="Times New Roman" pitchFamily="18" charset="0"/>
              </a:rPr>
              <a:t>Орегано</a:t>
            </a:r>
            <a:r>
              <a:rPr lang="ru-RU" altLang="ru-RU" sz="1600">
                <a:latin typeface="Times New Roman" pitchFamily="18" charset="0"/>
              </a:rPr>
              <a:t> обладает мощными антимикробными свойствами. </a:t>
            </a:r>
          </a:p>
        </p:txBody>
      </p:sp>
      <p:pic>
        <p:nvPicPr>
          <p:cNvPr id="11273" name="Picture 15" descr="156411164-pile-of-oregano-isolated-on-white-photos-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4239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6"/>
          <p:cNvSpPr>
            <a:spLocks noChangeArrowheads="1"/>
          </p:cNvSpPr>
          <p:nvPr/>
        </p:nvSpPr>
        <p:spPr bwMode="auto">
          <a:xfrm>
            <a:off x="5562600" y="4572000"/>
            <a:ext cx="1676400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996633"/>
                </a:solidFill>
                <a:latin typeface="Times New Roman" pitchFamily="18" charset="0"/>
              </a:rPr>
              <a:t>Имбирь</a:t>
            </a:r>
            <a:r>
              <a:rPr lang="ru-RU" altLang="ru-RU" sz="1600">
                <a:latin typeface="Times New Roman" pitchFamily="18" charset="0"/>
              </a:rPr>
              <a:t> особенно она ценится за свои противовоспалительные свойства.</a:t>
            </a:r>
            <a:r>
              <a:rPr lang="ru-RU" altLang="ru-RU"/>
              <a:t> </a:t>
            </a:r>
          </a:p>
        </p:txBody>
      </p:sp>
      <p:pic>
        <p:nvPicPr>
          <p:cNvPr id="11275" name="Picture 18" descr="%D0%B8%D0%BC%D0%B1%D0%B8%D1%80%D1%8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7162800" y="4572000"/>
            <a:ext cx="198120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996633"/>
                </a:solidFill>
                <a:latin typeface="Times New Roman" pitchFamily="18" charset="0"/>
              </a:rPr>
              <a:t>Розмарин </a:t>
            </a:r>
            <a:r>
              <a:rPr lang="ru-RU" altLang="ru-RU" sz="1600">
                <a:latin typeface="Times New Roman" pitchFamily="18" charset="0"/>
              </a:rPr>
              <a:t>способен снизить количество канцерогенных соединений, неизбежно возникающих в процессе жарки или запекания.</a:t>
            </a:r>
            <a:r>
              <a:rPr lang="ru-RU" altLang="ru-RU"/>
              <a:t> </a:t>
            </a:r>
          </a:p>
        </p:txBody>
      </p:sp>
      <p:pic>
        <p:nvPicPr>
          <p:cNvPr id="11277" name="Picture 21" descr="i?id=6c0e8f001083f077bf27437a540b96ac&amp;n=33&amp;h=190&amp;w=25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29000"/>
            <a:ext cx="1500188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0"/>
            <a:ext cx="5105400" cy="220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500" smtClean="0">
                <a:latin typeface="Times New Roman" pitchFamily="18" charset="0"/>
              </a:rPr>
              <a:t/>
            </a:r>
            <a:br>
              <a:rPr lang="ru-RU" altLang="ru-RU" sz="2500" smtClean="0">
                <a:latin typeface="Times New Roman" pitchFamily="18" charset="0"/>
              </a:rPr>
            </a:br>
            <a:r>
              <a:rPr lang="ru-RU" altLang="ru-RU" sz="2500" smtClean="0">
                <a:latin typeface="Times New Roman" pitchFamily="18" charset="0"/>
              </a:rPr>
              <a:t>Однако, с другой стороны, приправы усиливают аппетит, придавая еде пикантность и приятный аромат, что само по себе может приводить к перееданию. </a:t>
            </a:r>
          </a:p>
        </p:txBody>
      </p:sp>
      <p:pic>
        <p:nvPicPr>
          <p:cNvPr id="12291" name="Picture 7" descr="i?id=ae0184fda17805050f743d7e1d6caced&amp;n=33&amp;h=190&amp;w=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04800"/>
            <a:ext cx="3636962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20688" y="3125788"/>
            <a:ext cx="3998912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>
                <a:latin typeface="Times New Roman" pitchFamily="18" charset="0"/>
              </a:rPr>
              <a:t>Они вкуса предназначены для возбуждения на 20 минут некоторых центров головного мозга, которые воспринимают вкус пищи. После их применения еда кажется намного вкуснее и соответственно порции увеличиваются.</a:t>
            </a:r>
          </a:p>
        </p:txBody>
      </p:sp>
      <p:pic>
        <p:nvPicPr>
          <p:cNvPr id="12293" name="Picture 10" descr="iStock_000015949710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4035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1"/>
          <p:cNvSpPr>
            <a:spLocks noChangeArrowheads="1"/>
          </p:cNvSpPr>
          <p:nvPr/>
        </p:nvSpPr>
        <p:spPr bwMode="auto">
          <a:xfrm>
            <a:off x="0" y="2651125"/>
            <a:ext cx="92440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>
                <a:latin typeface="Times New Roman" pitchFamily="18" charset="0"/>
              </a:rPr>
              <a:t>К такому же результату приводит употребление усилителей вкуса.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2392363"/>
          </a:xfrm>
        </p:spPr>
        <p:txBody>
          <a:bodyPr/>
          <a:lstStyle/>
          <a:p>
            <a:pPr eaLnBrk="1" hangingPunct="1"/>
            <a:r>
              <a:rPr lang="ru-RU" altLang="ru-RU" sz="2500" smtClean="0">
                <a:latin typeface="Times New Roman" pitchFamily="18" charset="0"/>
              </a:rPr>
              <a:t>Здоровье организма напрямую зависит от витаминов и минеральных веществ, которые человек   получает </a:t>
            </a:r>
            <a:br>
              <a:rPr lang="ru-RU" altLang="ru-RU" sz="2500" smtClean="0">
                <a:latin typeface="Times New Roman" pitchFamily="18" charset="0"/>
              </a:rPr>
            </a:br>
            <a:r>
              <a:rPr lang="ru-RU" altLang="ru-RU" sz="2500" smtClean="0">
                <a:latin typeface="Times New Roman" pitchFamily="18" charset="0"/>
              </a:rPr>
              <a:t>вместе с пищей. Поэтому питание человека должно быть разнообразным, чтобы в достатке получать витамины всех необходимых нам групп.</a:t>
            </a:r>
            <a:r>
              <a:rPr lang="ru-RU" altLang="ru-RU" smtClean="0"/>
              <a:t> </a:t>
            </a: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>
            <a:fillRect/>
          </a:stretch>
        </p:blipFill>
        <p:spPr bwMode="auto">
          <a:xfrm>
            <a:off x="0" y="2819400"/>
            <a:ext cx="9144000" cy="36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>
            <a:fillRect/>
          </a:stretch>
        </p:blipFill>
        <p:spPr bwMode="auto">
          <a:xfrm>
            <a:off x="0" y="914400"/>
            <a:ext cx="9144000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"/>
          <a:stretch>
            <a:fillRect/>
          </a:stretch>
        </p:blipFill>
        <p:spPr bwMode="auto">
          <a:xfrm>
            <a:off x="0" y="990600"/>
            <a:ext cx="9144000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Содержание продуктов питания в рационе человека</a:t>
            </a:r>
          </a:p>
        </p:txBody>
      </p:sp>
      <p:pic>
        <p:nvPicPr>
          <p:cNvPr id="16387" name="Picture 7" descr="risunok_zdorovoe_pit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"/>
          <a:stretch>
            <a:fillRect/>
          </a:stretch>
        </p:blipFill>
        <p:spPr bwMode="auto">
          <a:xfrm>
            <a:off x="0" y="1295400"/>
            <a:ext cx="91440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pitanie_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399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itchFamily="18" charset="0"/>
              </a:rPr>
              <a:t>Питание человека</a:t>
            </a: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altLang="ru-RU" sz="2800" smtClean="0">
                <a:latin typeface="Times New Roman" pitchFamily="18" charset="0"/>
              </a:rPr>
              <a:t>– довольно сложный процесс, включающий в себя получение организмом пищи, выделение из нее в процессе пищеварения питательных веществ и их усвоение. </a:t>
            </a:r>
            <a:r>
              <a:rPr lang="ru-RU" altLang="ru-RU" sz="28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0" y="2209800"/>
            <a:ext cx="5638800" cy="406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500" smtClean="0">
                <a:latin typeface="Times New Roman" pitchFamily="18" charset="0"/>
              </a:rPr>
              <a:t>    </a:t>
            </a:r>
            <a:r>
              <a:rPr lang="ru-RU" altLang="ru-RU" sz="2400" smtClean="0">
                <a:latin typeface="Times New Roman" pitchFamily="18" charset="0"/>
              </a:rPr>
              <a:t>О важнейшей роли питания не только в предупреждении, но и в лечении недугов знали ещё за 2000 лет до нашей эры в Древнем Египте. Отец практической медицины Гиппократ (ок.460-370 гг. до н.э.) считал, что скудная и неадекватная диета может стать причиной ухудшения состояния больных как при острых, так и при хронических процессах. Им были впервые описаны изменения, происходящие в организме вследствие нездорового питания. </a:t>
            </a:r>
          </a:p>
        </p:txBody>
      </p:sp>
      <p:pic>
        <p:nvPicPr>
          <p:cNvPr id="3076" name="Picture 5" descr="Gippok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"/>
          <a:stretch>
            <a:fillRect/>
          </a:stretch>
        </p:blipFill>
        <p:spPr bwMode="auto">
          <a:xfrm>
            <a:off x="457200" y="2819400"/>
            <a:ext cx="281305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04800"/>
            <a:ext cx="8229600" cy="118903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  <a:t>Болезни, которые может вызвать неправильное питание</a:t>
            </a:r>
            <a:br>
              <a:rPr lang="ru-RU" altLang="ru-RU" sz="3200" b="1" smtClean="0">
                <a:solidFill>
                  <a:srgbClr val="FF0000"/>
                </a:solidFill>
                <a:latin typeface="Times New Roman" pitchFamily="18" charset="0"/>
              </a:rPr>
            </a:br>
            <a:endParaRPr lang="ru-RU" altLang="ru-RU" sz="3200" b="1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524000"/>
            <a:ext cx="86868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500" b="1" smtClean="0">
                <a:latin typeface="Times New Roman" pitchFamily="18" charset="0"/>
              </a:rPr>
              <a:t>  ожирение                      сахарный диабет </a:t>
            </a:r>
          </a:p>
          <a:p>
            <a:pPr algn="just" eaLnBrk="1" hangingPunct="1">
              <a:buFontTx/>
              <a:buNone/>
            </a:pPr>
            <a:endParaRPr lang="ru-RU" altLang="ru-RU" sz="2500" b="1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altLang="ru-RU" sz="2500" b="1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sz="2500" b="1" smtClean="0">
                <a:latin typeface="Times New Roman" pitchFamily="18" charset="0"/>
              </a:rPr>
              <a:t>          </a:t>
            </a:r>
          </a:p>
          <a:p>
            <a:pPr algn="just" eaLnBrk="1" hangingPunct="1">
              <a:buFontTx/>
              <a:buNone/>
            </a:pPr>
            <a:endParaRPr lang="ru-RU" altLang="ru-RU" sz="2500" b="1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ru-RU" altLang="ru-RU" sz="2500" b="1" smtClean="0"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ru-RU" altLang="ru-RU" sz="2500" b="1" smtClean="0">
                <a:latin typeface="Times New Roman" pitchFamily="18" charset="0"/>
              </a:rPr>
              <a:t>        </a:t>
            </a:r>
          </a:p>
          <a:p>
            <a:pPr algn="just" eaLnBrk="1" hangingPunct="1">
              <a:buFontTx/>
              <a:buNone/>
            </a:pPr>
            <a:r>
              <a:rPr lang="ru-RU" altLang="ru-RU" sz="2500" b="1" smtClean="0">
                <a:latin typeface="Times New Roman" pitchFamily="18" charset="0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ru-RU" altLang="ru-RU" sz="2500" b="1" smtClean="0">
                <a:latin typeface="Times New Roman" pitchFamily="18" charset="0"/>
              </a:rPr>
              <a:t>атеросклероз </a:t>
            </a:r>
          </a:p>
          <a:p>
            <a:pPr algn="just" eaLnBrk="1" hangingPunct="1">
              <a:buFontTx/>
              <a:buNone/>
            </a:pPr>
            <a:r>
              <a:rPr lang="ru-RU" altLang="ru-RU" sz="2500" b="1" smtClean="0">
                <a:latin typeface="Times New Roman" pitchFamily="18" charset="0"/>
              </a:rPr>
              <a:t>                               гипертония                         анорексия</a:t>
            </a:r>
            <a:endParaRPr lang="ru-RU" altLang="ru-RU" smtClean="0"/>
          </a:p>
        </p:txBody>
      </p:sp>
      <p:pic>
        <p:nvPicPr>
          <p:cNvPr id="4100" name="Picture 7" descr="saharniy_diabet_23-600x3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171575"/>
            <a:ext cx="23050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" b="5"/>
          <a:stretch>
            <a:fillRect/>
          </a:stretch>
        </p:blipFill>
        <p:spPr bwMode="auto">
          <a:xfrm>
            <a:off x="3505200" y="3048000"/>
            <a:ext cx="1982788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 descr="i?id=48f7da2404dc79834d61387f58203b3d&amp;n=33&amp;h=190&amp;w=3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505200"/>
            <a:ext cx="24939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5" descr="i-117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57500"/>
            <a:ext cx="2060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 descr="130701_metabolism_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1143000"/>
            <a:ext cx="16049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410200" cy="140176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Такой </a:t>
            </a:r>
            <a:br>
              <a:rPr lang="ru-RU" altLang="ru-RU" sz="3600" b="1" smtClean="0">
                <a:solidFill>
                  <a:srgbClr val="FF0000"/>
                </a:solidFill>
              </a:rPr>
            </a:br>
            <a:r>
              <a:rPr lang="ru-RU" altLang="ru-RU" sz="3600" b="1" smtClean="0">
                <a:solidFill>
                  <a:srgbClr val="FF0000"/>
                </a:solidFill>
              </a:rPr>
              <a:t>необходимый завтрак</a:t>
            </a:r>
            <a:endParaRPr lang="ru-RU" altLang="ru-RU" sz="360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3352800"/>
            <a:ext cx="8763000" cy="3505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    </a:t>
            </a:r>
            <a:r>
              <a:rPr lang="ru-RU" altLang="ru-RU" sz="2500" smtClean="0">
                <a:latin typeface="Times New Roman" pitchFamily="18" charset="0"/>
              </a:rPr>
              <a:t>Многие люди отказываются от утренних приемов пищи, ограничиваясь горячим напитком (чай, кофе).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5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50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500" smtClean="0"/>
              <a:t>     </a:t>
            </a:r>
            <a:r>
              <a:rPr lang="ru-RU" altLang="ru-RU" sz="2500" smtClean="0">
                <a:latin typeface="Times New Roman" pitchFamily="18" charset="0"/>
              </a:rPr>
              <a:t>Это очень нездоровая позиция и учеными было доказано, что наличие данного приема пищи на треть снижает шансы получить лишнюю массу тела, а еще регулировать уровень сахара и аппетита. 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52400" y="2057400"/>
            <a:ext cx="66294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>
                <a:latin typeface="Times New Roman" pitchFamily="18" charset="0"/>
              </a:rPr>
              <a:t>На завтрак лучше употреблять</a:t>
            </a:r>
          </a:p>
          <a:p>
            <a:pPr eaLnBrk="1" hangingPunct="1"/>
            <a:r>
              <a:rPr lang="ru-RU" altLang="ru-RU" sz="2500">
                <a:latin typeface="Times New Roman" pitchFamily="18" charset="0"/>
              </a:rPr>
              <a:t>продукты, которые пополнят энергетические запасы для длинного дня. </a:t>
            </a:r>
          </a:p>
        </p:txBody>
      </p:sp>
      <p:pic>
        <p:nvPicPr>
          <p:cNvPr id="5125" name="Picture 8" descr="koff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06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591072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18288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 descr="Salek_caj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19812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https://attuale.ru/wp-content/uploads/2017/09/shutterstock_450066121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"/>
            <a:ext cx="30067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6781800" cy="138588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99CCFF"/>
                </a:solidFill>
              </a:rPr>
              <a:t/>
            </a:r>
            <a:br>
              <a:rPr lang="ru-RU" altLang="ru-RU" sz="3200" b="1" smtClean="0">
                <a:solidFill>
                  <a:srgbClr val="99CCFF"/>
                </a:solidFill>
              </a:rPr>
            </a:br>
            <a:r>
              <a:rPr lang="ru-RU" altLang="ru-RU" sz="2800" b="1" smtClean="0">
                <a:solidFill>
                  <a:srgbClr val="FF0000"/>
                </a:solidFill>
              </a:rPr>
              <a:t>Завтрак имеет свои традиции в разных странах мира (европейский, английский, китайский завтрак).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7886700" cy="2667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altLang="ru-RU" sz="21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/>
              <a:t>    В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основном на этот прием пищи традиционно предлагаются легкие блюда с горячими напитками. В связи с активной деятельностью современного человека лучше всего употреблять углеводистую пищу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500">
                <a:latin typeface="Times New Roman" pitchFamily="18" charset="0"/>
              </a:rPr>
              <a:t>        каши        мюсли    хлопья   хлебцы    бутерброды     выпечку</a:t>
            </a:r>
          </a:p>
          <a:p>
            <a:pPr eaLnBrk="1" hangingPunct="1"/>
            <a:endParaRPr lang="ru-RU" altLang="ru-RU" sz="2500">
              <a:latin typeface="Times New Roman" pitchFamily="18" charset="0"/>
            </a:endParaRPr>
          </a:p>
          <a:p>
            <a:pPr eaLnBrk="1" hangingPunct="1"/>
            <a:endParaRPr lang="ru-RU" altLang="ru-RU" sz="2500">
              <a:latin typeface="Times New Roman" pitchFamily="18" charset="0"/>
            </a:endParaRPr>
          </a:p>
          <a:p>
            <a:pPr eaLnBrk="1" hangingPunct="1"/>
            <a:endParaRPr lang="ru-RU" altLang="ru-RU" sz="2500">
              <a:latin typeface="Times New Roman" pitchFamily="18" charset="0"/>
            </a:endParaRPr>
          </a:p>
          <a:p>
            <a:pPr algn="ctr" eaLnBrk="1" hangingPunct="1"/>
            <a:endParaRPr lang="ru-RU" altLang="ru-RU" sz="2500">
              <a:latin typeface="Times New Roman" pitchFamily="18" charset="0"/>
            </a:endParaRPr>
          </a:p>
          <a:p>
            <a:pPr algn="ctr" eaLnBrk="1" hangingPunct="1"/>
            <a:r>
              <a:rPr lang="ru-RU" altLang="ru-RU" sz="2500">
                <a:latin typeface="Times New Roman" pitchFamily="18" charset="0"/>
              </a:rPr>
              <a:t>в сочетании с овощами или фруктами. </a:t>
            </a:r>
          </a:p>
        </p:txBody>
      </p:sp>
      <p:pic>
        <p:nvPicPr>
          <p:cNvPr id="6149" name="Picture 6" descr="kas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/>
          <a:stretch>
            <a:fillRect/>
          </a:stretch>
        </p:blipFill>
        <p:spPr bwMode="auto">
          <a:xfrm>
            <a:off x="152400" y="4495800"/>
            <a:ext cx="14446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Mus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48200"/>
            <a:ext cx="14446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e8d2bea37e51bdf72b99278bf3d7a9f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" b="-72"/>
          <a:stretch>
            <a:fillRect/>
          </a:stretch>
        </p:blipFill>
        <p:spPr bwMode="auto">
          <a:xfrm>
            <a:off x="3048000" y="4495800"/>
            <a:ext cx="10668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 descr="0ccd69770d89f681525c688fb6827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0"/>
            <a:ext cx="14446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4" descr="i?id=162c47fdf15901ae78e3a705b18c2659&amp;n=33&amp;h=190&amp;w=28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1600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1356261816_cornet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44625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 descr="190620130740_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"/>
          <a:stretch>
            <a:fillRect/>
          </a:stretch>
        </p:blipFill>
        <p:spPr bwMode="auto">
          <a:xfrm>
            <a:off x="3581400" y="5302250"/>
            <a:ext cx="2209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104577__nuts-hazelnuts-almonds-walnuts-pistachios-peanuts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90800"/>
            <a:ext cx="32004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i?id=aad1924e77befd732b231544446adc72&amp;n=33&amp;h=190&amp;w=2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2714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33413" y="533400"/>
            <a:ext cx="7900987" cy="94456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Дополнительный прием пищи между завтраком и обедом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3916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500" smtClean="0">
                <a:latin typeface="Times New Roman" pitchFamily="18" charset="0"/>
              </a:rPr>
              <a:t>      При необходимости в этот период времени лучше всего употреблять:   сухофрукты                     орехи              </a:t>
            </a:r>
          </a:p>
          <a:p>
            <a:pPr eaLnBrk="1" hangingPunct="1">
              <a:buFontTx/>
              <a:buNone/>
            </a:pPr>
            <a:endParaRPr lang="ru-RU" altLang="ru-RU" sz="25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5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5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50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500" smtClean="0">
                <a:latin typeface="Times New Roman" pitchFamily="18" charset="0"/>
              </a:rPr>
              <a:t>Из сладостей лучше всего употреблять натуральные вкусности. пастила                      чурчхела                       козинак</a:t>
            </a:r>
          </a:p>
        </p:txBody>
      </p:sp>
      <p:pic>
        <p:nvPicPr>
          <p:cNvPr id="7175" name="Picture 11" descr="1385192453_253_foto_large_6566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19812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9" descr="53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5170488"/>
            <a:ext cx="16764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ru-RU" altLang="ru-RU" sz="3000" b="1" smtClean="0">
                <a:solidFill>
                  <a:srgbClr val="0000FF"/>
                </a:solidFill>
              </a:rPr>
              <a:t>    </a:t>
            </a:r>
            <a:r>
              <a:rPr lang="ru-RU" altLang="ru-RU" sz="3200" b="1" smtClean="0">
                <a:solidFill>
                  <a:srgbClr val="FF0000"/>
                </a:solidFill>
              </a:rPr>
              <a:t>Актуальность обеда</a:t>
            </a:r>
            <a:r>
              <a:rPr lang="ru-RU" altLang="ru-RU" sz="40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62000" y="990600"/>
            <a:ext cx="7772400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500">
                <a:latin typeface="Times New Roman" pitchFamily="18" charset="0"/>
              </a:rPr>
              <a:t>Наиболее обильным приемом пищи должен быть обед. Оптимальным временем для него является 13-15 часов дня.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500">
              <a:latin typeface="Times New Roman" pitchFamily="18" charset="0"/>
            </a:endParaRPr>
          </a:p>
        </p:txBody>
      </p:sp>
      <p:pic>
        <p:nvPicPr>
          <p:cNvPr id="8196" name="Picture 11" descr="shkolnye_obedy_so_vsego_sveta_read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0338"/>
            <a:ext cx="2667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12"/>
          <p:cNvSpPr>
            <a:spLocks noChangeArrowheads="1"/>
          </p:cNvSpPr>
          <p:nvPr/>
        </p:nvSpPr>
        <p:spPr bwMode="auto">
          <a:xfrm>
            <a:off x="0" y="5116513"/>
            <a:ext cx="2895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3333CC"/>
                </a:solidFill>
                <a:latin typeface="Times New Roman" pitchFamily="18" charset="0"/>
              </a:rPr>
              <a:t>Италия:</a:t>
            </a:r>
            <a:r>
              <a:rPr lang="ru-RU" altLang="ru-RU">
                <a:latin typeface="Times New Roman" pitchFamily="18" charset="0"/>
              </a:rPr>
              <a:t> местная рыба с рукколой, макароны с томатным соусом, капрезе, багет и немного винограда.</a:t>
            </a:r>
            <a:r>
              <a:rPr lang="ru-RU" altLang="ru-RU" sz="1600"/>
              <a:t> </a:t>
            </a:r>
          </a:p>
        </p:txBody>
      </p:sp>
      <p:pic>
        <p:nvPicPr>
          <p:cNvPr id="8198" name="Picture 14" descr="shkolnye_obedy_so_vsego_sveta_read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719388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3200400" y="5116513"/>
            <a:ext cx="27432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3333CC"/>
                </a:solidFill>
                <a:latin typeface="Times New Roman" pitchFamily="18" charset="0"/>
              </a:rPr>
              <a:t>Финляндия:</a:t>
            </a:r>
            <a:r>
              <a:rPr lang="ru-RU" altLang="ru-RU">
                <a:latin typeface="Times New Roman" pitchFamily="18" charset="0"/>
              </a:rPr>
              <a:t> гороховый суп, свекольный салат, морковный салат, хлеб и блины со свежими ягодами. </a:t>
            </a:r>
          </a:p>
        </p:txBody>
      </p:sp>
      <p:pic>
        <p:nvPicPr>
          <p:cNvPr id="8200" name="Picture 17" descr="shkolnye_obedy_so_vsego_sveta_read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719388"/>
            <a:ext cx="27432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8"/>
          <p:cNvSpPr>
            <a:spLocks noChangeArrowheads="1"/>
          </p:cNvSpPr>
          <p:nvPr/>
        </p:nvSpPr>
        <p:spPr bwMode="auto">
          <a:xfrm>
            <a:off x="6248400" y="5154613"/>
            <a:ext cx="2514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3333CC"/>
                </a:solidFill>
                <a:latin typeface="Times New Roman" pitchFamily="18" charset="0"/>
              </a:rPr>
              <a:t>Франция:</a:t>
            </a:r>
            <a:r>
              <a:rPr lang="ru-RU" altLang="ru-RU">
                <a:latin typeface="Times New Roman" pitchFamily="18" charset="0"/>
              </a:rPr>
              <a:t> стейк, морковь, зеленая фасоль, сыр и свежие фрукты.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-19050"/>
            <a:ext cx="8953500" cy="1866900"/>
          </a:xfrm>
        </p:spPr>
        <p:txBody>
          <a:bodyPr/>
          <a:lstStyle/>
          <a:p>
            <a:pPr algn="l" eaLnBrk="1" hangingPunct="1"/>
            <a:r>
              <a:rPr lang="ru-RU" altLang="ru-RU" sz="3200" b="1" smtClean="0">
                <a:solidFill>
                  <a:srgbClr val="FF0000"/>
                </a:solidFill>
              </a:rPr>
              <a:t>В меню обеда может входить несколько блюд (хорошо 2-4): салат, суп, второе, десерт.</a:t>
            </a:r>
            <a:r>
              <a:rPr lang="ru-RU" altLang="ru-RU" sz="32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57388"/>
            <a:ext cx="64770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500" dirty="0" smtClean="0">
                <a:latin typeface="Times New Roman" pitchFamily="18" charset="0"/>
              </a:rPr>
              <a:t>Салат представляет собой вступление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500" dirty="0" smtClean="0">
                <a:latin typeface="Times New Roman" pitchFamily="18" charset="0"/>
              </a:rPr>
              <a:t>Полноценной разминкой перед обедом считаются супы, также стимулирующие аппетит. </a:t>
            </a:r>
            <a:br>
              <a:rPr lang="ru-RU" altLang="ru-RU" sz="2500" dirty="0" smtClean="0">
                <a:latin typeface="Times New Roman" pitchFamily="18" charset="0"/>
              </a:rPr>
            </a:br>
            <a:endParaRPr lang="ru-RU" altLang="ru-RU" sz="2500" dirty="0" smtClean="0">
              <a:latin typeface="Times New Roman" pitchFamily="18" charset="0"/>
            </a:endParaRPr>
          </a:p>
        </p:txBody>
      </p:sp>
      <p:pic>
        <p:nvPicPr>
          <p:cNvPr id="9220" name="Picture 5" descr="tastylunchtmn-salatyi-i-zakuski-grecheskiy-salat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9"/>
          <a:stretch>
            <a:fillRect/>
          </a:stretch>
        </p:blipFill>
        <p:spPr bwMode="auto">
          <a:xfrm>
            <a:off x="6324600" y="1362075"/>
            <a:ext cx="23241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0-B5-D0-BA-D0-B0-D1-80-D1-82-D0-B8-D0-BD-D0-BA-D0-B8-D0-96-D1-80-D0-B0-D1-82-D0-B2-D0-B0-D1-80-D0-B0-D0-B7-D0-BD-D0-BE-D0-B5-D0-B5-D0-B4-D0-B0-9875961-830x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9"/>
          <a:stretch>
            <a:fillRect/>
          </a:stretch>
        </p:blipFill>
        <p:spPr bwMode="auto">
          <a:xfrm>
            <a:off x="6324600" y="2746375"/>
            <a:ext cx="25146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2416_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913"/>
            <a:ext cx="2895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2590800" y="5197475"/>
            <a:ext cx="4572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500">
                <a:latin typeface="Times New Roman" pitchFamily="18" charset="0"/>
              </a:rPr>
              <a:t> Десерт - источник сахаров и завершает обед.</a:t>
            </a:r>
            <a:r>
              <a:rPr lang="ru-RU" altLang="ru-RU"/>
              <a:t> 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2667000" y="4343400"/>
            <a:ext cx="6324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500">
                <a:latin typeface="Times New Roman" pitchFamily="18" charset="0"/>
              </a:rPr>
              <a:t> Развитием или непосредственным обедом являются вторые горячие блюда.</a:t>
            </a:r>
          </a:p>
        </p:txBody>
      </p:sp>
      <p:pic>
        <p:nvPicPr>
          <p:cNvPr id="9225" name="Picture 13" descr="113121__dessert-cake-tiramisu-cream-mint_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159375"/>
            <a:ext cx="2209800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0" y="152400"/>
            <a:ext cx="4648200" cy="9445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</a:rPr>
              <a:t>Дилемма ужина</a:t>
            </a:r>
            <a:r>
              <a:rPr lang="ru-RU" altLang="ru-RU" sz="280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3657600"/>
            <a:ext cx="4572000" cy="3200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500" smtClean="0">
                <a:latin typeface="Times New Roman" pitchFamily="18" charset="0"/>
              </a:rPr>
              <a:t/>
            </a:r>
            <a:br>
              <a:rPr lang="ru-RU" altLang="ru-RU" sz="2500" smtClean="0">
                <a:latin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</a:rPr>
              <a:t>Интересный факт, в Греции люди практически никогда не завтракают, при этом ужин у них является одним из основных приемов пищи и он довольно таки обильный.</a:t>
            </a:r>
            <a:r>
              <a:rPr lang="ru-RU" altLang="ru-RU" sz="2400" smtClean="0"/>
              <a:t> </a:t>
            </a:r>
          </a:p>
        </p:txBody>
      </p:sp>
      <p:pic>
        <p:nvPicPr>
          <p:cNvPr id="10244" name="Picture 5" descr="uzhin-dlja-pohudenija-sostavljaem-dietichesko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"/>
          <a:stretch>
            <a:fillRect/>
          </a:stretch>
        </p:blipFill>
        <p:spPr bwMode="auto">
          <a:xfrm>
            <a:off x="381000" y="381000"/>
            <a:ext cx="32496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495800" y="1066800"/>
            <a:ext cx="4114800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500">
                <a:latin typeface="Times New Roman" pitchFamily="18" charset="0"/>
              </a:rPr>
              <a:t>В нашей стране последнее время очень много говорят о том, что ужин должен быть низкокалорийным, не позднее 18 вечера. По факту мало людей может себе позволит такой режим, поскольку ложатся спать поздно.</a:t>
            </a:r>
          </a:p>
        </p:txBody>
      </p:sp>
      <p:pic>
        <p:nvPicPr>
          <p:cNvPr id="10246" name="Picture 8" descr="turoperator_po_grec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68825"/>
            <a:ext cx="38100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560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Питание человека – довольно сложный процесс, включающий в себя получение организмом пищи, выделение из нее в процессе пищеварения питательных веществ и их усвоение.  </vt:lpstr>
      <vt:lpstr>Болезни, которые может вызвать неправильное питание </vt:lpstr>
      <vt:lpstr>Такой  необходимый завтрак</vt:lpstr>
      <vt:lpstr> Завтрак имеет свои традиции в разных странах мира (европейский, английский, китайский завтрак).</vt:lpstr>
      <vt:lpstr>Дополнительный прием пищи между завтраком и обедом</vt:lpstr>
      <vt:lpstr>    Актуальность обеда </vt:lpstr>
      <vt:lpstr>В меню обеда может входить несколько блюд (хорошо 2-4): салат, суп, второе, десерт. </vt:lpstr>
      <vt:lpstr>Дилемма ужина </vt:lpstr>
      <vt:lpstr>Польза и вред приправ и специй</vt:lpstr>
      <vt:lpstr>Презентация PowerPoint</vt:lpstr>
      <vt:lpstr>Здоровье организма напрямую зависит от витаминов и минеральных веществ, которые человек   получает  вместе с пищей. Поэтому питание человека должно быть разнообразным, чтобы в достатке получать витамины всех необходимых нам групп. </vt:lpstr>
      <vt:lpstr>Презентация PowerPoint</vt:lpstr>
      <vt:lpstr>Презентация PowerPoint</vt:lpstr>
      <vt:lpstr>Содержание продуктов питания в рационе человека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олег</dc:creator>
  <cp:lastModifiedBy>User</cp:lastModifiedBy>
  <cp:revision>14</cp:revision>
  <cp:lastPrinted>1601-01-01T00:00:00Z</cp:lastPrinted>
  <dcterms:created xsi:type="dcterms:W3CDTF">1601-01-01T00:00:00Z</dcterms:created>
  <dcterms:modified xsi:type="dcterms:W3CDTF">2019-12-28T23:06:20Z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000800b8100000000000010261200207f7000400038000</vt:lpwstr>
  </property>
</Properties>
</file>