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74" r:id="rId2"/>
    <p:sldId id="269" r:id="rId3"/>
    <p:sldId id="276" r:id="rId4"/>
    <p:sldId id="270" r:id="rId5"/>
    <p:sldId id="258" r:id="rId6"/>
    <p:sldId id="267" r:id="rId7"/>
    <p:sldId id="261" r:id="rId8"/>
    <p:sldId id="263" r:id="rId9"/>
    <p:sldId id="259" r:id="rId10"/>
    <p:sldId id="264" r:id="rId11"/>
    <p:sldId id="272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CC6600"/>
    <a:srgbClr val="FF66FF"/>
    <a:srgbClr val="0080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1" d="100"/>
          <a:sy n="51" d="100"/>
        </p:scale>
        <p:origin x="-1926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E3-EF89-48D1-9BFB-94E47949A5D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6FD0-E63F-4FE5-B9D1-476F9C2A8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E3-EF89-48D1-9BFB-94E47949A5D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6FD0-E63F-4FE5-B9D1-476F9C2A8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E3-EF89-48D1-9BFB-94E47949A5D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6FD0-E63F-4FE5-B9D1-476F9C2A8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E3-EF89-48D1-9BFB-94E47949A5D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6FD0-E63F-4FE5-B9D1-476F9C2A8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E3-EF89-48D1-9BFB-94E47949A5D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6FD0-E63F-4FE5-B9D1-476F9C2A8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E3-EF89-48D1-9BFB-94E47949A5D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6FD0-E63F-4FE5-B9D1-476F9C2A8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E3-EF89-48D1-9BFB-94E47949A5D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6FD0-E63F-4FE5-B9D1-476F9C2A8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E3-EF89-48D1-9BFB-94E47949A5D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736FD0-E63F-4FE5-B9D1-476F9C2A84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E3-EF89-48D1-9BFB-94E47949A5D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6FD0-E63F-4FE5-B9D1-476F9C2A8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E3-EF89-48D1-9BFB-94E47949A5D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B736FD0-E63F-4FE5-B9D1-476F9C2A8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BDE80E3-EF89-48D1-9BFB-94E47949A5D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6FD0-E63F-4FE5-B9D1-476F9C2A8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BDE80E3-EF89-48D1-9BFB-94E47949A5D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B736FD0-E63F-4FE5-B9D1-476F9C2A8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J:\&#1055;&#1088;&#1077;&#1079;&#1077;&#1085;&#1090;&#1072;&#1094;&#1080;&#1080;\3%20&#1082;&#1083;&#1072;&#1089;&#1089;\&#1040;&#1083;&#1077;&#1082;&#1089;&#1072;&#1085;&#1076;&#1088;%20&#1053;&#1077;&#1074;&#1089;&#1082;&#1080;&#1081;\6_le_champ_des_morts.mp3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J:\&#1055;&#1088;&#1077;&#1079;&#1077;&#1085;&#1090;&#1072;&#1094;&#1080;&#1080;\3%20&#1082;&#1083;&#1072;&#1089;&#1089;\&#1040;&#1083;&#1077;&#1082;&#1089;&#1072;&#1085;&#1076;&#1088;%20&#1053;&#1077;&#1074;&#1089;&#1082;&#1080;&#1081;\2_chant_sur_alexandre_nevski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J:\&#1055;&#1088;&#1077;&#1079;&#1077;&#1085;&#1090;&#1072;&#1094;&#1080;&#1080;\3%20&#1082;&#1083;&#1072;&#1089;&#1089;\&#1040;&#1083;&#1077;&#1082;&#1089;&#1072;&#1085;&#1076;&#1088;%20&#1053;&#1077;&#1074;&#1089;&#1082;&#1080;&#1081;\&#1042;&#1089;&#1090;&#1072;&#1074;&#1072;&#1081;&#1090;&#1077;%20&#1083;&#1102;&#1076;&#1080;.mp3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png"/><Relationship Id="rId3" Type="http://schemas.openxmlformats.org/officeDocument/2006/relationships/audio" Target="file:///J:\&#1055;&#1088;&#1077;&#1079;&#1077;&#1085;&#1090;&#1072;&#1094;&#1080;&#1080;\3%20&#1082;&#1083;&#1072;&#1089;&#1089;\&#1040;&#1083;&#1077;&#1082;&#1089;&#1072;&#1085;&#1076;&#1088;%20&#1053;&#1077;&#1074;&#1089;&#1082;&#1080;&#1081;\&#1088;&#1091;&#1089;&#1089;&#1082;&#1072;&#1103;%20&#1072;&#1090;&#1072;&#1082;&#1072;.wav" TargetMode="External"/><Relationship Id="rId7" Type="http://schemas.openxmlformats.org/officeDocument/2006/relationships/image" Target="../media/image12.jpeg"/><Relationship Id="rId12" Type="http://schemas.openxmlformats.org/officeDocument/2006/relationships/image" Target="../media/image16.png"/><Relationship Id="rId2" Type="http://schemas.openxmlformats.org/officeDocument/2006/relationships/audio" Target="file:///J:\&#1055;&#1088;&#1077;&#1079;&#1077;&#1085;&#1090;&#1072;&#1094;&#1080;&#1080;\3%20&#1082;&#1083;&#1072;&#1089;&#1089;\&#1040;&#1083;&#1077;&#1082;&#1089;&#1072;&#1085;&#1076;&#1088;%20&#1053;&#1077;&#1074;&#1089;&#1082;&#1080;&#1081;\&#1088;&#1099;&#1094;&#1072;&#1088;&#1080;.wav" TargetMode="External"/><Relationship Id="rId1" Type="http://schemas.openxmlformats.org/officeDocument/2006/relationships/audio" Target="file:///J:\&#1055;&#1088;&#1077;&#1079;&#1077;&#1085;&#1090;&#1072;&#1094;&#1080;&#1080;\3%20&#1082;&#1083;&#1072;&#1089;&#1089;\&#1040;&#1083;&#1077;&#1082;&#1089;&#1072;&#1085;&#1076;&#1088;%20&#1053;&#1077;&#1074;&#1089;&#1082;&#1080;&#1081;\5_la_bataille_sur_la_glace.mp3" TargetMode="External"/><Relationship Id="rId6" Type="http://schemas.openxmlformats.org/officeDocument/2006/relationships/image" Target="../media/image11.jpeg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jpeg"/><Relationship Id="rId4" Type="http://schemas.openxmlformats.org/officeDocument/2006/relationships/audio" Target="file:///J:\&#1055;&#1088;&#1077;&#1079;&#1077;&#1085;&#1090;&#1072;&#1094;&#1080;&#1080;\3%20&#1082;&#1083;&#1072;&#1089;&#1089;\&#1040;&#1083;&#1077;&#1082;&#1089;&#1072;&#1085;&#1076;&#1088;%20&#1053;&#1077;&#1074;&#1089;&#1082;&#1080;&#1081;\&#1087;&#1077;&#1088;&#1077;&#1084;&#1077;&#1096;&#1080;&#1074;&#1072;&#1085;&#1080;&#1077;.wav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/>
          </a:bodyPr>
          <a:lstStyle/>
          <a:p>
            <a:r>
              <a:rPr lang="ru-RU" sz="5000" b="1" i="1" dirty="0" smtClean="0"/>
              <a:t>Кантата «Александр Невский»</a:t>
            </a:r>
            <a:endParaRPr lang="ru-RU" sz="5000" b="1" i="1" dirty="0"/>
          </a:p>
        </p:txBody>
      </p:sp>
      <p:pic>
        <p:nvPicPr>
          <p:cNvPr id="4" name="Содержимое 3" descr="1510677846_aleksandr-nevskiy-geroy-rus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718" y="1600200"/>
            <a:ext cx="8194123" cy="4525963"/>
          </a:xfrm>
        </p:spPr>
      </p:pic>
      <p:sp>
        <p:nvSpPr>
          <p:cNvPr id="5" name="TextBox 4"/>
          <p:cNvSpPr txBox="1"/>
          <p:nvPr/>
        </p:nvSpPr>
        <p:spPr>
          <a:xfrm>
            <a:off x="4429124" y="6211669"/>
            <a:ext cx="3752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 : ученик 6 «а»  класса </a:t>
            </a:r>
          </a:p>
          <a:p>
            <a:r>
              <a:rPr lang="ru-RU" dirty="0" smtClean="0"/>
              <a:t>                          Бадмаев </a:t>
            </a:r>
            <a:r>
              <a:rPr lang="ru-RU" dirty="0" err="1" smtClean="0"/>
              <a:t>Санал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lyshansky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00174"/>
            <a:ext cx="8059917" cy="492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14480" y="285728"/>
            <a:ext cx="592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«Мёртвое  поле»</a:t>
            </a:r>
            <a:endParaRPr lang="ru-RU" sz="5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6_le_champ_des_mort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786842" y="6286520"/>
            <a:ext cx="223838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496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748300"/>
            <a:ext cx="6572267" cy="386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929718" cy="378621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Monotype Corsiva" pitchFamily="66" charset="0"/>
              </a:rPr>
              <a:t>                   … </a:t>
            </a:r>
            <a:r>
              <a:rPr lang="ru-RU" sz="4000" b="1" dirty="0" smtClean="0">
                <a:latin typeface="Monotype Corsiva" pitchFamily="66" charset="0"/>
              </a:rPr>
              <a:t>«Идите и скажите всем в чужих краях, 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что Русь жива. Пусть без страха жалуют к нам в гости. Но если кто с мечом к нам войдет, тот от меча и погибнет. На том стояла и стоять будет Русская  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     земля».</a:t>
            </a:r>
            <a:r>
              <a:rPr lang="ru-RU" sz="4000" dirty="0" smtClean="0">
                <a:latin typeface="Monotype Corsiva" pitchFamily="66" charset="0"/>
              </a:rPr>
              <a:t/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>     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А.Невский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3100" dirty="0" smtClean="0"/>
              <a:t>                                    </a:t>
            </a:r>
            <a:r>
              <a:rPr lang="ru-RU" dirty="0" smtClean="0"/>
              <a:t>                        </a:t>
            </a:r>
            <a:br>
              <a:rPr lang="ru-RU" dirty="0" smtClean="0"/>
            </a:br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0"/>
            <a:ext cx="4546281" cy="1143000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4114800" cy="505461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В кантате «Александр Невский», посвященной далеким историческим событиям, Прокофьев прославил победу народа в справедливой борьбе с захватчиками, победу человечности над жестокостью и насилием.</a:t>
            </a:r>
            <a:endParaRPr lang="ru-RU" dirty="0"/>
          </a:p>
        </p:txBody>
      </p:sp>
      <p:pic>
        <p:nvPicPr>
          <p:cNvPr id="26626" name="Picture 2" descr="https://www.proza.ru/pics/2012/02/07/8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214422"/>
            <a:ext cx="4171950" cy="4857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857364"/>
            <a:ext cx="8786874" cy="250033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6000" dirty="0" smtClean="0"/>
              <a:t>    </a:t>
            </a:r>
            <a:r>
              <a:rPr lang="ru-RU" sz="6000" dirty="0" smtClean="0">
                <a:solidFill>
                  <a:srgbClr val="FFC000"/>
                </a:solidFill>
              </a:rPr>
              <a:t>КАНТАТА – это большое произведение, состоящее из нескольких частей.</a:t>
            </a:r>
            <a:br>
              <a:rPr lang="ru-RU" sz="6000" dirty="0" smtClean="0">
                <a:solidFill>
                  <a:srgbClr val="FFC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            </a:t>
            </a:r>
            <a:r>
              <a:rPr lang="ru-RU" sz="3600" dirty="0" smtClean="0"/>
              <a:t>жанр </a:t>
            </a:r>
            <a:r>
              <a:rPr lang="ru-RU" sz="3600" dirty="0" smtClean="0">
                <a:solidFill>
                  <a:srgbClr val="FF66FF"/>
                </a:solidFill>
              </a:rPr>
              <a:t>вокально</a:t>
            </a:r>
            <a:r>
              <a:rPr lang="ru-RU" sz="3600" dirty="0" smtClean="0"/>
              <a:t>-инструментальной   </a:t>
            </a:r>
            <a:br>
              <a:rPr lang="ru-RU" sz="3600" dirty="0" smtClean="0"/>
            </a:br>
            <a:r>
              <a:rPr lang="ru-RU" sz="3600" dirty="0" smtClean="0"/>
              <a:t>      музыки  для </a:t>
            </a:r>
            <a:r>
              <a:rPr lang="ru-RU" sz="3600" dirty="0" smtClean="0">
                <a:solidFill>
                  <a:srgbClr val="FF66FF"/>
                </a:solidFill>
              </a:rPr>
              <a:t>хора, солистов</a:t>
            </a:r>
            <a:r>
              <a:rPr lang="ru-RU" sz="3600" dirty="0" smtClean="0"/>
              <a:t> и оркестра.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/>
          <a:lstStyle/>
          <a:p>
            <a:pPr algn="ctr"/>
            <a:r>
              <a:rPr lang="ru-RU" sz="4800" b="1" i="1" dirty="0" smtClean="0"/>
              <a:t>Александр Невский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900634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Советский исторический фильм  о древнерусском князе, одержавшем победу в битве с рыцарями Тевтонского ордена на Чудском озере 5 апреля 1242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года.Относится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 плеяде классических советских исторических фильмов 30-хгодов.Музыку к фильму написал знаменитый композитор Сергей Прокофьев.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62" y="0"/>
            <a:ext cx="3643338" cy="150017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99FF99"/>
                </a:solidFill>
              </a:rPr>
              <a:t>Сергей Михайлович   </a:t>
            </a:r>
            <a:br>
              <a:rPr lang="ru-RU" sz="2800" dirty="0" smtClean="0">
                <a:solidFill>
                  <a:srgbClr val="99FF99"/>
                </a:solidFill>
              </a:rPr>
            </a:br>
            <a:r>
              <a:rPr lang="ru-RU" sz="2800" dirty="0" smtClean="0">
                <a:solidFill>
                  <a:srgbClr val="99FF99"/>
                </a:solidFill>
              </a:rPr>
              <a:t>      Эйзенштейн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/>
              <a:t>       </a:t>
            </a:r>
            <a:r>
              <a:rPr lang="ru-RU" sz="2800" i="1" dirty="0" smtClean="0">
                <a:latin typeface="Monotype Corsiva" pitchFamily="66" charset="0"/>
              </a:rPr>
              <a:t>кинорежиссёр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500173"/>
            <a:ext cx="3286148" cy="471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Содержимое 3" descr="prokofye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500174"/>
            <a:ext cx="3214710" cy="4654186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42910" y="0"/>
            <a:ext cx="3214710" cy="1500174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FF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Сергей Сергеевич   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FF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FF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Прокофьев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i="1" dirty="0" smtClean="0">
                <a:latin typeface="+mj-lt"/>
                <a:ea typeface="+mj-ea"/>
                <a:cs typeface="+mj-cs"/>
              </a:rPr>
              <a:t>      </a:t>
            </a:r>
            <a:r>
              <a:rPr lang="ru-RU" sz="2800" i="1" dirty="0" smtClean="0">
                <a:latin typeface="Monotype Corsiva" pitchFamily="66" charset="0"/>
                <a:ea typeface="+mj-ea"/>
                <a:cs typeface="+mj-cs"/>
              </a:rPr>
              <a:t>композитор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309068"/>
            <a:ext cx="3383538" cy="254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285728"/>
            <a:ext cx="83582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endParaRPr lang="ru-RU" sz="9600" b="1" dirty="0" smtClean="0">
              <a:solidFill>
                <a:srgbClr val="C00000"/>
              </a:solidFill>
              <a:latin typeface="Impact" pitchFamily="34" charset="0"/>
            </a:endParaRPr>
          </a:p>
          <a:p>
            <a:pPr algn="r">
              <a:buNone/>
            </a:pPr>
            <a:endParaRPr lang="ru-RU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0"/>
            <a:ext cx="821537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Фильм и музыка к нему, созданные незадолго  до Великой Отечественной  Войны, воскресили на экране героическую борьбу дружины Александра Невского 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</p:txBody>
      </p:sp>
      <p:pic>
        <p:nvPicPr>
          <p:cNvPr id="7170" name="Picture 2" descr="https://avatars.mds.yandex.net/get-zen_doc/1707183/pub_5cde5973214eae00b4607df2_5cde59e5635d0800b447c017/scale_2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8358246" cy="4786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286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dirty="0" smtClean="0">
                <a:solidFill>
                  <a:srgbClr val="00B050"/>
                </a:solidFill>
                <a:latin typeface="Franklin Gothic Medium" pitchFamily="34" charset="0"/>
              </a:rPr>
              <a:t>В     кантате семь частей, каждая из них представляет собой законченный номер: 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    1. "Русь под игом монгольским"</a:t>
            </a:r>
          </a:p>
          <a:p>
            <a:pPr marL="514350" indent="-51435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    2. "Песня об Александре Невском"</a:t>
            </a:r>
          </a:p>
          <a:p>
            <a:pPr marL="514350" indent="-51435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    3. "Крестоносцы во Пскове"</a:t>
            </a:r>
          </a:p>
          <a:p>
            <a:pPr marL="514350" indent="-51435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    4. "Вставайте, люди русские "</a:t>
            </a:r>
          </a:p>
          <a:p>
            <a:pPr marL="514350" indent="-51435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    5. "Ледовое побоище"</a:t>
            </a:r>
          </a:p>
          <a:p>
            <a:pPr marL="514350" indent="-51435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    6. "Мертвое поле"</a:t>
            </a:r>
          </a:p>
          <a:p>
            <a:pPr marL="514350" indent="-51435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    7. "Въезд Александра во Псков"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Desktop\Рисунок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928934"/>
            <a:ext cx="4857784" cy="3660862"/>
          </a:xfrm>
          <a:prstGeom prst="rect">
            <a:avLst/>
          </a:prstGeom>
          <a:noFill/>
        </p:spPr>
      </p:pic>
      <p:pic>
        <p:nvPicPr>
          <p:cNvPr id="1027" name="Picture 3" descr="C:\Users\Игорь\Desktop\Рисунок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00042"/>
            <a:ext cx="4572032" cy="3713827"/>
          </a:xfrm>
          <a:prstGeom prst="rect">
            <a:avLst/>
          </a:prstGeom>
          <a:noFill/>
        </p:spPr>
      </p:pic>
      <p:pic>
        <p:nvPicPr>
          <p:cNvPr id="6" name="2_chant_sur_alexandre_nevs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500430" y="6215082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628" y="857232"/>
            <a:ext cx="4143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«Песнь об </a:t>
            </a:r>
          </a:p>
          <a:p>
            <a:r>
              <a:rPr lang="ru-RU" sz="40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Александре </a:t>
            </a:r>
          </a:p>
          <a:p>
            <a:r>
              <a:rPr lang="ru-RU" sz="400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Невском»</a:t>
            </a:r>
            <a:endParaRPr lang="ru-RU" sz="4000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6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горь\Desktop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2714644" cy="203598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28928" y="714356"/>
            <a:ext cx="52864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«Вставайте, 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 русские…»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857496"/>
            <a:ext cx="935834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600" dirty="0" smtClean="0">
                <a:latin typeface="Franklin Gothic Medium" pitchFamily="34" charset="0"/>
                <a:cs typeface="Cordia New" pitchFamily="34" charset="-34"/>
              </a:rPr>
              <a:t>Вставайте, люди русские, на славный бой, на смертный бой, </a:t>
            </a:r>
          </a:p>
          <a:p>
            <a:pPr>
              <a:buNone/>
            </a:pPr>
            <a:r>
              <a:rPr lang="ru-RU" sz="2600" dirty="0" smtClean="0">
                <a:latin typeface="Franklin Gothic Medium" pitchFamily="34" charset="0"/>
                <a:cs typeface="Cordia New" pitchFamily="34" charset="-34"/>
              </a:rPr>
              <a:t>Вставайте, люди вольные, за нашу землю честную!</a:t>
            </a:r>
          </a:p>
          <a:p>
            <a:pPr>
              <a:buNone/>
            </a:pPr>
            <a:r>
              <a:rPr lang="ru-RU" sz="2600" dirty="0" smtClean="0">
                <a:latin typeface="Franklin Gothic Medium" pitchFamily="34" charset="0"/>
                <a:cs typeface="Cordia New" pitchFamily="34" charset="-34"/>
              </a:rPr>
              <a:t>Живым бойцам почет и честь, а мертвым слава вечная.</a:t>
            </a:r>
          </a:p>
          <a:p>
            <a:pPr>
              <a:buNone/>
            </a:pPr>
            <a:r>
              <a:rPr lang="ru-RU" sz="2600" dirty="0" smtClean="0">
                <a:latin typeface="Franklin Gothic Medium" pitchFamily="34" charset="0"/>
                <a:cs typeface="Cordia New" pitchFamily="34" charset="-34"/>
              </a:rPr>
              <a:t>За отчий дом, за русский край вставайте, люди русские.</a:t>
            </a:r>
          </a:p>
          <a:p>
            <a:pPr>
              <a:buNone/>
            </a:pPr>
            <a:r>
              <a:rPr lang="ru-RU" sz="2600" dirty="0" smtClean="0">
                <a:latin typeface="Franklin Gothic Medium" pitchFamily="34" charset="0"/>
                <a:cs typeface="Cordia New" pitchFamily="34" charset="-34"/>
              </a:rPr>
              <a:t>Вставайте, люди русские, на славный бой, на смертный бой, </a:t>
            </a:r>
          </a:p>
          <a:p>
            <a:pPr>
              <a:buNone/>
            </a:pPr>
            <a:r>
              <a:rPr lang="ru-RU" sz="2600" dirty="0" smtClean="0">
                <a:latin typeface="Franklin Gothic Medium" pitchFamily="34" charset="0"/>
                <a:cs typeface="Cordia New" pitchFamily="34" charset="-34"/>
              </a:rPr>
              <a:t>Вставайте, люди вольные, за нашу землю честную.</a:t>
            </a:r>
          </a:p>
          <a:p>
            <a:endParaRPr lang="ru-RU" sz="2400" dirty="0" smtClean="0"/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На Руси </a:t>
            </a:r>
            <a:r>
              <a:rPr lang="ru-RU" sz="2800" b="1" dirty="0" err="1" smtClean="0">
                <a:solidFill>
                  <a:srgbClr val="C00000"/>
                </a:solidFill>
              </a:rPr>
              <a:t>родной,на</a:t>
            </a:r>
            <a:r>
              <a:rPr lang="ru-RU" sz="2800" b="1" dirty="0" smtClean="0">
                <a:solidFill>
                  <a:srgbClr val="C00000"/>
                </a:solidFill>
              </a:rPr>
              <a:t> Руси большой не бывать врагу.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     Поднимайся, встань, мать родная Русь. </a:t>
            </a:r>
          </a:p>
        </p:txBody>
      </p:sp>
      <p:pic>
        <p:nvPicPr>
          <p:cNvPr id="7" name="Вставайте люд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8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142852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«Ледовое побоище»</a:t>
            </a:r>
            <a:endParaRPr lang="ru-RU"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Игорь\Desktop\Рисунок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1" y="1142984"/>
            <a:ext cx="4357719" cy="3088868"/>
          </a:xfrm>
          <a:prstGeom prst="rect">
            <a:avLst/>
          </a:prstGeom>
          <a:noFill/>
        </p:spPr>
      </p:pic>
      <p:pic>
        <p:nvPicPr>
          <p:cNvPr id="3075" name="Picture 3" descr="C:\Users\Игорь\Desktop\Рисунок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4286256"/>
            <a:ext cx="3082642" cy="2214578"/>
          </a:xfrm>
          <a:prstGeom prst="rect">
            <a:avLst/>
          </a:prstGeom>
          <a:noFill/>
        </p:spPr>
      </p:pic>
      <p:pic>
        <p:nvPicPr>
          <p:cNvPr id="3076" name="Picture 4" descr="C:\Users\Игорь\Desktop\Рисунок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3570" y="1142984"/>
            <a:ext cx="3015166" cy="2214578"/>
          </a:xfrm>
          <a:prstGeom prst="rect">
            <a:avLst/>
          </a:prstGeom>
          <a:noFill/>
        </p:spPr>
      </p:pic>
      <p:pic>
        <p:nvPicPr>
          <p:cNvPr id="10" name="5_la_bataille_sur_la_glac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285720" y="6143644"/>
            <a:ext cx="304800" cy="3048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4876" y="3500438"/>
            <a:ext cx="4214842" cy="300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ыцари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4214810" y="3786190"/>
            <a:ext cx="304800" cy="304800"/>
          </a:xfrm>
          <a:prstGeom prst="rect">
            <a:avLst/>
          </a:prstGeom>
        </p:spPr>
      </p:pic>
      <p:pic>
        <p:nvPicPr>
          <p:cNvPr id="12" name="русская атака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/>
          <a:stretch>
            <a:fillRect/>
          </a:stretch>
        </p:blipFill>
        <p:spPr>
          <a:xfrm>
            <a:off x="5000628" y="6072206"/>
            <a:ext cx="304800" cy="304800"/>
          </a:xfrm>
          <a:prstGeom prst="rect">
            <a:avLst/>
          </a:prstGeom>
        </p:spPr>
      </p:pic>
      <p:pic>
        <p:nvPicPr>
          <p:cNvPr id="13" name="перемешивание.wav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/>
          <a:stretch>
            <a:fillRect/>
          </a:stretch>
        </p:blipFill>
        <p:spPr>
          <a:xfrm>
            <a:off x="8839200" y="121442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657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25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746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033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585</TotalTime>
  <Words>313</Words>
  <Application>Microsoft Office PowerPoint</Application>
  <PresentationFormat>Экран (4:3)</PresentationFormat>
  <Paragraphs>38</Paragraphs>
  <Slides>12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Кантата «Александр Невский»</vt:lpstr>
      <vt:lpstr>     КАНТАТА – это большое произведение, состоящее из нескольких частей.              жанр вокально-инструментальной          музыки  для хора, солистов и оркестра.     </vt:lpstr>
      <vt:lpstr>Александр Невский</vt:lpstr>
      <vt:lpstr>Сергей Михайлович          Эйзенштейн        кинорежиссёр</vt:lpstr>
      <vt:lpstr>Слайд 5</vt:lpstr>
      <vt:lpstr>Слайд 6</vt:lpstr>
      <vt:lpstr>Слайд 7</vt:lpstr>
      <vt:lpstr>Слайд 8</vt:lpstr>
      <vt:lpstr>Слайд 9</vt:lpstr>
      <vt:lpstr>Слайд 10</vt:lpstr>
      <vt:lpstr>                   … «Идите и скажите всем в чужих краях,  что Русь жива. Пусть без страха жалуют к нам в гости. Но если кто с мечом к нам войдет, тот от меча и погибнет. На том стояла и стоять будет Русская        земля».      А.Невский                                                                 </vt:lpstr>
      <vt:lpstr>Заключение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С.С.Прокофьев</dc:title>
  <dc:creator>Игорь</dc:creator>
  <cp:lastModifiedBy>Пользователь Windows</cp:lastModifiedBy>
  <cp:revision>66</cp:revision>
  <dcterms:created xsi:type="dcterms:W3CDTF">2011-03-05T03:10:08Z</dcterms:created>
  <dcterms:modified xsi:type="dcterms:W3CDTF">2019-12-19T14:46:51Z</dcterms:modified>
</cp:coreProperties>
</file>