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25BE-0560-4E50-9261-C0A75E247192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3986-27DC-485D-A1C9-D820CA791D4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25BE-0560-4E50-9261-C0A75E247192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3986-27DC-485D-A1C9-D820CA791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25BE-0560-4E50-9261-C0A75E247192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3986-27DC-485D-A1C9-D820CA791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25BE-0560-4E50-9261-C0A75E247192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3986-27DC-485D-A1C9-D820CA791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25BE-0560-4E50-9261-C0A75E247192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3986-27DC-485D-A1C9-D820CA791D4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25BE-0560-4E50-9261-C0A75E247192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3986-27DC-485D-A1C9-D820CA791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25BE-0560-4E50-9261-C0A75E247192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3986-27DC-485D-A1C9-D820CA791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25BE-0560-4E50-9261-C0A75E247192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3986-27DC-485D-A1C9-D820CA791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25BE-0560-4E50-9261-C0A75E247192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3986-27DC-485D-A1C9-D820CA791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25BE-0560-4E50-9261-C0A75E247192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3986-27DC-485D-A1C9-D820CA791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25BE-0560-4E50-9261-C0A75E247192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DC3986-27DC-485D-A1C9-D820CA791D4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C425BE-0560-4E50-9261-C0A75E247192}" type="datetimeFigureOut">
              <a:rPr lang="ru-RU" smtClean="0"/>
              <a:t>22.10.2019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DC3986-27DC-485D-A1C9-D820CA791D4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24936" cy="4675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МИНИСТЕРСТВО ОБРАЗОВАНИЯ И НАУКИ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ЧЕЛЯБИНСКОЙ ОБЛАСТИ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ГБПОУ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Коркинский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горно-строительный техникум»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800" b="1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/>
                <a:ea typeface="Calibri"/>
              </a:rPr>
              <a:t>Формы и методы социально-педагогической работы с обучающимися ОВЗ и детьми инвалидами нового набора </a:t>
            </a:r>
            <a:r>
              <a:rPr lang="ru-RU" sz="2800" b="1" dirty="0" smtClean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Выступающий: Черняк Р.Г.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Социальный педагог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899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05232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720"/>
              </a:spcAft>
            </a:pPr>
            <a:r>
              <a:rPr lang="ru-RU" sz="2400" b="1" dirty="0">
                <a:solidFill>
                  <a:srgbClr val="111111"/>
                </a:solidFill>
                <a:latin typeface="Times New Roman"/>
                <a:ea typeface="Times New Roman"/>
              </a:rPr>
              <a:t>Примерная тематика бесед по адаптации и практической подготовке детей-сирот</a:t>
            </a:r>
            <a:r>
              <a:rPr lang="ru-RU" sz="2400" dirty="0">
                <a:solidFill>
                  <a:srgbClr val="111111"/>
                </a:solidFill>
                <a:latin typeface="Times New Roman"/>
                <a:ea typeface="Times New Roman"/>
              </a:rPr>
              <a:t> </a:t>
            </a:r>
            <a:r>
              <a:rPr lang="ru-RU" sz="2400" b="1" dirty="0">
                <a:solidFill>
                  <a:srgbClr val="111111"/>
                </a:solidFill>
                <a:latin typeface="Times New Roman"/>
                <a:ea typeface="Times New Roman"/>
              </a:rPr>
              <a:t>к самостоятельной жизни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sz="2400" b="1" i="1" dirty="0">
                <a:solidFill>
                  <a:srgbClr val="111111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sz="2400" dirty="0">
                <a:latin typeface="Times New Roman"/>
                <a:ea typeface="Calibri"/>
                <a:cs typeface="Times New Roman"/>
              </a:rPr>
              <a:t>1.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Доходы и расходы в период обучения в училище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2.Порядок предоставления жилья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3.Как узнать, закреплено ли за Вами жилое помещение?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4.Если Вы живете в общежитии…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5.По каким вопросам можно обращаться в УСЗН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r>
              <a:rPr lang="ru-RU" sz="2400" dirty="0">
                <a:solidFill>
                  <a:srgbClr val="111111"/>
                </a:solidFill>
                <a:latin typeface="Times New Roman"/>
                <a:ea typeface="Times New Roman"/>
                <a:cs typeface="Times New Roman"/>
              </a:rPr>
              <a:t>6.</a:t>
            </a:r>
            <a:r>
              <a:rPr lang="ru-RU" sz="2400" dirty="0">
                <a:solidFill>
                  <a:srgbClr val="111111"/>
                </a:solidFill>
                <a:latin typeface="Times New Roman"/>
                <a:ea typeface="Calibri"/>
                <a:cs typeface="Times New Roman"/>
              </a:rPr>
              <a:t>Распределение денег на покупку. «Потребительская корзина».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r>
              <a:rPr lang="ru-RU" sz="2400" dirty="0">
                <a:solidFill>
                  <a:srgbClr val="111111"/>
                </a:solidFill>
                <a:latin typeface="Times New Roman"/>
                <a:ea typeface="Calibri"/>
                <a:cs typeface="Times New Roman"/>
              </a:rPr>
              <a:t>7.Траты первоочередные и второстепенные.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r>
              <a:rPr lang="ru-RU" sz="2400" dirty="0">
                <a:solidFill>
                  <a:srgbClr val="111111"/>
                </a:solidFill>
                <a:latin typeface="Times New Roman"/>
                <a:ea typeface="Calibri"/>
                <a:cs typeface="Times New Roman"/>
              </a:rPr>
              <a:t>8. Где товары дешевле? Что лучше покупать: дешевый и некачественный товар или качественный, но дорогой?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r>
              <a:rPr lang="ru-RU" sz="2400" dirty="0">
                <a:solidFill>
                  <a:srgbClr val="111111"/>
                </a:solidFill>
                <a:latin typeface="Times New Roman"/>
                <a:ea typeface="Calibri"/>
                <a:cs typeface="Times New Roman"/>
              </a:rPr>
              <a:t>9.Как собрать «приданое» к выпуску из техникума.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r>
              <a:rPr lang="ru-RU" sz="2400" dirty="0">
                <a:solidFill>
                  <a:srgbClr val="111111"/>
                </a:solidFill>
                <a:latin typeface="Times New Roman"/>
                <a:ea typeface="Calibri"/>
                <a:cs typeface="Times New Roman"/>
              </a:rPr>
              <a:t>10.«Большая стирка», или как продлить срок носки одежды.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r>
              <a:rPr lang="ru-RU" sz="2400" dirty="0">
                <a:solidFill>
                  <a:srgbClr val="111111"/>
                </a:solidFill>
                <a:latin typeface="Times New Roman"/>
                <a:ea typeface="Calibri"/>
                <a:cs typeface="Times New Roman"/>
              </a:rPr>
              <a:t>11.Как обновить и отремонтировать одежду.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208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305800" cy="4536504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Данная категория детей требует повышенного внимания в работе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социально–психологической                           службы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latin typeface="Times New Roman"/>
                <a:ea typeface="Calibri"/>
                <a:cs typeface="Times New Roman"/>
              </a:rPr>
              <a:t> 	Растёт число семей «социального риска» и неблагополучных семей, имеющих проблемы с воспитанием и обучением ребёнка. 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latin typeface="Times New Roman"/>
                <a:ea typeface="Calibri"/>
                <a:cs typeface="Times New Roman"/>
              </a:rPr>
              <a:t>Постоянно ведется профилактическая, просветительская работа с детьми и родителями «социального риска». 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latin typeface="Times New Roman"/>
                <a:ea typeface="Calibri"/>
                <a:cs typeface="Times New Roman"/>
              </a:rPr>
              <a:t>       Из анализа работы можно сделать следующий вывод: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latin typeface="Times New Roman"/>
                <a:ea typeface="Calibri"/>
                <a:cs typeface="Times New Roman"/>
              </a:rPr>
              <a:t> - необходимо продолжить работу по снижению роста числа детей «группы риска» и семей «социального риска»;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latin typeface="Times New Roman"/>
                <a:ea typeface="Calibri"/>
                <a:cs typeface="Times New Roman"/>
              </a:rPr>
              <a:t>- продолжать работу с семьями, имеющими проблемы с воспитанием и обучением ребенка в семье. 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385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05800" cy="4968552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333333"/>
                </a:solidFill>
                <a:ea typeface="Calibri"/>
                <a:cs typeface="Times New Roman"/>
              </a:rPr>
              <a:t>Рекомендации </a:t>
            </a:r>
            <a:r>
              <a:rPr lang="ru-RU" sz="2000" b="1" dirty="0">
                <a:solidFill>
                  <a:srgbClr val="333333"/>
                </a:solidFill>
                <a:ea typeface="Calibri"/>
                <a:cs typeface="Times New Roman"/>
              </a:rPr>
              <a:t>педагогу при работе с обучающимися ОВЗ и детьми-инвалидами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dirty="0">
                <a:solidFill>
                  <a:srgbClr val="333333"/>
                </a:solidFill>
                <a:latin typeface="Times New Roman"/>
                <a:ea typeface="Times New Roman"/>
              </a:rPr>
              <a:t>- Принимайте </a:t>
            </a:r>
            <a:r>
              <a:rPr lang="ru-RU" sz="2000" dirty="0" smtClean="0">
                <a:solidFill>
                  <a:srgbClr val="333333"/>
                </a:solidFill>
                <a:latin typeface="Times New Roman"/>
                <a:ea typeface="Times New Roman"/>
              </a:rPr>
              <a:t>обучающегося </a:t>
            </a:r>
            <a:r>
              <a:rPr lang="ru-RU" sz="2000" dirty="0">
                <a:solidFill>
                  <a:srgbClr val="333333"/>
                </a:solidFill>
                <a:latin typeface="Times New Roman"/>
                <a:ea typeface="Times New Roman"/>
              </a:rPr>
              <a:t>таким, какой он есть, не сравнивайте его с </a:t>
            </a:r>
            <a:r>
              <a:rPr lang="ru-RU" sz="2000" dirty="0" smtClean="0">
                <a:solidFill>
                  <a:srgbClr val="333333"/>
                </a:solidFill>
                <a:latin typeface="Times New Roman"/>
                <a:ea typeface="Times New Roman"/>
              </a:rPr>
              <a:t>другими,  </a:t>
            </a:r>
            <a:r>
              <a:rPr lang="ru-RU" sz="2000" dirty="0">
                <a:solidFill>
                  <a:srgbClr val="333333"/>
                </a:solidFill>
                <a:latin typeface="Times New Roman"/>
                <a:ea typeface="Times New Roman"/>
              </a:rPr>
              <a:t>а лишь с самим собой.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333333"/>
                </a:solidFill>
                <a:latin typeface="Times New Roman"/>
                <a:ea typeface="Times New Roman"/>
              </a:rPr>
              <a:t>- Будьте внимательными к нуждам и потребностям ребенка.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333333"/>
                </a:solidFill>
                <a:latin typeface="Times New Roman"/>
                <a:ea typeface="Times New Roman"/>
              </a:rPr>
              <a:t>- Предъявляя требования, не унижайте ребенка.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333333"/>
                </a:solidFill>
                <a:latin typeface="Times New Roman"/>
                <a:ea typeface="Times New Roman"/>
              </a:rPr>
              <a:t>- Развивайте способность сопереживать личным примером.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333333"/>
                </a:solidFill>
                <a:latin typeface="Times New Roman"/>
                <a:ea typeface="Times New Roman"/>
              </a:rPr>
              <a:t>- Поощряйте любые успехи в поведении ребенка.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333333"/>
                </a:solidFill>
                <a:latin typeface="Times New Roman"/>
                <a:ea typeface="Times New Roman"/>
              </a:rPr>
              <a:t>- Проводите индивидуальную работу на уроке и во внеклассное время.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333333"/>
                </a:solidFill>
                <a:latin typeface="Times New Roman"/>
                <a:ea typeface="Times New Roman"/>
              </a:rPr>
              <a:t>- Сопровождайте учебный процесс, с выходом на успех.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333333"/>
                </a:solidFill>
                <a:latin typeface="Times New Roman"/>
                <a:ea typeface="Times New Roman"/>
              </a:rPr>
              <a:t>- В связи с повышенной ранимостью ребёнка, следите за интонацией.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333333"/>
                </a:solidFill>
                <a:latin typeface="Times New Roman"/>
                <a:ea typeface="Times New Roman"/>
              </a:rPr>
              <a:t>- Не навредите здоровью и психике ребенка.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333333"/>
                </a:solidFill>
                <a:latin typeface="Times New Roman"/>
                <a:ea typeface="Times New Roman"/>
              </a:rPr>
              <a:t>- Помните, что успех рождает успех.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8067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58066"/>
            <a:ext cx="8496944" cy="6714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Цель: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 социальная зашита детей-сирот и детей, оставшихся без попечения родителей и лиц из их числа;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 предупреждение отклонения в поведении студентов и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обучающихся лиц с ОВЗ;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-оказание помощи в преодолении кризисных ситуаций;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-организация целенаправленной работы по формированию правовой культуры обучающихся.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449580">
              <a:spcBef>
                <a:spcPts val="15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Задачи: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Bef>
                <a:spcPts val="150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1. За счет просветительной, социально-профилактической работы, через вовлечение детей и родителей в различные виды деятельности, организацию их социальных инициатив достичь такого уровня мотивации социально-полезной деятельности, при котором будут практически исключены какие-либо правонарушения или преступления со стороны обучающихся.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Bef>
                <a:spcPts val="150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2. Способствовать формированию правовой культуры обучающихся.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Bef>
                <a:spcPts val="150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3. Продолжить социально-педагогическую диагностику контингента обучающихся и родителей с целью – выяснения проблем в сфере обучения, воспитания и общения.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Bef>
                <a:spcPts val="150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4. Осуществлять организацию контроля за посещаемостью обучающихся, состоящих на педагогическом  учете.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Bef>
                <a:spcPts val="150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5. Активизировать работу с родителями, законными представителями детей-сирот, с целью повышения воспитательного уровня семьи.</a:t>
            </a:r>
            <a:endParaRPr lang="ru-RU" sz="1600" dirty="0">
              <a:latin typeface="Times New Roman"/>
              <a:ea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282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17930" y="404664"/>
            <a:ext cx="630813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Социальный паспорт на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01.10.2019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года</a:t>
            </a:r>
            <a:endParaRPr lang="ru-RU" sz="28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672156"/>
              </p:ext>
            </p:extLst>
          </p:nvPr>
        </p:nvGraphicFramePr>
        <p:xfrm>
          <a:off x="194708" y="1484784"/>
          <a:ext cx="8785838" cy="3371397"/>
        </p:xfrm>
        <a:graphic>
          <a:graphicData uri="http://schemas.openxmlformats.org/drawingml/2006/table">
            <a:tbl>
              <a:tblPr firstRow="1" firstCol="1" bandRow="1"/>
              <a:tblGrid>
                <a:gridCol w="1034460"/>
                <a:gridCol w="395021"/>
                <a:gridCol w="436107"/>
                <a:gridCol w="436620"/>
                <a:gridCol w="508963"/>
                <a:gridCol w="363765"/>
                <a:gridCol w="508963"/>
                <a:gridCol w="436107"/>
                <a:gridCol w="509475"/>
                <a:gridCol w="508963"/>
                <a:gridCol w="508963"/>
                <a:gridCol w="436620"/>
                <a:gridCol w="436107"/>
                <a:gridCol w="436620"/>
                <a:gridCol w="436107"/>
                <a:gridCol w="436620"/>
                <a:gridCol w="436107"/>
                <a:gridCol w="520250"/>
              </a:tblGrid>
              <a:tr h="1224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юноши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девушки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совершенно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летние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Опекаемые.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Дети-сироты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Полные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семьи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Много-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детные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ребенок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родит.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работают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 родит.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работает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безработные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Высш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образ.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2-х родит.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Высш.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обр. у 1-го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родит.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спец.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образ.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Нач.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пофессион.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Школьное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СВ-19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МР</a:t>
                      </a:r>
                      <a:r>
                        <a:rPr lang="ru-RU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- 19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МЦ-19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КМ-19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ШВ-19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29" marR="55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7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370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Работа осуществляется на основе разработанного годового плана и индивидуальных планов:</a:t>
            </a:r>
            <a:br>
              <a:rPr lang="ru-RU" sz="3200" dirty="0" smtClean="0"/>
            </a:br>
            <a:r>
              <a:rPr lang="ru-RU" sz="2800" dirty="0" smtClean="0"/>
              <a:t>-плана работы Совета по профилактике безнадзорности и правонарушений среди студентов техникума;</a:t>
            </a:r>
            <a:br>
              <a:rPr lang="ru-RU" sz="2800" dirty="0" smtClean="0"/>
            </a:br>
            <a:r>
              <a:rPr lang="ru-RU" sz="2800" dirty="0" smtClean="0"/>
              <a:t>-плана работы с детьми-сиротами;</a:t>
            </a:r>
            <a:br>
              <a:rPr lang="ru-RU" sz="2800" dirty="0" smtClean="0"/>
            </a:br>
            <a:r>
              <a:rPr lang="ru-RU" sz="2800" dirty="0" smtClean="0"/>
              <a:t>-плана работы с «трудными» обучающимися.</a:t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1822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555076"/>
              </p:ext>
            </p:extLst>
          </p:nvPr>
        </p:nvGraphicFramePr>
        <p:xfrm>
          <a:off x="683568" y="2132856"/>
          <a:ext cx="8136903" cy="3151615"/>
        </p:xfrm>
        <a:graphic>
          <a:graphicData uri="http://schemas.openxmlformats.org/drawingml/2006/table">
            <a:tbl>
              <a:tblPr firstRow="1" firstCol="1" bandRow="1"/>
              <a:tblGrid>
                <a:gridCol w="1296144"/>
                <a:gridCol w="1577263"/>
                <a:gridCol w="1343390"/>
                <a:gridCol w="1471835"/>
                <a:gridCol w="1296144"/>
                <a:gridCol w="1152127"/>
              </a:tblGrid>
              <a:tr h="11671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Отделения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Дети-сирот, находящиеся на ПГО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2018-2019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г.г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Опекаемые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2018-2019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г.г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Дети-сирот, находящиеся на ПГО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2019-2020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г.г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Опекаемые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2019-2020 г.г.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Инвалиды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2019-2020  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курс -0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курс -10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(1)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5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ПКРиС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 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курс-12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курс-8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(2)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7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45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8072"/>
            <a:ext cx="8424936" cy="5379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В соответствии с законом Челябинской области «О мерах социальной поддержки детей-сирот и детей, оставшихся без попечения родителей» от 25.10.2007 г. № 212-ЗО выплачиваются следующие денежные компенсации:, которые каждый год немного увеличиваются: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- денежная выплата для реализации права бесплатного проезда – 502,60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- денежная компенсация взамен предметов хозяйственного обихода и личной гигиены – 259,36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- денежная компенсация взамен неполученного горячего питания  (160,73)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-денежная компенсация взамен одежды, обуви, мягкого инвентаря в год – 31122,98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ПРИ ВЫПУСКЕ: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-Денежная компенсация материального обеспечения 44762,35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Единовременное денежное пособие 1010,75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402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432048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b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r>
              <a:rPr lang="ru-RU" sz="2800" dirty="0" smtClean="0">
                <a:ea typeface="Calibri"/>
                <a:cs typeface="Times New Roman"/>
              </a:rPr>
              <a:t/>
            </a:r>
            <a:br>
              <a:rPr lang="ru-RU" sz="2800" dirty="0" smtClean="0">
                <a:ea typeface="Calibri"/>
                <a:cs typeface="Times New Roman"/>
              </a:rPr>
            </a:b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04617B"/>
                </a:solidFill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rgbClr val="04617B"/>
                </a:solidFill>
                <a:ea typeface="Calibri"/>
                <a:cs typeface="Times New Roman"/>
              </a:rPr>
            </a:br>
            <a:r>
              <a:rPr lang="ru-RU" sz="2800" dirty="0" smtClean="0">
                <a:solidFill>
                  <a:srgbClr val="04617B"/>
                </a:solidFill>
                <a:ea typeface="Calibri"/>
                <a:cs typeface="Times New Roman"/>
              </a:rPr>
              <a:t>  </a:t>
            </a:r>
            <a:br>
              <a:rPr lang="ru-RU" sz="2800" dirty="0" smtClean="0">
                <a:solidFill>
                  <a:srgbClr val="04617B"/>
                </a:solidFill>
                <a:ea typeface="Calibri"/>
                <a:cs typeface="Times New Roman"/>
              </a:rPr>
            </a:br>
            <a:r>
              <a:rPr lang="ru-RU" sz="2800" dirty="0">
                <a:solidFill>
                  <a:srgbClr val="04617B"/>
                </a:solidFill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rgbClr val="04617B"/>
                </a:solidFill>
                <a:ea typeface="Calibri"/>
                <a:cs typeface="Times New Roman"/>
              </a:rPr>
            </a:br>
            <a:r>
              <a:rPr lang="ru-RU" sz="2400" dirty="0" smtClean="0">
                <a:solidFill>
                  <a:srgbClr val="04617B"/>
                </a:solidFill>
                <a:ea typeface="Calibri"/>
                <a:cs typeface="Times New Roman"/>
              </a:rPr>
              <a:t>Таблица</a:t>
            </a:r>
            <a:r>
              <a:rPr lang="ru-RU" sz="2800" dirty="0" smtClean="0">
                <a:solidFill>
                  <a:srgbClr val="04617B"/>
                </a:solidFill>
                <a:ea typeface="Calibri"/>
                <a:cs typeface="Times New Roman"/>
              </a:rPr>
              <a:t> «</a:t>
            </a:r>
            <a:r>
              <a:rPr lang="ru-RU" sz="2400" dirty="0" smtClean="0">
                <a:solidFill>
                  <a:srgbClr val="04617B"/>
                </a:solidFill>
                <a:ea typeface="Calibri"/>
                <a:cs typeface="Times New Roman"/>
              </a:rPr>
              <a:t>Уровень адаптации обучающихся»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351558"/>
              </p:ext>
            </p:extLst>
          </p:nvPr>
        </p:nvGraphicFramePr>
        <p:xfrm>
          <a:off x="395536" y="906987"/>
          <a:ext cx="8280920" cy="5805805"/>
        </p:xfrm>
        <a:graphic>
          <a:graphicData uri="http://schemas.openxmlformats.org/drawingml/2006/table">
            <a:tbl>
              <a:tblPr firstRow="1" firstCol="1" bandRow="1"/>
              <a:tblGrid>
                <a:gridCol w="1224136"/>
                <a:gridCol w="4680520"/>
                <a:gridCol w="1872208"/>
                <a:gridCol w="504056"/>
              </a:tblGrid>
              <a:tr h="322943"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Уровень адаптации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Перечень причин, предшествующих уровню адаптации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Ф.И.О.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Кол-во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846">
                <a:tc>
                  <a:txBody>
                    <a:bodyPr/>
                    <a:lstStyle/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-уч-ся быстро нашли контакт с другими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детьми, проживающими в общежитии;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-не испытывают затруднений в общении с сотрудниками общежития;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-условия проживания в общежитии их устраивают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Анфилофьев Д.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Спицин</a:t>
                      </a: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Савельева Н.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Ушаков Р.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Хомовская</a:t>
                      </a: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Ярушина</a:t>
                      </a: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Ю.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448">
                <a:tc>
                  <a:txBody>
                    <a:bodyPr/>
                    <a:lstStyle/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-уч-ся контактируют с другими студентами и сотрудниками общежития, но предпочи-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тают большее время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проводить вне общежития: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часто уезжают ночевать к родстве-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нникам, либо уехали «пожить» к ним 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неопределенный срок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-условия проживания в общежитии их не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вполне устраивают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Дмитриенко Д.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Важенина Д.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Иванов 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Угрюмова К.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Чупин</a:t>
                      </a: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Чупина</a:t>
                      </a: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Краев Д.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559">
                <a:tc>
                  <a:txBody>
                    <a:bodyPr/>
                    <a:lstStyle/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Низкий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-уч-ся не смогли наладить контакт с другими  студентами и сотрудниками общежития, даже не несмотря на попытки детей и сотрудников найти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общие интересы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-условия проживания в общежитии их не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устраивают.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Батурин К.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Шаравин</a:t>
                      </a: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Шинкеев</a:t>
                      </a: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9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F141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53" marR="38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70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05800" cy="50405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Список студентов  инвалидов на 01.09.2019 г.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133989"/>
              </p:ext>
            </p:extLst>
          </p:nvPr>
        </p:nvGraphicFramePr>
        <p:xfrm>
          <a:off x="179511" y="1124745"/>
          <a:ext cx="8712968" cy="5274755"/>
        </p:xfrm>
        <a:graphic>
          <a:graphicData uri="http://schemas.openxmlformats.org/drawingml/2006/table">
            <a:tbl>
              <a:tblPr firstRow="1" firstCol="1" bandRow="1"/>
              <a:tblGrid>
                <a:gridCol w="333424"/>
                <a:gridCol w="1325518"/>
                <a:gridCol w="746407"/>
                <a:gridCol w="580280"/>
                <a:gridCol w="666854"/>
                <a:gridCol w="580280"/>
                <a:gridCol w="666854"/>
                <a:gridCol w="911368"/>
                <a:gridCol w="497801"/>
                <a:gridCol w="580280"/>
                <a:gridCol w="665683"/>
                <a:gridCol w="1158219"/>
              </a:tblGrid>
              <a:tr h="775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№ п</a:t>
                      </a:r>
                      <a:r>
                        <a:rPr lang="en-US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Ф.И.О.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рождения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поступл.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выпуска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Курс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Ост.без попеч.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род.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Лицо из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Числа детей,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ост.безпопеч.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родит.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ОВЗ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Нора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Дата очередногоосведетельствования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Анастасия Сергеевна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13.07.2001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 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ШВ-18к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13.06.2019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Инвалидность с детства, 3 группа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Елена Николаевна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26.11.1999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 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ШВ-18к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Бессрочно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Инвалидность с детства, 3 группа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Андрей Александрович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15.12.2000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ШВ-18к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Бессрочно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Инвалидность с детства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 Владислав Алексеевич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31.07.2000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 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КМ-18к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Бессрочно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Инвалидность с детства, 3 группа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 Владислав Викторович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10.05.2002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МЦ-18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10.04.2020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Ребенок-инвалид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 Станислав Станиславович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11.09.2002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ТОА-18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11.09.2020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Ребенок-инвалид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Артем Владимирович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31.10.2002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КСК-18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01.11.2020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Ребенок-инвалид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 Ксения Сергеевна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12.05.2001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КСК-17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01.06.2020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Инвалидность с детства,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3 группа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Павел Максимович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01.09.1999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КСК-17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01.08.2020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Инвалидность с детства, 2 группа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Александр Андреевич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30.10.1994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 08.07.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МЦ-18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01.08.2020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Общее заболевание,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 группа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 Александр Вадимович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15.06.2002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СВ-19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15.06.2020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Ребенок-инвалид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 Евгений Игоревич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13.10.2002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МР-19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13.10.2020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Ребенок-инвалид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Ксения Александровна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12.03.2003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2022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КОМ-19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12.03.2021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Ребенок-инвалид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27" marR="580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17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305800" cy="4608512"/>
          </a:xfrm>
        </p:spPr>
        <p:txBody>
          <a:bodyPr>
            <a:normAutofit fontScale="90000"/>
          </a:bodyPr>
          <a:lstStyle/>
          <a:p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Индивидуальная карта на каждого обучающегося ЛОВЗ и детей-инвалидов:</a:t>
            </a:r>
            <a:b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общие сведения о студенте;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-акт обследования жилищно-бытовых и материальных условий жизни студента-инвалида;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индивидуальная программа реабилитации инвалида (ИПРА);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-справка о группе здоровья МСЭ (розовая)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-анкета студента;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-рекомендации педагогам по организации и проведении учебного процесса (составлены на каждого обучающегося)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74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825</Words>
  <Application>Microsoft Office PowerPoint</Application>
  <PresentationFormat>Экран (4:3)</PresentationFormat>
  <Paragraphs>455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Презентация PowerPoint</vt:lpstr>
      <vt:lpstr>Презентация PowerPoint</vt:lpstr>
      <vt:lpstr>Презентация PowerPoint</vt:lpstr>
      <vt:lpstr>Работа осуществляется на основе разработанного годового плана и индивидуальных планов: -плана работы Совета по профилактике безнадзорности и правонарушений среди студентов техникума; -плана работы с детьми-сиротами; -плана работы с «трудными» обучающимися. </vt:lpstr>
      <vt:lpstr>Презентация PowerPoint</vt:lpstr>
      <vt:lpstr>Презентация PowerPoint</vt:lpstr>
      <vt:lpstr>                 Таблица «Уровень адаптации обучающихся»</vt:lpstr>
      <vt:lpstr>Список студентов  инвалидов на 01.09.2019 г. </vt:lpstr>
      <vt:lpstr>   Индивидуальная карта на каждого обучающегося ЛОВЗ и детей-инвалидов: -  - общие сведения о студенте; -акт обследования жилищно-бытовых и материальных условий жизни студента-инвалида; индивидуальная программа реабилитации инвалида (ИПРА); -справка о группе здоровья МСЭ (розовая) -анкета студента; -рекомендации педагогам по организации и проведении учебного процесса (составлены на каждого обучающегося) </vt:lpstr>
      <vt:lpstr>Примерная тематика бесед по адаптации и практической подготовке детей-сирот к самостоятельной жизни   1. Доходы и расходы в период обучения в училище 2.Порядок предоставления жилья 3.Как узнать, закреплено ли за Вами жилое помещение? 4.Если Вы живете в общежитии… 5.По каким вопросам можно обращаться в УСЗН 6.Распределение денег на покупку. «Потребительская корзина». 7.Траты первоочередные и второстепенные. 8. Где товары дешевле? Что лучше покупать: дешевый и некачественный товар или качественный, но дорогой? 9.Как собрать «приданое» к выпуску из техникума. 10.«Большая стирка», или как продлить срок носки одежды. 11.Как обновить и отремонтировать одежду. </vt:lpstr>
      <vt:lpstr>Данная категория детей требует повышенного внимания в работе социально–психологической                           службы.   Растёт число семей «социального риска» и неблагополучных семей, имеющих проблемы с воспитанием и обучением ребёнка.  Постоянно ведется профилактическая, просветительская работа с детьми и родителями «социального риска».         Из анализа работы можно сделать следующий вывод:  - необходимо продолжить работу по снижению роста числа детей «группы риска» и семей «социального риска»; - продолжать работу с семьями, имеющими проблемы с воспитанием и обучением ребенка в семье.  </vt:lpstr>
      <vt:lpstr>Рекомендации педагогу при работе с обучающимися ОВЗ и детьми-инвалидами - Принимайте обучающегося таким, какой он есть, не сравнивайте его с другими,  а лишь с самим собой. - Будьте внимательными к нуждам и потребностям ребенка. - Предъявляя требования, не унижайте ребенка. - Развивайте способность сопереживать личным примером. - Поощряйте любые успехи в поведении ребенка. - Проводите индивидуальную работу на уроке и во внеклассное время. - Сопровождайте учебный процесс, с выходом на успех. - В связи с повышенной ранимостью ребёнка, следите за интонацией. - Не навредите здоровью и психике ребенка. - Помните, что успех рождает успех.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Рауза Черняк</dc:creator>
  <cp:lastModifiedBy>Рауза Черняк</cp:lastModifiedBy>
  <cp:revision>1</cp:revision>
  <dcterms:created xsi:type="dcterms:W3CDTF">2019-10-22T07:36:45Z</dcterms:created>
  <dcterms:modified xsi:type="dcterms:W3CDTF">2019-10-22T07:40:59Z</dcterms:modified>
</cp:coreProperties>
</file>