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6" r:id="rId3"/>
    <p:sldId id="269" r:id="rId4"/>
    <p:sldId id="271" r:id="rId5"/>
    <p:sldId id="270" r:id="rId6"/>
    <p:sldId id="263" r:id="rId7"/>
    <p:sldId id="275" r:id="rId8"/>
    <p:sldId id="273" r:id="rId9"/>
    <p:sldId id="276" r:id="rId10"/>
    <p:sldId id="278" r:id="rId11"/>
    <p:sldId id="279" r:id="rId12"/>
    <p:sldId id="277" r:id="rId13"/>
    <p:sldId id="258" r:id="rId14"/>
    <p:sldId id="261" r:id="rId15"/>
    <p:sldId id="268" r:id="rId16"/>
    <p:sldId id="281" r:id="rId17"/>
    <p:sldId id="28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912A-F6F0-45C7-8807-E7CA438FBA1E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4FE1E-9868-48EA-A5EC-7C1ED0BB0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8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Predictions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Трошина Галина Викторовна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 Учитель английского языка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 МОУ  «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Чернослободская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ОШ»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0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363272" cy="7920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Robotic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housemaid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64896" cy="38450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" y="332656"/>
            <a:ext cx="7496189" cy="494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496944" cy="10801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Underwater cities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87773" cy="32689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3882"/>
            <a:ext cx="735734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1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064896" cy="122413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Glass domes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55699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543"/>
            <a:ext cx="7117217" cy="48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579"/>
            <a:ext cx="9144000" cy="90715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Key words and expressions 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124744"/>
            <a:ext cx="828609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Moon shuttle</a:t>
            </a:r>
            <a:r>
              <a:rPr lang="ru-RU" sz="2800" b="1" dirty="0" smtClean="0">
                <a:solidFill>
                  <a:srgbClr val="002060"/>
                </a:solidFill>
              </a:rPr>
              <a:t>              ракета для полета на Луну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Be very different</a:t>
            </a:r>
            <a:r>
              <a:rPr lang="ru-RU" sz="2800" b="1" dirty="0" smtClean="0">
                <a:solidFill>
                  <a:srgbClr val="002060"/>
                </a:solidFill>
              </a:rPr>
              <a:t>        сильно отличаться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Be so polluted</a:t>
            </a:r>
            <a:r>
              <a:rPr lang="ru-RU" sz="2800" b="1" dirty="0" smtClean="0">
                <a:solidFill>
                  <a:srgbClr val="002060"/>
                </a:solidFill>
              </a:rPr>
              <a:t>            быть загрязненным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Exist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существовать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Mini-submarines</a:t>
            </a:r>
            <a:r>
              <a:rPr lang="ru-RU" sz="2800" b="1" dirty="0" smtClean="0">
                <a:solidFill>
                  <a:srgbClr val="002060"/>
                </a:solidFill>
              </a:rPr>
              <a:t>        мини- подводные лодки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Believe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полагать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Traffic jam</a:t>
            </a:r>
            <a:r>
              <a:rPr lang="en-US" sz="2800" b="1" dirty="0">
                <a:solidFill>
                  <a:srgbClr val="002060"/>
                </a:solidFill>
              </a:rPr>
              <a:t>s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транспортные пробки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Fuel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топливо     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Cause pollution</a:t>
            </a:r>
            <a:r>
              <a:rPr lang="ru-RU" sz="2800" b="1" dirty="0" smtClean="0">
                <a:solidFill>
                  <a:srgbClr val="002060"/>
                </a:solidFill>
              </a:rPr>
              <a:t>         вызывать загрязнение 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Have enough  money</a:t>
            </a:r>
            <a:r>
              <a:rPr lang="ru-RU" sz="2800" b="1" dirty="0" smtClean="0">
                <a:solidFill>
                  <a:srgbClr val="002060"/>
                </a:solidFill>
              </a:rPr>
              <a:t>  иметь достаточно денег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6206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Match the definitions with their meanings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73343"/>
            <a:ext cx="8425059" cy="62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2474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Speaking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Which predictions do you think will come true</a:t>
            </a:r>
            <a:r>
              <a:rPr lang="ru-RU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I think </a:t>
            </a:r>
            <a:r>
              <a:rPr lang="en-US" sz="4000" b="1" dirty="0" smtClean="0">
                <a:solidFill>
                  <a:srgbClr val="002060"/>
                </a:solidFill>
              </a:rPr>
              <a:t>we’ll …..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I am sure </a:t>
            </a:r>
            <a:r>
              <a:rPr lang="en-US" sz="4000" b="1" dirty="0" smtClean="0">
                <a:solidFill>
                  <a:srgbClr val="002060"/>
                </a:solidFill>
              </a:rPr>
              <a:t>we’ll …..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I expect </a:t>
            </a:r>
            <a:r>
              <a:rPr lang="en-US" sz="4000" b="1" dirty="0" smtClean="0">
                <a:solidFill>
                  <a:srgbClr val="002060"/>
                </a:solidFill>
              </a:rPr>
              <a:t>children will ……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I’m afraid </a:t>
            </a:r>
            <a:r>
              <a:rPr lang="en-US" sz="4000" b="1" dirty="0" smtClean="0">
                <a:solidFill>
                  <a:srgbClr val="002060"/>
                </a:solidFill>
              </a:rPr>
              <a:t>people will …..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8640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Translate these sentences into Russian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She was </a:t>
            </a:r>
            <a:r>
              <a:rPr lang="en-US" b="1" i="1" dirty="0">
                <a:solidFill>
                  <a:srgbClr val="002060"/>
                </a:solidFill>
              </a:rPr>
              <a:t>looking after </a:t>
            </a:r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train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as it was leaving the station. 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002060"/>
                </a:solidFill>
              </a:rPr>
              <a:t>She’s been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looking </a:t>
            </a:r>
            <a:r>
              <a:rPr lang="en-US" b="1" i="1" dirty="0">
                <a:solidFill>
                  <a:srgbClr val="002060"/>
                </a:solidFill>
              </a:rPr>
              <a:t>for </a:t>
            </a:r>
            <a:r>
              <a:rPr lang="en-US" b="1" dirty="0">
                <a:solidFill>
                  <a:srgbClr val="002060"/>
                </a:solidFill>
              </a:rPr>
              <a:t>an apartment for half a </a:t>
            </a:r>
            <a:r>
              <a:rPr lang="en-US" b="1" dirty="0" smtClean="0">
                <a:solidFill>
                  <a:srgbClr val="002060"/>
                </a:solidFill>
              </a:rPr>
              <a:t>year already.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I </a:t>
            </a:r>
            <a:r>
              <a:rPr lang="en-US" b="1" i="1" dirty="0" smtClean="0">
                <a:solidFill>
                  <a:srgbClr val="002060"/>
                </a:solidFill>
              </a:rPr>
              <a:t>looked</a:t>
            </a:r>
            <a:r>
              <a:rPr lang="en-US" b="1" dirty="0" smtClean="0">
                <a:solidFill>
                  <a:srgbClr val="002060"/>
                </a:solidFill>
              </a:rPr>
              <a:t> the  new word  </a:t>
            </a:r>
            <a:r>
              <a:rPr lang="en-US" b="1" i="1" dirty="0" smtClean="0">
                <a:solidFill>
                  <a:srgbClr val="002060"/>
                </a:solidFill>
              </a:rPr>
              <a:t>up </a:t>
            </a:r>
            <a:r>
              <a:rPr lang="en-US" b="1" dirty="0" smtClean="0">
                <a:solidFill>
                  <a:srgbClr val="002060"/>
                </a:solidFill>
              </a:rPr>
              <a:t>in the dictionary.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’</a:t>
            </a:r>
            <a:r>
              <a:rPr lang="en-US" b="1" dirty="0">
                <a:solidFill>
                  <a:srgbClr val="002060"/>
                </a:solidFill>
              </a:rPr>
              <a:t>m so </a:t>
            </a:r>
            <a:r>
              <a:rPr lang="en-US" b="1" i="1" dirty="0">
                <a:solidFill>
                  <a:srgbClr val="002060"/>
                </a:solidFill>
              </a:rPr>
              <a:t>looking forward </a:t>
            </a:r>
            <a:r>
              <a:rPr lang="en-US" b="1" dirty="0">
                <a:solidFill>
                  <a:srgbClr val="002060"/>
                </a:solidFill>
              </a:rPr>
              <a:t>to it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936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Phrasal verb  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look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322712" cy="561662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836712"/>
            <a:ext cx="5220072" cy="576064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присматривать за кем-либо,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ухаживать,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заботиться о ком-либо (о чем-либо</a:t>
            </a:r>
            <a:r>
              <a:rPr lang="ru-RU" b="1" dirty="0" smtClean="0">
                <a:solidFill>
                  <a:srgbClr val="C00000"/>
                </a:solidFill>
              </a:rPr>
              <a:t>), провожать взглядом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искать что-либо в книге, </a:t>
            </a:r>
            <a:r>
              <a:rPr lang="ru-RU" b="1" dirty="0" smtClean="0">
                <a:solidFill>
                  <a:srgbClr val="C00000"/>
                </a:solidFill>
              </a:rPr>
              <a:t>справочнике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искать</a:t>
            </a:r>
            <a:r>
              <a:rPr lang="ru-RU" b="1" dirty="0">
                <a:solidFill>
                  <a:srgbClr val="C00000"/>
                </a:solidFill>
              </a:rPr>
              <a:t>, подыскивать, ожидать, </a:t>
            </a:r>
            <a:r>
              <a:rPr lang="ru-RU" b="1" dirty="0" smtClean="0">
                <a:solidFill>
                  <a:srgbClr val="C00000"/>
                </a:solidFill>
              </a:rPr>
              <a:t>надеяться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предвкушать, </a:t>
            </a:r>
            <a:r>
              <a:rPr lang="ru-RU" b="1" dirty="0" smtClean="0">
                <a:solidFill>
                  <a:srgbClr val="C00000"/>
                </a:solidFill>
              </a:rPr>
              <a:t>ждать  чего-либо с </a:t>
            </a:r>
            <a:r>
              <a:rPr lang="ru-RU" b="1" dirty="0">
                <a:solidFill>
                  <a:srgbClr val="C00000"/>
                </a:solidFill>
              </a:rPr>
              <a:t>нетерпением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3" y="2362645"/>
            <a:ext cx="2448273" cy="13309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en-US" sz="3200" b="1" dirty="0" smtClean="0">
                <a:solidFill>
                  <a:srgbClr val="C00000"/>
                </a:solidFill>
              </a:rPr>
              <a:t>ook up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5373216"/>
            <a:ext cx="2736304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en-US" sz="3200" b="1" dirty="0" smtClean="0">
                <a:solidFill>
                  <a:srgbClr val="C00000"/>
                </a:solidFill>
              </a:rPr>
              <a:t>ook forward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to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372" y="3933056"/>
            <a:ext cx="2513589" cy="13148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en-US" sz="3200" b="1" dirty="0" smtClean="0">
                <a:solidFill>
                  <a:srgbClr val="C00000"/>
                </a:solidFill>
              </a:rPr>
              <a:t>ook for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980728"/>
            <a:ext cx="2592288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</a:t>
            </a:r>
            <a:r>
              <a:rPr lang="en-US" sz="3200" b="1" dirty="0" smtClean="0">
                <a:solidFill>
                  <a:srgbClr val="C00000"/>
                </a:solidFill>
              </a:rPr>
              <a:t>ook after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Фразовый глагол</a:t>
            </a: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6886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600" b="1" u="sng" dirty="0" err="1">
                <a:solidFill>
                  <a:srgbClr val="7030A0"/>
                </a:solidFill>
              </a:rPr>
              <a:t>Look</a:t>
            </a:r>
            <a:r>
              <a:rPr lang="ru-RU" sz="2600" b="1" u="sng" dirty="0">
                <a:solidFill>
                  <a:srgbClr val="7030A0"/>
                </a:solidFill>
              </a:rPr>
              <a:t> </a:t>
            </a:r>
            <a:r>
              <a:rPr lang="ru-RU" sz="2600" b="1" u="sng" dirty="0" err="1">
                <a:solidFill>
                  <a:srgbClr val="7030A0"/>
                </a:solidFill>
              </a:rPr>
              <a:t>after</a:t>
            </a:r>
            <a:r>
              <a:rPr lang="ru-RU" sz="2600" b="1" u="sng" dirty="0">
                <a:solidFill>
                  <a:srgbClr val="C00000"/>
                </a:solidFill>
              </a:rPr>
              <a:t> </a:t>
            </a:r>
            <a:r>
              <a:rPr lang="ru-RU" sz="2600" b="1" u="sng" dirty="0">
                <a:solidFill>
                  <a:srgbClr val="002060"/>
                </a:solidFill>
              </a:rPr>
              <a:t>– </a:t>
            </a:r>
            <a:r>
              <a:rPr lang="ru-RU" sz="2600" b="1" dirty="0">
                <a:solidFill>
                  <a:srgbClr val="C00000"/>
                </a:solidFill>
              </a:rPr>
              <a:t>следить глазами за; присматривать, </a:t>
            </a:r>
            <a:r>
              <a:rPr lang="en-US" sz="2600" b="1" dirty="0">
                <a:solidFill>
                  <a:srgbClr val="C00000"/>
                </a:solidFill>
              </a:rPr>
              <a:t>  </a:t>
            </a:r>
            <a:r>
              <a:rPr lang="ru-RU" sz="2600" b="1" dirty="0">
                <a:solidFill>
                  <a:srgbClr val="C00000"/>
                </a:solidFill>
              </a:rPr>
              <a:t>ухаживать, следить, заботиться о ком-либо (о чем-либо)</a:t>
            </a:r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002060"/>
                </a:solidFill>
              </a:rPr>
              <a:t>She was looking after </a:t>
            </a:r>
            <a:r>
              <a:rPr lang="en-US" sz="2600" b="1" dirty="0" smtClean="0">
                <a:solidFill>
                  <a:srgbClr val="002060"/>
                </a:solidFill>
              </a:rPr>
              <a:t>the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train </a:t>
            </a:r>
            <a:r>
              <a:rPr lang="en-US" sz="2600" b="1" dirty="0">
                <a:solidFill>
                  <a:srgbClr val="002060"/>
                </a:solidFill>
              </a:rPr>
              <a:t>as it was leaving the station. </a:t>
            </a:r>
            <a:r>
              <a:rPr lang="ru-RU" sz="2600" b="1" dirty="0" smtClean="0">
                <a:solidFill>
                  <a:srgbClr val="C00000"/>
                </a:solidFill>
              </a:rPr>
              <a:t>Она </a:t>
            </a:r>
            <a:r>
              <a:rPr lang="ru-RU" sz="2600" b="1" dirty="0">
                <a:solidFill>
                  <a:srgbClr val="C00000"/>
                </a:solidFill>
              </a:rPr>
              <a:t>провожала глазами отходящий поезд.</a:t>
            </a:r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u="sng" dirty="0" err="1">
                <a:solidFill>
                  <a:srgbClr val="7030A0"/>
                </a:solidFill>
              </a:rPr>
              <a:t>Look</a:t>
            </a:r>
            <a:r>
              <a:rPr lang="ru-RU" sz="2600" b="1" u="sng" dirty="0">
                <a:solidFill>
                  <a:srgbClr val="7030A0"/>
                </a:solidFill>
              </a:rPr>
              <a:t> </a:t>
            </a:r>
            <a:r>
              <a:rPr lang="ru-RU" sz="2600" b="1" u="sng" dirty="0" err="1">
                <a:solidFill>
                  <a:srgbClr val="7030A0"/>
                </a:solidFill>
              </a:rPr>
              <a:t>for</a:t>
            </a:r>
            <a:r>
              <a:rPr lang="ru-RU" sz="2600" b="1" u="sng" dirty="0">
                <a:solidFill>
                  <a:srgbClr val="7030A0"/>
                </a:solidFill>
              </a:rPr>
              <a:t> – </a:t>
            </a:r>
            <a:r>
              <a:rPr lang="ru-RU" sz="2600" b="1" dirty="0">
                <a:solidFill>
                  <a:srgbClr val="C00000"/>
                </a:solidFill>
              </a:rPr>
              <a:t>искать, подыскивать, ожидать, надеяться</a:t>
            </a:r>
            <a:br>
              <a:rPr lang="ru-RU" sz="2600" b="1" dirty="0">
                <a:solidFill>
                  <a:srgbClr val="C00000"/>
                </a:solidFill>
              </a:rPr>
            </a:br>
            <a:r>
              <a:rPr lang="en-US" sz="2600" b="1" dirty="0">
                <a:solidFill>
                  <a:srgbClr val="002060"/>
                </a:solidFill>
              </a:rPr>
              <a:t>She’s </a:t>
            </a:r>
            <a:r>
              <a:rPr lang="en-US" sz="2600" b="1" dirty="0" smtClean="0">
                <a:solidFill>
                  <a:srgbClr val="002060"/>
                </a:solidFill>
              </a:rPr>
              <a:t>been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looking </a:t>
            </a:r>
            <a:r>
              <a:rPr lang="en-US" sz="2600" b="1" dirty="0">
                <a:solidFill>
                  <a:srgbClr val="002060"/>
                </a:solidFill>
              </a:rPr>
              <a:t>for an apartment for half a year already.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C00000"/>
                </a:solidFill>
              </a:rPr>
              <a:t>     </a:t>
            </a:r>
            <a:r>
              <a:rPr lang="ru-RU" sz="2600" b="1" dirty="0">
                <a:solidFill>
                  <a:srgbClr val="C00000"/>
                </a:solidFill>
              </a:rPr>
              <a:t>Она подыскивает квартиру уже полгода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u="sng" dirty="0">
                <a:solidFill>
                  <a:srgbClr val="7030A0"/>
                </a:solidFill>
              </a:rPr>
              <a:t>Look up – </a:t>
            </a:r>
            <a:r>
              <a:rPr lang="ru-RU" sz="2600" b="1" dirty="0" smtClean="0">
                <a:solidFill>
                  <a:srgbClr val="C00000"/>
                </a:solidFill>
              </a:rPr>
              <a:t>искать что-либо в книге, справочнике</a:t>
            </a:r>
            <a:r>
              <a:rPr lang="en-US" sz="2600" b="1" dirty="0">
                <a:solidFill>
                  <a:srgbClr val="C00000"/>
                </a:solidFill>
              </a:rPr>
              <a:t/>
            </a:r>
            <a:br>
              <a:rPr lang="en-US" sz="2600" b="1" dirty="0">
                <a:solidFill>
                  <a:srgbClr val="C00000"/>
                </a:solidFill>
              </a:rPr>
            </a:br>
            <a:r>
              <a:rPr lang="en-US" sz="2600" b="1" dirty="0">
                <a:solidFill>
                  <a:srgbClr val="002060"/>
                </a:solidFill>
              </a:rPr>
              <a:t>I looked  the new word up in the dictionary.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2060"/>
                </a:solidFill>
              </a:rPr>
              <a:t>    </a:t>
            </a:r>
            <a:r>
              <a:rPr lang="ru-RU" sz="2600" b="1" dirty="0">
                <a:solidFill>
                  <a:srgbClr val="C00000"/>
                </a:solidFill>
              </a:rPr>
              <a:t>Я нашел </a:t>
            </a:r>
            <a:r>
              <a:rPr lang="ru-RU" sz="2600" b="1" dirty="0" smtClean="0">
                <a:solidFill>
                  <a:srgbClr val="C00000"/>
                </a:solidFill>
              </a:rPr>
              <a:t>новое слово в </a:t>
            </a:r>
            <a:r>
              <a:rPr lang="ru-RU" sz="2600" b="1" dirty="0">
                <a:solidFill>
                  <a:srgbClr val="C00000"/>
                </a:solidFill>
              </a:rPr>
              <a:t>словаре.</a:t>
            </a:r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u="sng" dirty="0" err="1">
                <a:solidFill>
                  <a:srgbClr val="7030A0"/>
                </a:solidFill>
              </a:rPr>
              <a:t>Look</a:t>
            </a:r>
            <a:r>
              <a:rPr lang="ru-RU" sz="2600" b="1" u="sng" dirty="0">
                <a:solidFill>
                  <a:srgbClr val="7030A0"/>
                </a:solidFill>
              </a:rPr>
              <a:t> </a:t>
            </a:r>
            <a:r>
              <a:rPr lang="ru-RU" sz="2600" b="1" u="sng" dirty="0" err="1" smtClean="0">
                <a:solidFill>
                  <a:srgbClr val="7030A0"/>
                </a:solidFill>
              </a:rPr>
              <a:t>forward</a:t>
            </a:r>
            <a:r>
              <a:rPr lang="ru-RU" sz="2600" b="1" u="sng" dirty="0" smtClean="0">
                <a:solidFill>
                  <a:srgbClr val="7030A0"/>
                </a:solidFill>
              </a:rPr>
              <a:t>  </a:t>
            </a:r>
            <a:r>
              <a:rPr lang="ru-RU" sz="2600" b="1" u="sng" dirty="0" err="1">
                <a:solidFill>
                  <a:srgbClr val="7030A0"/>
                </a:solidFill>
              </a:rPr>
              <a:t>to</a:t>
            </a:r>
            <a:r>
              <a:rPr lang="ru-RU" sz="2600" b="1" u="sng" dirty="0">
                <a:solidFill>
                  <a:srgbClr val="7030A0"/>
                </a:solidFill>
              </a:rPr>
              <a:t> – </a:t>
            </a:r>
            <a:r>
              <a:rPr lang="ru-RU" sz="2600" b="1" dirty="0">
                <a:solidFill>
                  <a:srgbClr val="C00000"/>
                </a:solidFill>
              </a:rPr>
              <a:t>предвкушать, </a:t>
            </a:r>
            <a:r>
              <a:rPr lang="ru-RU" sz="2600" b="1" dirty="0" smtClean="0">
                <a:solidFill>
                  <a:srgbClr val="C00000"/>
                </a:solidFill>
              </a:rPr>
              <a:t>ждать </a:t>
            </a:r>
            <a:r>
              <a:rPr lang="ru-RU" sz="2600" b="1" dirty="0">
                <a:solidFill>
                  <a:srgbClr val="C00000"/>
                </a:solidFill>
              </a:rPr>
              <a:t>с нетерпением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002060"/>
                </a:solidFill>
              </a:rPr>
              <a:t>I</a:t>
            </a:r>
            <a:r>
              <a:rPr lang="ru-RU" sz="2600" b="1" dirty="0">
                <a:solidFill>
                  <a:srgbClr val="002060"/>
                </a:solidFill>
              </a:rPr>
              <a:t>’</a:t>
            </a:r>
            <a:r>
              <a:rPr lang="en-US" sz="2600" b="1" dirty="0">
                <a:solidFill>
                  <a:srgbClr val="002060"/>
                </a:solidFill>
              </a:rPr>
              <a:t>m so looking forward to it</a:t>
            </a:r>
            <a:r>
              <a:rPr lang="ru-RU" sz="2600" b="1" dirty="0">
                <a:solidFill>
                  <a:srgbClr val="7030A0"/>
                </a:solidFill>
              </a:rPr>
              <a:t>.</a:t>
            </a:r>
            <a:endParaRPr lang="en-US" sz="2600" b="1" dirty="0">
              <a:solidFill>
                <a:srgbClr val="7030A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</a:rPr>
              <a:t> Я  </a:t>
            </a:r>
            <a:r>
              <a:rPr lang="ru-RU" sz="2600" b="1" dirty="0" smtClean="0">
                <a:solidFill>
                  <a:srgbClr val="C00000"/>
                </a:solidFill>
              </a:rPr>
              <a:t>с нетерпением  жду этого.</a:t>
            </a:r>
            <a:endParaRPr lang="ru-RU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9675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Цели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893175" cy="5399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Обучающие: </a:t>
            </a: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аучиться описывать предполагаемую  будущую жизнь;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своить употребление </a:t>
            </a:r>
            <a:r>
              <a:rPr lang="en-US" dirty="0" smtClean="0">
                <a:solidFill>
                  <a:srgbClr val="002060"/>
                </a:solidFill>
              </a:rPr>
              <a:t>Future </a:t>
            </a: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imple 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своить использование фразовых глаголов  </a:t>
            </a:r>
            <a:r>
              <a:rPr lang="en-US" dirty="0" smtClean="0">
                <a:solidFill>
                  <a:srgbClr val="002060"/>
                </a:solidFill>
              </a:rPr>
              <a:t>look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Развивающие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развивать коммуникативные, познавательные и регулятивные учебные действия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Воспитательные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способствовать осознанию возможностей самореализации средствами иностранного языка 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воспитывать познавательные интересы к окружающему миру, техническому прогрессу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What the future </a:t>
            </a:r>
            <a:r>
              <a:rPr lang="en-US" b="1" dirty="0" smtClean="0">
                <a:solidFill>
                  <a:srgbClr val="C00000"/>
                </a:solidFill>
              </a:rPr>
              <a:t>holds.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Predictions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ic.pics.livejournal.com/my19edwin/28036223/1778066/177806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2" y="1650400"/>
            <a:ext cx="7560840" cy="50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2687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Future Simple Tense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Будущее простое время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+  </a:t>
            </a:r>
            <a:r>
              <a:rPr lang="en-US" dirty="0" smtClean="0"/>
              <a:t>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?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en-US" sz="2800" b="1" dirty="0" smtClean="0">
                <a:solidFill>
                  <a:srgbClr val="002060"/>
                </a:solidFill>
              </a:rPr>
              <a:t>will (‘ll)  play.             </a:t>
            </a:r>
            <a:r>
              <a:rPr lang="en-US" sz="2800" b="1" dirty="0" smtClean="0">
                <a:solidFill>
                  <a:srgbClr val="7030A0"/>
                </a:solidFill>
              </a:rPr>
              <a:t>Will   I    play 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r>
              <a:rPr lang="en-US" sz="2800" b="1" dirty="0" smtClean="0">
                <a:solidFill>
                  <a:srgbClr val="7030A0"/>
                </a:solidFill>
              </a:rPr>
              <a:t> 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 will not (won’t) play </a:t>
            </a:r>
            <a:r>
              <a:rPr lang="en-US" sz="2800" b="1" dirty="0" smtClean="0">
                <a:solidFill>
                  <a:srgbClr val="002060"/>
                </a:solidFill>
              </a:rPr>
              <a:t>You will (‘ll)play   </a:t>
            </a:r>
            <a:r>
              <a:rPr lang="ru-RU" sz="2800" b="1" dirty="0" smtClean="0">
                <a:solidFill>
                  <a:srgbClr val="002060"/>
                </a:solidFill>
              </a:rPr>
              <a:t>        </a:t>
            </a:r>
            <a:r>
              <a:rPr lang="en-US" sz="2800" b="1" dirty="0" smtClean="0">
                <a:solidFill>
                  <a:srgbClr val="7030A0"/>
                </a:solidFill>
              </a:rPr>
              <a:t>Will  you play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r>
              <a:rPr lang="en-US" sz="2800" b="1" dirty="0" smtClean="0">
                <a:solidFill>
                  <a:srgbClr val="7030A0"/>
                </a:solidFill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You      won’t       play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He/she/it will(‘ll)         </a:t>
            </a:r>
            <a:r>
              <a:rPr lang="en-US" sz="2800" b="1" dirty="0" smtClean="0">
                <a:solidFill>
                  <a:srgbClr val="7030A0"/>
                </a:solidFill>
              </a:rPr>
              <a:t>Will he/she/it   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He/she/it won’t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play.                            </a:t>
            </a:r>
            <a:r>
              <a:rPr lang="en-US" sz="2800" b="1" dirty="0" smtClean="0">
                <a:solidFill>
                  <a:srgbClr val="7030A0"/>
                </a:solidFill>
              </a:rPr>
              <a:t>play 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lay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You will (‘ll</a:t>
            </a:r>
            <a:r>
              <a:rPr lang="en-US" sz="2800" b="1" dirty="0" smtClean="0">
                <a:solidFill>
                  <a:srgbClr val="002060"/>
                </a:solidFill>
              </a:rPr>
              <a:t>) play.         </a:t>
            </a:r>
            <a:r>
              <a:rPr lang="en-US" sz="2800" b="1" dirty="0" smtClean="0">
                <a:solidFill>
                  <a:srgbClr val="7030A0"/>
                </a:solidFill>
              </a:rPr>
              <a:t>Will  </a:t>
            </a:r>
            <a:r>
              <a:rPr lang="en-US" sz="2800" b="1" dirty="0">
                <a:solidFill>
                  <a:srgbClr val="7030A0"/>
                </a:solidFill>
              </a:rPr>
              <a:t>you play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r>
              <a:rPr lang="en-US" sz="2800" b="1" dirty="0" smtClean="0">
                <a:solidFill>
                  <a:srgbClr val="7030A0"/>
                </a:solidFill>
              </a:rPr>
              <a:t> 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You     won’t    play.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They will (‘ll)play.        </a:t>
            </a:r>
            <a:r>
              <a:rPr lang="en-US" sz="2800" b="1" dirty="0" smtClean="0">
                <a:solidFill>
                  <a:srgbClr val="7030A0"/>
                </a:solidFill>
              </a:rPr>
              <a:t>Will they play 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r>
              <a:rPr lang="en-US" sz="2800" b="1" dirty="0" smtClean="0">
                <a:solidFill>
                  <a:srgbClr val="7030A0"/>
                </a:solidFill>
              </a:rPr>
              <a:t> 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They   won’t   play.  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82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Будущее простое время 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052736"/>
            <a:ext cx="8136904" cy="5472608"/>
          </a:xfrm>
        </p:spPr>
        <p:txBody>
          <a:bodyPr numCol="1">
            <a:normAutofit/>
          </a:bodyPr>
          <a:lstStyle/>
          <a:p>
            <a:pPr marL="609600" lvl="0" indent="-60960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   </a:t>
            </a:r>
            <a:r>
              <a:rPr lang="ru-RU" sz="3000" b="1" dirty="0" smtClean="0">
                <a:solidFill>
                  <a:srgbClr val="002060"/>
                </a:solidFill>
              </a:rPr>
              <a:t>употребляется </a:t>
            </a:r>
            <a:r>
              <a:rPr lang="ru-RU" sz="3000" b="1" dirty="0">
                <a:solidFill>
                  <a:srgbClr val="002060"/>
                </a:solidFill>
              </a:rPr>
              <a:t>для выражения </a:t>
            </a:r>
            <a:r>
              <a:rPr lang="ru-RU" sz="3000" b="1" dirty="0" smtClean="0">
                <a:solidFill>
                  <a:srgbClr val="002060"/>
                </a:solidFill>
              </a:rPr>
              <a:t>решений, принятых </a:t>
            </a:r>
            <a:r>
              <a:rPr lang="ru-RU" sz="3000" b="1" dirty="0">
                <a:solidFill>
                  <a:srgbClr val="002060"/>
                </a:solidFill>
              </a:rPr>
              <a:t>в момент речи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002060"/>
                </a:solidFill>
              </a:rPr>
              <a:t>;</a:t>
            </a:r>
            <a:endParaRPr lang="en-US" sz="3000" b="1" dirty="0">
              <a:solidFill>
                <a:srgbClr val="002060"/>
              </a:solidFill>
            </a:endParaRPr>
          </a:p>
          <a:p>
            <a:pPr marL="609600" lvl="0" indent="-609600">
              <a:buNone/>
            </a:pP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     </a:t>
            </a:r>
            <a:r>
              <a:rPr lang="en-US" sz="3000" b="1" dirty="0">
                <a:solidFill>
                  <a:srgbClr val="C00000"/>
                </a:solidFill>
              </a:rPr>
              <a:t>It’s hot here. I’ll open the window</a:t>
            </a:r>
            <a:r>
              <a:rPr lang="en-US" sz="3000" b="1" dirty="0" smtClean="0">
                <a:solidFill>
                  <a:srgbClr val="C00000"/>
                </a:solidFill>
              </a:rPr>
              <a:t>.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marL="609600" lvl="0" indent="-609600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</a:t>
            </a:r>
            <a:r>
              <a:rPr lang="en-US" sz="3000" b="1" dirty="0" smtClean="0">
                <a:solidFill>
                  <a:srgbClr val="C00000"/>
                </a:solidFill>
              </a:rPr>
              <a:t>   </a:t>
            </a:r>
            <a:r>
              <a:rPr lang="ru-RU" sz="3000" b="1" dirty="0" smtClean="0">
                <a:solidFill>
                  <a:srgbClr val="C00000"/>
                </a:solidFill>
              </a:rPr>
              <a:t>Здесь жарко. Я открою окно.</a:t>
            </a:r>
          </a:p>
          <a:p>
            <a:pPr marL="609600" indent="-60960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   </a:t>
            </a:r>
            <a:r>
              <a:rPr lang="ru-RU" sz="3000" b="1" dirty="0" smtClean="0">
                <a:solidFill>
                  <a:srgbClr val="002060"/>
                </a:solidFill>
              </a:rPr>
              <a:t>для 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предсказаний будущих событий, основанных  на наших предположениях.  </a:t>
            </a:r>
            <a:r>
              <a:rPr lang="ru-RU" sz="3000" b="1" u="sng" dirty="0" smtClean="0">
                <a:solidFill>
                  <a:srgbClr val="002060"/>
                </a:solidFill>
              </a:rPr>
              <a:t>Часто используются глаголы 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think</a:t>
            </a:r>
            <a:r>
              <a:rPr lang="ru-RU" sz="2800" b="1" i="1" u="sng" dirty="0" smtClean="0">
                <a:solidFill>
                  <a:srgbClr val="002060"/>
                </a:solidFill>
              </a:rPr>
              <a:t>,</a:t>
            </a:r>
            <a:r>
              <a:rPr lang="en-US" sz="2800" b="1" i="1" u="sng" dirty="0" smtClean="0">
                <a:solidFill>
                  <a:srgbClr val="002060"/>
                </a:solidFill>
              </a:rPr>
              <a:t> believe</a:t>
            </a:r>
            <a:r>
              <a:rPr lang="ru-RU" sz="2800" b="1" i="1" u="sng" dirty="0" smtClean="0">
                <a:solidFill>
                  <a:srgbClr val="002060"/>
                </a:solidFill>
              </a:rPr>
              <a:t>,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expect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;выражения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be sure</a:t>
            </a:r>
            <a:r>
              <a:rPr lang="ru-RU" sz="2800" b="1" i="1" u="sng" dirty="0" smtClean="0">
                <a:solidFill>
                  <a:srgbClr val="002060"/>
                </a:solidFill>
              </a:rPr>
              <a:t>,</a:t>
            </a:r>
            <a:r>
              <a:rPr lang="en-US" sz="2800" b="1" i="1" u="sng" dirty="0" smtClean="0">
                <a:solidFill>
                  <a:srgbClr val="002060"/>
                </a:solidFill>
              </a:rPr>
              <a:t> be afraid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; наречия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probably</a:t>
            </a:r>
            <a:r>
              <a:rPr lang="ru-RU" sz="2800" b="1" i="1" u="sng" dirty="0" smtClean="0">
                <a:solidFill>
                  <a:srgbClr val="002060"/>
                </a:solidFill>
              </a:rPr>
              <a:t>,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certainly</a:t>
            </a:r>
            <a:r>
              <a:rPr lang="ru-RU" sz="2800" i="1" u="sng" dirty="0" smtClean="0">
                <a:solidFill>
                  <a:srgbClr val="002060"/>
                </a:solidFill>
              </a:rPr>
              <a:t>,</a:t>
            </a:r>
            <a:r>
              <a:rPr lang="en-US" sz="2800" i="1" u="sng" dirty="0" smtClean="0">
                <a:solidFill>
                  <a:srgbClr val="002060"/>
                </a:solidFill>
              </a:rPr>
              <a:t>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perhaps</a:t>
            </a:r>
            <a:r>
              <a:rPr lang="ru-RU" sz="2800" b="1" i="1" u="sng" dirty="0" smtClean="0">
                <a:solidFill>
                  <a:srgbClr val="002060"/>
                </a:solidFill>
              </a:rPr>
              <a:t>.</a:t>
            </a:r>
            <a:endParaRPr lang="en-US" sz="2800" b="1" i="1" u="sng" dirty="0" smtClean="0">
              <a:solidFill>
                <a:srgbClr val="002060"/>
              </a:solidFill>
            </a:endParaRPr>
          </a:p>
          <a:p>
            <a:pPr marL="609600" indent="-60960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</a:rPr>
              <a:t>She’ll probably call me later. </a:t>
            </a:r>
            <a:r>
              <a:rPr lang="ru-RU" sz="2800" b="1" dirty="0" smtClean="0">
                <a:solidFill>
                  <a:srgbClr val="C00000"/>
                </a:solidFill>
              </a:rPr>
              <a:t>Она возможно позвонит позже.</a:t>
            </a:r>
          </a:p>
        </p:txBody>
      </p:sp>
    </p:spTree>
    <p:extLst>
      <p:ext uri="{BB962C8B-B14F-4D97-AF65-F5344CB8AC3E}">
        <p14:creationId xmlns:p14="http://schemas.microsoft.com/office/powerpoint/2010/main" val="36313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</a:rPr>
              <a:t>Будущее простое время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/>
          </a:bodyPr>
          <a:lstStyle/>
          <a:p>
            <a:pPr marL="609600" lvl="0" indent="-60960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употребляется для </a:t>
            </a:r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ыражения </a:t>
            </a:r>
            <a:r>
              <a:rPr lang="ru-RU" sz="2800" b="1" dirty="0">
                <a:solidFill>
                  <a:srgbClr val="002060"/>
                </a:solidFill>
              </a:rPr>
              <a:t>просьб, обещаний, угроз, надежд  и </a:t>
            </a:r>
            <a:r>
              <a:rPr lang="ru-RU" sz="2800" b="1" dirty="0" smtClean="0">
                <a:solidFill>
                  <a:srgbClr val="002060"/>
                </a:solidFill>
              </a:rPr>
              <a:t>предупреждений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609600" lvl="0" indent="-60960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Will </a:t>
            </a:r>
            <a:r>
              <a:rPr lang="en-US" sz="2800" b="1" dirty="0">
                <a:solidFill>
                  <a:srgbClr val="C00000"/>
                </a:solidFill>
              </a:rPr>
              <a:t>you help me </a:t>
            </a:r>
            <a:r>
              <a:rPr lang="en-US" sz="2800" b="1" dirty="0" smtClean="0">
                <a:solidFill>
                  <a:srgbClr val="C00000"/>
                </a:solidFill>
              </a:rPr>
              <a:t>clean </a:t>
            </a:r>
            <a:r>
              <a:rPr lang="en-US" sz="2800" b="1" dirty="0">
                <a:solidFill>
                  <a:srgbClr val="C00000"/>
                </a:solidFill>
              </a:rPr>
              <a:t>the room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</a:p>
          <a:p>
            <a:pPr marL="609600" lvl="0" indent="-60960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Ты поможешь мне убрать комнату?</a:t>
            </a:r>
            <a:endParaRPr lang="ru-RU" sz="2800" b="1" dirty="0">
              <a:solidFill>
                <a:srgbClr val="C00000"/>
              </a:solidFill>
            </a:endParaRPr>
          </a:p>
          <a:p>
            <a:pPr marL="609600" lvl="0" indent="-6096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для </a:t>
            </a:r>
            <a:r>
              <a:rPr lang="ru-RU" sz="2800" b="1" dirty="0">
                <a:solidFill>
                  <a:srgbClr val="002060"/>
                </a:solidFill>
              </a:rPr>
              <a:t>выражения </a:t>
            </a:r>
            <a:r>
              <a:rPr lang="ru-RU" sz="2800" b="1" dirty="0" smtClean="0">
                <a:solidFill>
                  <a:srgbClr val="002060"/>
                </a:solidFill>
              </a:rPr>
              <a:t>действий, </a:t>
            </a:r>
            <a:r>
              <a:rPr lang="ru-RU" sz="2800" b="1" dirty="0">
                <a:solidFill>
                  <a:srgbClr val="002060"/>
                </a:solidFill>
              </a:rPr>
              <a:t>событий, </a:t>
            </a:r>
            <a:r>
              <a:rPr lang="ru-RU" sz="2800" b="1" dirty="0" err="1" smtClean="0">
                <a:solidFill>
                  <a:srgbClr val="002060"/>
                </a:solidFill>
              </a:rPr>
              <a:t>которыеобязательно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произойдут в будущем и на которые мы не можем повлиять.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609600" lvl="0" indent="-609600">
              <a:buNone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</a:t>
            </a:r>
            <a:r>
              <a:rPr lang="en-US" sz="2800" b="1" dirty="0" smtClean="0">
                <a:solidFill>
                  <a:srgbClr val="C00000"/>
                </a:solidFill>
              </a:rPr>
              <a:t>Alex </a:t>
            </a:r>
            <a:r>
              <a:rPr lang="en-US" sz="2800" b="1" dirty="0">
                <a:solidFill>
                  <a:srgbClr val="C00000"/>
                </a:solidFill>
              </a:rPr>
              <a:t>will be </a:t>
            </a:r>
            <a:r>
              <a:rPr lang="en-US" sz="2800" b="1" dirty="0" smtClean="0">
                <a:solidFill>
                  <a:srgbClr val="C00000"/>
                </a:solidFill>
              </a:rPr>
              <a:t>four </a:t>
            </a:r>
            <a:r>
              <a:rPr lang="en-US" sz="2800" b="1" dirty="0">
                <a:solidFill>
                  <a:srgbClr val="C00000"/>
                </a:solidFill>
              </a:rPr>
              <a:t>next year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pPr marL="609600" lvl="0" indent="-60960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Алексу будет 4 года на следующий год.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80920" cy="11521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Flying cars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9170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07" y="620687"/>
            <a:ext cx="6695177" cy="446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352928" cy="10081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Online schools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0" y="5516563"/>
            <a:ext cx="8928100" cy="11525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948"/>
            <a:ext cx="6696743" cy="531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Pictures\Картинки и открытки для Одноклассников  ОДНОКАРТИНКИ.РУ_files\goltu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343" y="-387424"/>
            <a:ext cx="9846006" cy="7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424936" cy="1008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Special suits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138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479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Predictions </vt:lpstr>
      <vt:lpstr>  Цели  </vt:lpstr>
      <vt:lpstr> What the future holds. Predictions.   </vt:lpstr>
      <vt:lpstr>Future Simple Tense  Будущее простое время</vt:lpstr>
      <vt:lpstr>Будущее простое время  </vt:lpstr>
      <vt:lpstr>Будущее простое время </vt:lpstr>
      <vt:lpstr>Flying cars</vt:lpstr>
      <vt:lpstr> Online schools</vt:lpstr>
      <vt:lpstr>Special suits</vt:lpstr>
      <vt:lpstr>Robotic  housemaid</vt:lpstr>
      <vt:lpstr>Underwater cities</vt:lpstr>
      <vt:lpstr>Glass domes</vt:lpstr>
      <vt:lpstr> Key words and expressions .</vt:lpstr>
      <vt:lpstr>Match the definitions with their meanings</vt:lpstr>
      <vt:lpstr>Speaking </vt:lpstr>
      <vt:lpstr>Translate these sentences into Russian</vt:lpstr>
      <vt:lpstr>Phrasal verb   look </vt:lpstr>
      <vt:lpstr>Фразовый глагол 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56</cp:revision>
  <dcterms:created xsi:type="dcterms:W3CDTF">2017-02-09T17:25:50Z</dcterms:created>
  <dcterms:modified xsi:type="dcterms:W3CDTF">2017-07-02T18:02:10Z</dcterms:modified>
</cp:coreProperties>
</file>