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05" r:id="rId3"/>
    <p:sldId id="306" r:id="rId4"/>
    <p:sldId id="307" r:id="rId5"/>
    <p:sldId id="308" r:id="rId6"/>
    <p:sldId id="310" r:id="rId7"/>
    <p:sldId id="309" r:id="rId8"/>
    <p:sldId id="312" r:id="rId9"/>
    <p:sldId id="314" r:id="rId10"/>
    <p:sldId id="315" r:id="rId11"/>
    <p:sldId id="316" r:id="rId12"/>
    <p:sldId id="313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37" r:id="rId26"/>
    <p:sldId id="338" r:id="rId27"/>
    <p:sldId id="330" r:id="rId28"/>
    <p:sldId id="332" r:id="rId29"/>
    <p:sldId id="333" r:id="rId30"/>
    <p:sldId id="341" r:id="rId31"/>
    <p:sldId id="334" r:id="rId32"/>
    <p:sldId id="342" r:id="rId33"/>
    <p:sldId id="301" r:id="rId34"/>
    <p:sldId id="33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33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1" autoAdjust="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365D8-8F34-4B03-B269-77DEE69642E7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28516-6719-40EA-BA4E-8441C73379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818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28516-6719-40EA-BA4E-8441C733791E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729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729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872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555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25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478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984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027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480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771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782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747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27F19-A5D0-42A8-A238-0E8E8BEFC95E}" type="datetimeFigureOut">
              <a:rPr lang="ru-RU" smtClean="0"/>
              <a:pPr/>
              <a:t>12.12.2019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C2934-2671-4D1E-948E-E322370FA1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811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jpe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Проекты\Проект Диана\Динозавры\Dinosaurs-dinosaurs-28340905-1024-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7222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9732" y="1977472"/>
            <a:ext cx="7344816" cy="144016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C00000"/>
                </a:solidFill>
                <a:cs typeface="Aharoni" pitchFamily="2" charset="-79"/>
              </a:rPr>
              <a:t>Какую </a:t>
            </a:r>
            <a:r>
              <a:rPr lang="ru-RU" sz="5300" b="1" dirty="0">
                <a:solidFill>
                  <a:srgbClr val="C00000"/>
                </a:solidFill>
                <a:cs typeface="Aharoni" pitchFamily="2" charset="-79"/>
              </a:rPr>
              <a:t>тайну хранят сказочные </a:t>
            </a:r>
            <a:r>
              <a:rPr lang="ru-RU" sz="5300" b="1" dirty="0" smtClean="0">
                <a:solidFill>
                  <a:srgbClr val="C00000"/>
                </a:solidFill>
                <a:cs typeface="Aharoni" pitchFamily="2" charset="-79"/>
              </a:rPr>
              <a:t>драконы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86182" y="3929066"/>
            <a:ext cx="50342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dirty="0" smtClean="0">
                <a:solidFill>
                  <a:srgbClr val="333300"/>
                </a:solidFill>
                <a:latin typeface="Arial Black" pitchFamily="34" charset="0"/>
              </a:rPr>
              <a:t>Автор:  МОРОЗОВА ДИАНА </a:t>
            </a:r>
          </a:p>
          <a:p>
            <a:pPr lvl="0" algn="r">
              <a:spcBef>
                <a:spcPct val="20000"/>
              </a:spcBef>
            </a:pPr>
            <a:endParaRPr lang="ru-RU" sz="2000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135729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cap="small" dirty="0">
                <a:solidFill>
                  <a:srgbClr val="333300"/>
                </a:solidFill>
                <a:latin typeface="Arial Black" pitchFamily="34" charset="0"/>
                <a:ea typeface="+mj-ea"/>
                <a:cs typeface="+mj-cs"/>
              </a:rPr>
              <a:t>Исследовательский проект</a:t>
            </a:r>
            <a:endParaRPr lang="ru-RU" cap="small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6248" y="142852"/>
            <a:ext cx="5000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</a:rPr>
              <a:t>Центр  Интеллектуального  Досуга  « УникУм »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Руководитель  Балова Наталья Александровна</a:t>
            </a:r>
            <a:endParaRPr lang="ru-RU" b="1" dirty="0">
              <a:solidFill>
                <a:prstClr val="black"/>
              </a:solidFill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350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07" y="1772816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 Великобритании также был найден мозазавр, а, судя </a:t>
            </a:r>
            <a:r>
              <a:rPr lang="ru-RU" sz="2800" dirty="0"/>
              <a:t>по </a:t>
            </a:r>
            <a:r>
              <a:rPr lang="ru-RU" sz="2800" b="1" dirty="0"/>
              <a:t>шотландским</a:t>
            </a:r>
            <a:r>
              <a:rPr lang="ru-RU" sz="2800" dirty="0"/>
              <a:t> сказкам, в </a:t>
            </a:r>
            <a:r>
              <a:rPr lang="ru-RU" sz="2800" dirty="0" smtClean="0"/>
              <a:t>Великобритании  </a:t>
            </a:r>
            <a:r>
              <a:rPr lang="ru-RU" sz="2800" dirty="0"/>
              <a:t>обитал один из видов мозазавра – </a:t>
            </a:r>
            <a:r>
              <a:rPr lang="ru-RU" sz="2800" dirty="0" smtClean="0"/>
              <a:t>адриозавр .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625" y="3573016"/>
            <a:ext cx="4492375" cy="3168000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56992"/>
            <a:ext cx="4724594" cy="2762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6165304"/>
            <a:ext cx="3523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</a:t>
            </a:r>
            <a:r>
              <a:rPr lang="ru-RU" sz="2000" dirty="0" err="1" smtClean="0"/>
              <a:t>Адриозавр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0090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1628799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Герой </a:t>
            </a:r>
            <a:r>
              <a:rPr lang="ru-RU" sz="2400" b="1" dirty="0"/>
              <a:t>норвежских</a:t>
            </a:r>
            <a:r>
              <a:rPr lang="ru-RU" sz="2400" dirty="0"/>
              <a:t> сказок – вылитый теропод дромеозавр, </a:t>
            </a:r>
            <a:r>
              <a:rPr lang="ru-RU" sz="2400" dirty="0" smtClean="0"/>
              <a:t> </a:t>
            </a:r>
            <a:r>
              <a:rPr lang="ru-RU" sz="2400" dirty="0"/>
              <a:t>найденный и описанный </a:t>
            </a:r>
            <a:r>
              <a:rPr lang="ru-RU" sz="2400" dirty="0" smtClean="0"/>
              <a:t>палеонтологами .</a:t>
            </a:r>
            <a:endParaRPr lang="ru-RU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4896544" cy="263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Проекты\Проект Диана\Динозавры\Сканы_усиленные\Норвегия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7" t="23625" r="17236" b="5559"/>
          <a:stretch/>
        </p:blipFill>
        <p:spPr bwMode="auto">
          <a:xfrm>
            <a:off x="4571999" y="2492896"/>
            <a:ext cx="4392488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3717032"/>
            <a:ext cx="4439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000" dirty="0" err="1" smtClean="0"/>
              <a:t>Теропод</a:t>
            </a:r>
            <a:r>
              <a:rPr lang="ru-RU" sz="2000" dirty="0" smtClean="0"/>
              <a:t> </a:t>
            </a:r>
            <a:r>
              <a:rPr lang="ru-RU" sz="2000" dirty="0" err="1" smtClean="0"/>
              <a:t>дромеозавр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9606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3" t="15015" r="11215" b="1329"/>
          <a:stretch/>
        </p:blipFill>
        <p:spPr>
          <a:xfrm>
            <a:off x="5039544" y="3068960"/>
            <a:ext cx="4104456" cy="2808312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780928"/>
            <a:ext cx="4836369" cy="34177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43608" y="1718808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А </a:t>
            </a:r>
            <a:r>
              <a:rPr lang="ru-RU" sz="2400" dirty="0"/>
              <a:t>в </a:t>
            </a:r>
            <a:r>
              <a:rPr lang="ru-RU" sz="2400" b="1" dirty="0"/>
              <a:t>македонских</a:t>
            </a:r>
            <a:r>
              <a:rPr lang="ru-RU" sz="2400" dirty="0"/>
              <a:t> сказках встречается </a:t>
            </a:r>
            <a:r>
              <a:rPr lang="ru-RU" sz="2400" dirty="0" err="1" smtClean="0"/>
              <a:t>скиурумим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</a:t>
            </a:r>
            <a:r>
              <a:rPr lang="ru-RU" sz="2400" dirty="0" smtClean="0"/>
              <a:t>         действительно, живший на этой территории .</a:t>
            </a:r>
            <a:r>
              <a:rPr lang="ru-RU" sz="2400" dirty="0" smtClean="0"/>
              <a:t>    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1681" y="6198990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000" dirty="0" err="1" smtClean="0"/>
              <a:t>С</a:t>
            </a:r>
            <a:r>
              <a:rPr lang="ru-RU" sz="2000" dirty="0" err="1" smtClean="0"/>
              <a:t>киурумим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0654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0" t="10526" r="6211" b="10526"/>
          <a:stretch/>
        </p:blipFill>
        <p:spPr bwMode="auto">
          <a:xfrm flipH="1">
            <a:off x="899592" y="3501008"/>
            <a:ext cx="2630919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66"/>
          <a:stretch/>
        </p:blipFill>
        <p:spPr bwMode="auto">
          <a:xfrm>
            <a:off x="467544" y="5013176"/>
            <a:ext cx="3240000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94" t="28593" r="19060" b="22492"/>
          <a:stretch/>
        </p:blipFill>
        <p:spPr bwMode="auto">
          <a:xfrm>
            <a:off x="4788024" y="3429000"/>
            <a:ext cx="3531141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Z:\Проекты\Проект Диана\Динозавры\Сканы_усиленные\Мексика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5" t="9987" r="3551" b="23607"/>
          <a:stretch/>
        </p:blipFill>
        <p:spPr bwMode="auto">
          <a:xfrm>
            <a:off x="4716016" y="4914000"/>
            <a:ext cx="369298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556792"/>
            <a:ext cx="9168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1700808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Вместе с тем, множество сказок описывают драконов, очень похожих на различных динозавров, но ученым ничего не известно об их существовании на данной территории. Например, в мексиканских сказках описываются существа, похожие на протоцератопса и ставрикозавра. 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91881" y="6488668"/>
            <a:ext cx="1834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Ставрикозавр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4147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19" y="1628799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</a:t>
            </a:r>
            <a:r>
              <a:rPr lang="ru-RU" sz="2400" b="1" dirty="0"/>
              <a:t>кхмерских</a:t>
            </a:r>
            <a:r>
              <a:rPr lang="ru-RU" sz="2400" dirty="0"/>
              <a:t> сказках (территория Камбоджи) драконы похожи на ихтиовенатора.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6971262" cy="215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Z:\Проекты\Проект Диана\Динозавры\Сканы_усиленные\Кхмеры_ихтиовенатр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07" b="9133"/>
          <a:stretch/>
        </p:blipFill>
        <p:spPr bwMode="auto">
          <a:xfrm>
            <a:off x="1763688" y="4771225"/>
            <a:ext cx="4580806" cy="208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H="1">
            <a:off x="6732240" y="5013176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Ихтиовенатор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753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0032" y="2492896"/>
            <a:ext cx="4173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В </a:t>
            </a:r>
            <a: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  <a:t>болгарских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сказках дракон похож на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дракопельта .</a:t>
            </a:r>
            <a:endParaRPr lang="ru-RU" sz="2400" dirty="0"/>
          </a:p>
        </p:txBody>
      </p:sp>
      <p:pic>
        <p:nvPicPr>
          <p:cNvPr id="7" name="Picture 2" descr="Z:\Проекты\Проект Диана\Динозавры\Сканы_усиленные\Болгария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71" t="25013" r="12464" b="17140"/>
          <a:stretch/>
        </p:blipFill>
        <p:spPr bwMode="auto">
          <a:xfrm>
            <a:off x="3347864" y="3960520"/>
            <a:ext cx="5204076" cy="28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883742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5577" y="4581128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</a:t>
            </a:r>
            <a:r>
              <a:rPr lang="ru-RU" sz="2000" dirty="0" err="1" smtClean="0">
                <a:solidFill>
                  <a:prstClr val="black"/>
                </a:solidFill>
              </a:rPr>
              <a:t>Д</a:t>
            </a:r>
            <a:r>
              <a:rPr lang="ru-RU" sz="2000" dirty="0" err="1" smtClean="0">
                <a:solidFill>
                  <a:prstClr val="black"/>
                </a:solidFill>
              </a:rPr>
              <a:t>ракопельт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0825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20" y="1628799"/>
            <a:ext cx="8229600" cy="9361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</a:t>
            </a:r>
            <a:r>
              <a:rPr lang="ru-RU" sz="2500" dirty="0" smtClean="0"/>
              <a:t>В </a:t>
            </a:r>
            <a:r>
              <a:rPr lang="ru-RU" sz="2500" b="1" dirty="0" smtClean="0"/>
              <a:t>украинских</a:t>
            </a:r>
            <a:r>
              <a:rPr lang="ru-RU" sz="2500" dirty="0" smtClean="0"/>
              <a:t> сказках – на конкавенатора или скафогната . </a:t>
            </a:r>
            <a:endParaRPr lang="ru-RU" sz="2500" dirty="0"/>
          </a:p>
        </p:txBody>
      </p:sp>
      <p:pic>
        <p:nvPicPr>
          <p:cNvPr id="6" name="Picture 2" descr="Z:\Проекты\Проект Диана\Динозавры\Сканы_усиленные\Украина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34" t="20581" b="1114"/>
          <a:stretch/>
        </p:blipFill>
        <p:spPr bwMode="auto">
          <a:xfrm>
            <a:off x="5196506" y="4509120"/>
            <a:ext cx="3284613" cy="22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illunfold.com/public/upload/story_images/51_1776_post_media_xO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2" y="2636913"/>
            <a:ext cx="5376818" cy="31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19" b="3157"/>
          <a:stretch/>
        </p:blipFill>
        <p:spPr bwMode="auto">
          <a:xfrm>
            <a:off x="5196954" y="2636913"/>
            <a:ext cx="3721316" cy="19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99960" y="4159041"/>
            <a:ext cx="1766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a typeface="+mj-ea"/>
                <a:cs typeface="+mj-cs"/>
              </a:rPr>
              <a:t>Конкавенатор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5762189"/>
            <a:ext cx="1302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a typeface="+mj-ea"/>
                <a:cs typeface="+mj-cs"/>
              </a:rPr>
              <a:t>Скафогнат</a:t>
            </a:r>
            <a:endParaRPr lang="ru-RU" sz="20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628799"/>
            <a:ext cx="8316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В </a:t>
            </a:r>
            <a: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  <a:t>польских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сказках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чудовище похоже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на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игуанодона .</a:t>
            </a:r>
          </a:p>
          <a:p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В Польше найдены следы динозавров, но ученые не могут пока определить, какому именно динозавру они принадлежат…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5041571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Z:\Проекты\Проект Диана\Динозавры\Сканы_усиленные\Польша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04" t="22109" r="23320" b="9363"/>
          <a:stretch/>
        </p:blipFill>
        <p:spPr bwMode="auto">
          <a:xfrm>
            <a:off x="5161017" y="3978000"/>
            <a:ext cx="398298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619899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Игуанодон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37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924" y="1628799"/>
            <a:ext cx="9001000" cy="1354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А в </a:t>
            </a:r>
            <a:r>
              <a:rPr lang="ru-RU" sz="2400" b="1" dirty="0" smtClean="0"/>
              <a:t>Иране</a:t>
            </a:r>
            <a:r>
              <a:rPr lang="ru-RU" sz="2400" dirty="0" smtClean="0"/>
              <a:t> обнаружены только следы каких-то пернатых динозавров, легенды  же описывают существо, похожее на пеликозавра ..</a:t>
            </a:r>
            <a:endParaRPr lang="ru-RU" sz="2400" dirty="0"/>
          </a:p>
        </p:txBody>
      </p:sp>
      <p:pic>
        <p:nvPicPr>
          <p:cNvPr id="4" name="Picture 2" descr="Z:\Проекты\Проект Диана\Динозавры\Сканы_усиленные\Иран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88" t="9819" r="17844" b="5411"/>
          <a:stretch/>
        </p:blipFill>
        <p:spPr bwMode="auto">
          <a:xfrm rot="5400000">
            <a:off x="5288121" y="2996239"/>
            <a:ext cx="4306457" cy="34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5" t="7885" r="3109"/>
          <a:stretch/>
        </p:blipFill>
        <p:spPr bwMode="auto">
          <a:xfrm>
            <a:off x="251520" y="2982961"/>
            <a:ext cx="5256584" cy="336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5877272"/>
            <a:ext cx="3941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Пеликозавр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9234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3751" y="1684052"/>
            <a:ext cx="9036496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В сказаниях народов </a:t>
            </a:r>
            <a:r>
              <a:rPr lang="ru-RU" sz="2400" b="1" dirty="0" smtClean="0"/>
              <a:t>Дальнего Востока </a:t>
            </a:r>
            <a:r>
              <a:rPr lang="ru-RU" sz="2400" dirty="0" smtClean="0"/>
              <a:t>встречается диплодок .</a:t>
            </a:r>
            <a:endParaRPr lang="ru-RU" sz="2400" dirty="0"/>
          </a:p>
        </p:txBody>
      </p:sp>
      <p:pic>
        <p:nvPicPr>
          <p:cNvPr id="4" name="Picture 2" descr="Z:\Проекты\Проект Диана\Динозавры\Сканы_усиленные\Дальний_восток_диплодок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5" t="21018" r="694"/>
          <a:stretch/>
        </p:blipFill>
        <p:spPr bwMode="auto">
          <a:xfrm>
            <a:off x="4788024" y="4228876"/>
            <a:ext cx="4273585" cy="262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vignette4.wikia.nocookie.net/dinosaurs/images/8/87/Diplodocus_whole_amzt6e.png/revision/latest?cb=201510082228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5688632" cy="30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5733256"/>
            <a:ext cx="3381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</a:t>
            </a:r>
            <a:r>
              <a:rPr lang="ru-RU" sz="2000" dirty="0" smtClean="0"/>
              <a:t>Диплодок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4731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1595021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383838"/>
                </a:solidFill>
                <a:latin typeface="Open Sans"/>
              </a:rPr>
              <a:t>Цель: </a:t>
            </a:r>
            <a:r>
              <a:rPr lang="ru-RU" sz="2800" dirty="0" smtClean="0">
                <a:solidFill>
                  <a:srgbClr val="383838"/>
                </a:solidFill>
                <a:latin typeface="Open Sans"/>
              </a:rPr>
              <a:t>выяснить, не скрываются ли за сказочными драконами реальные существа</a:t>
            </a:r>
          </a:p>
          <a:p>
            <a:pPr lvl="0"/>
            <a:endParaRPr lang="ru-RU" sz="2800" b="1" dirty="0" smtClean="0">
              <a:solidFill>
                <a:srgbClr val="383838"/>
              </a:solidFill>
              <a:latin typeface="Open Sans"/>
            </a:endParaRPr>
          </a:p>
          <a:p>
            <a:pPr lvl="0"/>
            <a:r>
              <a:rPr lang="ru-RU" sz="2800" b="1" dirty="0" smtClean="0">
                <a:solidFill>
                  <a:srgbClr val="383838"/>
                </a:solidFill>
                <a:latin typeface="Open Sans"/>
              </a:rPr>
              <a:t>Задачи</a:t>
            </a:r>
            <a:r>
              <a:rPr lang="ru-RU" sz="2800" b="1" dirty="0" smtClean="0">
                <a:solidFill>
                  <a:prstClr val="black"/>
                </a:solidFill>
              </a:rPr>
              <a:t>: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383838"/>
                </a:solidFill>
                <a:latin typeface="Open Sans"/>
              </a:rPr>
              <a:t>п</a:t>
            </a:r>
            <a:r>
              <a:rPr lang="ru-RU" sz="2800" dirty="0" smtClean="0">
                <a:solidFill>
                  <a:srgbClr val="383838"/>
                </a:solidFill>
                <a:latin typeface="Open Sans"/>
              </a:rPr>
              <a:t>ознакомиться с легендами и сказками разных народов о драконах;</a:t>
            </a:r>
          </a:p>
          <a:p>
            <a:pPr lvl="0"/>
            <a:endParaRPr lang="ru-RU" sz="2800" dirty="0" smtClean="0">
              <a:solidFill>
                <a:srgbClr val="383838"/>
              </a:solidFill>
              <a:latin typeface="Open Sans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383838"/>
                </a:solidFill>
                <a:latin typeface="Open Sans"/>
              </a:rPr>
              <a:t>и</a:t>
            </a:r>
            <a:r>
              <a:rPr lang="ru-RU" sz="2800" dirty="0" smtClean="0">
                <a:solidFill>
                  <a:srgbClr val="383838"/>
                </a:solidFill>
                <a:latin typeface="Open Sans"/>
              </a:rPr>
              <a:t>зобразить сказочных драконов по их словесному описанию;</a:t>
            </a:r>
          </a:p>
          <a:p>
            <a:pPr lvl="0"/>
            <a:endParaRPr lang="ru-RU" sz="2800" dirty="0" smtClean="0">
              <a:solidFill>
                <a:srgbClr val="383838"/>
              </a:solidFill>
              <a:latin typeface="Open Sans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383838"/>
                </a:solidFill>
                <a:latin typeface="Open Sans"/>
              </a:rPr>
              <a:t>найти </a:t>
            </a:r>
            <a:r>
              <a:rPr lang="ru-RU" sz="2800" dirty="0">
                <a:solidFill>
                  <a:srgbClr val="383838"/>
                </a:solidFill>
                <a:latin typeface="Open Sans"/>
              </a:rPr>
              <a:t>похожих животных живущих (или живших) на нашей </a:t>
            </a:r>
            <a:r>
              <a:rPr lang="ru-RU" sz="2800" dirty="0" smtClean="0">
                <a:solidFill>
                  <a:srgbClr val="383838"/>
                </a:solidFill>
                <a:latin typeface="Open Sans"/>
              </a:rPr>
              <a:t>планете.</a:t>
            </a:r>
          </a:p>
        </p:txBody>
      </p:sp>
    </p:spTree>
    <p:extLst>
      <p:ext uri="{BB962C8B-B14F-4D97-AF65-F5344CB8AC3E}">
        <p14:creationId xmlns:p14="http://schemas.microsoft.com/office/powerpoint/2010/main" xmlns="" val="20025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199" y="1588103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В </a:t>
            </a:r>
            <a:r>
              <a:rPr lang="ru-RU" sz="2400" b="1" dirty="0" smtClean="0"/>
              <a:t>таджикских</a:t>
            </a:r>
            <a:r>
              <a:rPr lang="ru-RU" sz="2400" dirty="0" smtClean="0"/>
              <a:t> и </a:t>
            </a:r>
            <a:r>
              <a:rPr lang="ru-RU" sz="2400" b="1" dirty="0" smtClean="0"/>
              <a:t>киргизских</a:t>
            </a:r>
            <a:r>
              <a:rPr lang="ru-RU" sz="2400" dirty="0" smtClean="0"/>
              <a:t> сказках –   микрораптор и анхиорнис . 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8" t="7619" r="2597"/>
          <a:stretch/>
        </p:blipFill>
        <p:spPr bwMode="auto">
          <a:xfrm>
            <a:off x="3995936" y="2564904"/>
            <a:ext cx="3888432" cy="26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79" t="15386" r="27488" b="6795"/>
          <a:stretch/>
        </p:blipFill>
        <p:spPr>
          <a:xfrm>
            <a:off x="6631734" y="4600118"/>
            <a:ext cx="2304256" cy="2160240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7" t="472" r="10788" b="6956"/>
          <a:stretch/>
        </p:blipFill>
        <p:spPr>
          <a:xfrm>
            <a:off x="1403648" y="4265712"/>
            <a:ext cx="2664296" cy="25922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26" t="9422" r="4461" b="8924"/>
          <a:stretch/>
        </p:blipFill>
        <p:spPr bwMode="auto">
          <a:xfrm>
            <a:off x="0" y="2636912"/>
            <a:ext cx="4029103" cy="197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72797" y="4293097"/>
            <a:ext cx="161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Анхиорнис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32801" y="4293097"/>
            <a:ext cx="1989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Микрораптор</a:t>
            </a:r>
          </a:p>
        </p:txBody>
      </p:sp>
    </p:spTree>
    <p:extLst>
      <p:ext uri="{BB962C8B-B14F-4D97-AF65-F5344CB8AC3E}">
        <p14:creationId xmlns:p14="http://schemas.microsoft.com/office/powerpoint/2010/main" xmlns="" val="420371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9922" y="1585655"/>
            <a:ext cx="9144000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В мифах </a:t>
            </a:r>
            <a:r>
              <a:rPr lang="ru-RU" sz="2400" b="1" dirty="0" smtClean="0"/>
              <a:t>Древней Греции </a:t>
            </a:r>
            <a:r>
              <a:rPr lang="ru-RU" sz="2400" dirty="0" smtClean="0"/>
              <a:t>есть существа, </a:t>
            </a:r>
          </a:p>
          <a:p>
            <a:r>
              <a:rPr lang="ru-RU" sz="2400" dirty="0" smtClean="0"/>
              <a:t>похожие на мозазавра .</a:t>
            </a:r>
            <a:endParaRPr lang="ru-RU" sz="2400" dirty="0"/>
          </a:p>
        </p:txBody>
      </p:sp>
      <p:pic>
        <p:nvPicPr>
          <p:cNvPr id="6" name="Picture 3" descr="Z:\Проекты\Проект Диана\Динозавры\Сканы_усиленные\Древняя_Греция_мозазавр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78" t="28259" r="15443" b="2835"/>
          <a:stretch/>
        </p:blipFill>
        <p:spPr bwMode="auto">
          <a:xfrm>
            <a:off x="5148064" y="2420888"/>
            <a:ext cx="3654679" cy="24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22" t="22056" r="14373" b="16028"/>
          <a:stretch/>
        </p:blipFill>
        <p:spPr bwMode="auto">
          <a:xfrm>
            <a:off x="755576" y="2636912"/>
            <a:ext cx="3401938" cy="205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disgustingmen.com/wp-content/uploads/2015/06/jurassic_world__mosasaurus_by_sonichedgehog2-d8brk1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78" b="14693"/>
          <a:stretch/>
        </p:blipFill>
        <p:spPr bwMode="auto">
          <a:xfrm>
            <a:off x="611560" y="4553744"/>
            <a:ext cx="629164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34646" y="6237312"/>
            <a:ext cx="3013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</a:t>
            </a:r>
            <a:r>
              <a:rPr lang="ru-RU" sz="2000" dirty="0" smtClean="0"/>
              <a:t>       </a:t>
            </a:r>
            <a:r>
              <a:rPr lang="ru-RU" sz="2000" dirty="0" smtClean="0"/>
              <a:t>Мозазавр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2487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755" y="1772816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</a:rPr>
              <a:t>В </a:t>
            </a:r>
            <a:r>
              <a:rPr lang="ru-RU" sz="2400" dirty="0">
                <a:solidFill>
                  <a:prstClr val="black"/>
                </a:solidFill>
              </a:rPr>
              <a:t>Греции никаких динозавров </a:t>
            </a:r>
            <a:r>
              <a:rPr lang="ru-RU" sz="2400" dirty="0" smtClean="0">
                <a:solidFill>
                  <a:prstClr val="black"/>
                </a:solidFill>
              </a:rPr>
              <a:t>не </a:t>
            </a:r>
            <a:r>
              <a:rPr lang="ru-RU" sz="2400" dirty="0">
                <a:solidFill>
                  <a:prstClr val="black"/>
                </a:solidFill>
              </a:rPr>
              <a:t>находили, </a:t>
            </a:r>
            <a:r>
              <a:rPr lang="ru-RU" sz="2400" dirty="0" smtClean="0">
                <a:solidFill>
                  <a:prstClr val="black"/>
                </a:solidFill>
              </a:rPr>
              <a:t>но в </a:t>
            </a:r>
            <a:r>
              <a:rPr lang="ru-RU" sz="2400" dirty="0">
                <a:solidFill>
                  <a:prstClr val="black"/>
                </a:solidFill>
              </a:rPr>
              <a:t>мифах </a:t>
            </a:r>
            <a:r>
              <a:rPr lang="ru-RU" sz="2400" b="1" dirty="0">
                <a:solidFill>
                  <a:prstClr val="black"/>
                </a:solidFill>
              </a:rPr>
              <a:t>Древней Греции </a:t>
            </a:r>
            <a:r>
              <a:rPr lang="ru-RU" sz="2400" dirty="0" smtClean="0">
                <a:solidFill>
                  <a:prstClr val="black"/>
                </a:solidFill>
              </a:rPr>
              <a:t>есть также </a:t>
            </a:r>
            <a:r>
              <a:rPr lang="ru-RU" sz="2400" dirty="0">
                <a:solidFill>
                  <a:prstClr val="black"/>
                </a:solidFill>
              </a:rPr>
              <a:t>существа, </a:t>
            </a:r>
            <a:r>
              <a:rPr lang="ru-RU" sz="2400" dirty="0" smtClean="0">
                <a:solidFill>
                  <a:prstClr val="black"/>
                </a:solidFill>
              </a:rPr>
              <a:t> похожие </a:t>
            </a:r>
            <a:r>
              <a:rPr lang="ru-RU" sz="2400" dirty="0">
                <a:solidFill>
                  <a:prstClr val="black"/>
                </a:solidFill>
              </a:rPr>
              <a:t>на вихенвенатора и </a:t>
            </a:r>
            <a:r>
              <a:rPr lang="ru-RU" sz="2400" dirty="0" smtClean="0">
                <a:solidFill>
                  <a:prstClr val="black"/>
                </a:solidFill>
              </a:rPr>
              <a:t>эосдриозавра 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5" name="Picture 3" descr="Z:\Проекты\Проект Диана\Динозавры\Сканы_усиленные\Греция 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1" t="30810" r="28562"/>
          <a:stretch/>
        </p:blipFill>
        <p:spPr bwMode="auto">
          <a:xfrm>
            <a:off x="5796136" y="4941168"/>
            <a:ext cx="3004337" cy="178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19" t="35247" r="34030" b="8071"/>
          <a:stretch/>
        </p:blipFill>
        <p:spPr bwMode="auto">
          <a:xfrm>
            <a:off x="5724128" y="2924944"/>
            <a:ext cx="2903623" cy="199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naked-science.ru/sites/default/files/images/pic_04_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68" b="8897"/>
          <a:stretch/>
        </p:blipFill>
        <p:spPr bwMode="auto">
          <a:xfrm>
            <a:off x="539552" y="4725144"/>
            <a:ext cx="3424956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rehlife.weebly.com/uploads/2/2/0/8/22089980/4460144_ori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0" t="5728" r="-633" b="5501"/>
          <a:stretch/>
        </p:blipFill>
        <p:spPr bwMode="auto">
          <a:xfrm>
            <a:off x="0" y="3356992"/>
            <a:ext cx="461341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16762" y="4653136"/>
            <a:ext cx="1609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Э</a:t>
            </a:r>
            <a:r>
              <a:rPr lang="ru-RU" sz="2000" dirty="0" smtClean="0">
                <a:solidFill>
                  <a:prstClr val="black"/>
                </a:solidFill>
              </a:rPr>
              <a:t>осдриозавр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6328452"/>
            <a:ext cx="1945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Вихенвенатор 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1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" y="1772816"/>
            <a:ext cx="9144000" cy="80844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Похожая история со сказками </a:t>
            </a:r>
            <a:r>
              <a:rPr lang="ru-RU" sz="2400" b="1" dirty="0" smtClean="0"/>
              <a:t>Словакии</a:t>
            </a:r>
            <a:r>
              <a:rPr lang="ru-RU" sz="2400" dirty="0" smtClean="0"/>
              <a:t>, там дракон похож на эфраазию или диморфодона .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27"/>
          <a:stretch/>
        </p:blipFill>
        <p:spPr bwMode="auto">
          <a:xfrm>
            <a:off x="107504" y="5301208"/>
            <a:ext cx="4814457" cy="14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dinocreta.com/wp-content/uploads/2014/05/dimorphodon-macronyx-a-prehistoric-era-sergey-krasovski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3" t="5472" r="7018" b="6927"/>
          <a:stretch/>
        </p:blipFill>
        <p:spPr bwMode="auto">
          <a:xfrm flipH="1">
            <a:off x="179512" y="2276872"/>
            <a:ext cx="3960422" cy="28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Проекты\Проект Диана\Динозавры\Сканы_усиленные\Словакия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57" t="18090" r="18555" b="9659"/>
          <a:stretch/>
        </p:blipFill>
        <p:spPr bwMode="auto">
          <a:xfrm>
            <a:off x="5148064" y="3212976"/>
            <a:ext cx="3851920" cy="28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47864" y="4797152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Диморфодон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6309320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  </a:t>
            </a:r>
            <a:r>
              <a:rPr lang="ru-RU" sz="2000" dirty="0" err="1" smtClean="0">
                <a:solidFill>
                  <a:prstClr val="black"/>
                </a:solidFill>
              </a:rPr>
              <a:t>Эфраазия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8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628800"/>
            <a:ext cx="849694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dirty="0" smtClean="0">
                <a:latin typeface="+mj-lt"/>
                <a:ea typeface="+mj-ea"/>
                <a:cs typeface="+mj-cs"/>
              </a:rPr>
              <a:t> 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400" dirty="0">
                <a:latin typeface="+mj-lt"/>
                <a:ea typeface="+mj-ea"/>
                <a:cs typeface="+mj-cs"/>
              </a:rPr>
              <a:t>сказках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Кавказа  дракон схож со скафогнатом. 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Z:\Проекты\Проект Диана\Динозавры\Сканы_усиленные\Кавказ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3" t="15239" r="9915" b="19078"/>
          <a:stretch/>
        </p:blipFill>
        <p:spPr bwMode="auto">
          <a:xfrm>
            <a:off x="467544" y="3284984"/>
            <a:ext cx="6933063" cy="33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56" r="3095" b="10561"/>
          <a:stretch/>
        </p:blipFill>
        <p:spPr>
          <a:xfrm>
            <a:off x="4283968" y="2276872"/>
            <a:ext cx="3600401" cy="2382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80112" y="4293096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                                          Скафогнат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950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340768"/>
            <a:ext cx="849694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ru-RU" dirty="0" smtClean="0"/>
          </a:p>
          <a:p>
            <a:pPr marL="457200" indent="-457200"/>
            <a:r>
              <a:rPr lang="ru-RU" sz="2800" dirty="0" smtClean="0"/>
              <a:t>         </a:t>
            </a:r>
            <a:r>
              <a:rPr lang="ru-RU" sz="2400" b="1" dirty="0" smtClean="0"/>
              <a:t>Почему </a:t>
            </a:r>
            <a:r>
              <a:rPr lang="ru-RU" sz="2400" dirty="0" smtClean="0"/>
              <a:t>сказочные, считающиеся вымышленными, существа так похожи на реальных динозавров? И </a:t>
            </a:r>
            <a:r>
              <a:rPr lang="ru-RU" sz="2400" b="1" dirty="0" smtClean="0"/>
              <a:t>почему </a:t>
            </a:r>
            <a:r>
              <a:rPr lang="ru-RU" sz="2400" dirty="0" smtClean="0"/>
              <a:t>палеонтологи их не обнаружили?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1254" y="2420888"/>
            <a:ext cx="8982746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  <a:latin typeface="+mj-lt"/>
              <a:ea typeface="+mj-ea"/>
              <a:cs typeface="Aharoni" pitchFamily="2" charset="-79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Могу предположить, что древние люди в разных местах Земли нередко находили останки погибших динозавров. Необычный вид и огромные размеры находок внушали людям ужас, ведь они не видели таких больших и страшных животных.  Они сочиняли легенды, в которых рассказывали о своих страхах перед невероятными существами. Эти легенды передавались из уст в уста, потом были записаны и дошли до наших дней. Но, к сожалению, останки живых существ, даже окаменевшие, спустя миллионы лет найти очень сложно, до нынешнего времени они могли не сохраниться.</a:t>
            </a: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описанные в сказках, мифах и легендах динозавры могли проживать на территории народов, сочинивших эти сказки, но учеными они пока не обнаружены. </a:t>
            </a:r>
          </a:p>
        </p:txBody>
      </p:sp>
      <p:sp>
        <p:nvSpPr>
          <p:cNvPr id="8" name="Выноска с четырьмя стрелками 7"/>
          <p:cNvSpPr/>
          <p:nvPr/>
        </p:nvSpPr>
        <p:spPr>
          <a:xfrm>
            <a:off x="467544" y="1772816"/>
            <a:ext cx="360000" cy="360000"/>
          </a:xfrm>
          <a:prstGeom prst="quadArrow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75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254" y="2348880"/>
            <a:ext cx="898274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 smtClean="0">
              <a:solidFill>
                <a:srgbClr val="C00000"/>
              </a:solidFill>
              <a:latin typeface="+mj-lt"/>
              <a:ea typeface="+mj-ea"/>
              <a:cs typeface="Aharoni" pitchFamily="2" charset="-79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Возможно,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останков,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 могли бы  дать представление  об 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их внешнем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древние люди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находили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Или эти сказки  были  забыты  со  временем 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не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дошли до наших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дней 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 четырьмя стрелками 8"/>
          <p:cNvSpPr/>
          <p:nvPr/>
        </p:nvSpPr>
        <p:spPr>
          <a:xfrm>
            <a:off x="395536" y="1844824"/>
            <a:ext cx="360000" cy="360000"/>
          </a:xfrm>
          <a:prstGeom prst="quad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177281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 smtClean="0">
                <a:cs typeface="Aharoni" pitchFamily="2" charset="-79"/>
              </a:rPr>
              <a:t>   Почему  </a:t>
            </a:r>
            <a:r>
              <a:rPr lang="ru-RU" sz="2400" dirty="0" smtClean="0">
                <a:cs typeface="Aharoni" pitchFamily="2" charset="-79"/>
              </a:rPr>
              <a:t>же о других динозаврах, найденных и описанных учеными, сказок нет ?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708920"/>
            <a:ext cx="4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Aharoni" pitchFamily="2" charset="-79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4293096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Интересная  ситуация  складывается  с  драконами  из  сербских  и  молдавских сказок.  Судя по описанию, на территории  этих  стран  проживали  мозазавр, компсогнат,  игуанодон и  алкодон.  Но на территории этих стран не было обнаружено динозавров  и  считается,  что  эта  территория  находилась  на  дне  древнего  океана Тетис.   Мозазавр  –  водный ящер, он  мог водиться  в  океане.  Но как объяснить присутствие остальных динозавров на дне древнего океана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5014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6224" y="3106097"/>
            <a:ext cx="3191671" cy="176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25568" y="1705678"/>
            <a:ext cx="6084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Драконы </a:t>
            </a:r>
            <a:r>
              <a:rPr lang="ru-RU" sz="2400" dirty="0">
                <a:solidFill>
                  <a:prstClr val="black"/>
                </a:solidFill>
              </a:rPr>
              <a:t>из сербских и молдавских </a:t>
            </a:r>
            <a:r>
              <a:rPr lang="ru-RU" sz="2400" dirty="0" smtClean="0">
                <a:solidFill>
                  <a:prstClr val="black"/>
                </a:solidFill>
              </a:rPr>
              <a:t>сказок</a:t>
            </a:r>
            <a:endParaRPr lang="ru-RU" sz="2400" dirty="0"/>
          </a:p>
        </p:txBody>
      </p:sp>
      <p:pic>
        <p:nvPicPr>
          <p:cNvPr id="10" name="Picture 3" descr="Z:\Проекты\Проект Диана\Динозавры\Сканы_усиленные\Молдавия_компсогнат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41" t="11883" r="19892" b="7552"/>
          <a:stretch/>
        </p:blipFill>
        <p:spPr bwMode="auto">
          <a:xfrm>
            <a:off x="5193801" y="4213948"/>
            <a:ext cx="1779910" cy="135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59802" y="3655377"/>
            <a:ext cx="1453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Компсогнат</a:t>
            </a:r>
            <a:endParaRPr lang="ru-RU" sz="2000" dirty="0"/>
          </a:p>
        </p:txBody>
      </p:sp>
      <p:pic>
        <p:nvPicPr>
          <p:cNvPr id="2050" name="Picture 2" descr="http://blog.mynika.de/wp-content/uploads/2015/10/mos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943" y="2071140"/>
            <a:ext cx="3159783" cy="14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Z:\Проекты\Проект Диана\Динозавры\Сканы_усиленные\Молдавия_алкодон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65" t="44977" r="38860" b="9352"/>
          <a:stretch/>
        </p:blipFill>
        <p:spPr bwMode="auto">
          <a:xfrm>
            <a:off x="2571451" y="5135147"/>
            <a:ext cx="2296201" cy="165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006" y="3434237"/>
            <a:ext cx="3271318" cy="1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82"/>
          <a:stretch/>
        </p:blipFill>
        <p:spPr bwMode="auto">
          <a:xfrm>
            <a:off x="4542726" y="2323431"/>
            <a:ext cx="2376604" cy="114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6003" y="3307952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М</a:t>
            </a:r>
            <a:r>
              <a:rPr lang="ru-RU" sz="2000" dirty="0" smtClean="0">
                <a:solidFill>
                  <a:prstClr val="black"/>
                </a:solidFill>
              </a:rPr>
              <a:t>озазавр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75085" y="4809132"/>
            <a:ext cx="1354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И</a:t>
            </a:r>
            <a:r>
              <a:rPr lang="ru-RU" sz="2000" dirty="0" smtClean="0">
                <a:solidFill>
                  <a:prstClr val="black"/>
                </a:solidFill>
              </a:rPr>
              <a:t>гуанодон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8" name="Picture 3" descr="Z:\Проекты\Проект Диана\Динозавры\Сканы_усиленные\Молдавия_игуанодон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2" t="23931" r="25191" b="1957"/>
          <a:stretch/>
        </p:blipFill>
        <p:spPr bwMode="auto">
          <a:xfrm flipH="1">
            <a:off x="6541946" y="5135147"/>
            <a:ext cx="2527934" cy="1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:\Проекты\Проект Диана\Динозавры\Сканы_усиленные\Сербия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9" t="13158" r="11031" b="5939"/>
          <a:stretch/>
        </p:blipFill>
        <p:spPr bwMode="auto">
          <a:xfrm>
            <a:off x="0" y="4216326"/>
            <a:ext cx="2448272" cy="174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686191" y="4514637"/>
            <a:ext cx="1120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Алкодон</a:t>
            </a:r>
          </a:p>
        </p:txBody>
      </p:sp>
    </p:spTree>
    <p:extLst>
      <p:ext uri="{BB962C8B-B14F-4D97-AF65-F5344CB8AC3E}">
        <p14:creationId xmlns:p14="http://schemas.microsoft.com/office/powerpoint/2010/main" xmlns="" val="33037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204864"/>
            <a:ext cx="9036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latin typeface="Calibri" pitchFamily="34" charset="0"/>
                <a:ea typeface="+mj-ea"/>
                <a:cs typeface="Aharoni" pitchFamily="2" charset="-79"/>
              </a:rPr>
              <a:t>                          </a:t>
            </a:r>
            <a:r>
              <a:rPr lang="ru-RU" sz="2400" b="1" dirty="0" smtClean="0">
                <a:latin typeface="Calibri" pitchFamily="34" charset="0"/>
                <a:ea typeface="+mj-ea"/>
                <a:cs typeface="Aharoni" pitchFamily="2" charset="-79"/>
              </a:rPr>
              <a:t>У МЕНЯ ЕСТЬ НЕСКОЛЬКО ПРЕДПОЛОЖЕНИЙ :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07503" y="2996952"/>
            <a:ext cx="9036496" cy="33409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ru-RU" sz="2400" dirty="0" smtClean="0"/>
              <a:t>Эти </a:t>
            </a:r>
            <a:r>
              <a:rPr lang="ru-RU" sz="2400" dirty="0"/>
              <a:t>динозавры обитали на берегах океана. Далеко от берега  в воде оказались из-за бури, шторма или другого стихийного </a:t>
            </a:r>
            <a:r>
              <a:rPr lang="ru-RU" sz="2400" dirty="0" smtClean="0"/>
              <a:t>бедствия.</a:t>
            </a:r>
          </a:p>
          <a:p>
            <a:pPr marL="514350" indent="-514350">
              <a:buAutoNum type="arabicPeriod"/>
            </a:pPr>
            <a:endParaRPr lang="ru-RU" sz="2400" dirty="0" smtClean="0"/>
          </a:p>
          <a:p>
            <a:pPr marL="514350" indent="-514350">
              <a:buAutoNum type="arabicPeriod"/>
            </a:pPr>
            <a:r>
              <a:rPr lang="ru-RU" sz="2400" dirty="0" smtClean="0"/>
              <a:t>Сказки </a:t>
            </a:r>
            <a:r>
              <a:rPr lang="ru-RU" sz="2400" dirty="0"/>
              <a:t>принадлежат народам, переселившимся в эти места из других, в которых такие ящеры могли </a:t>
            </a:r>
            <a:r>
              <a:rPr lang="ru-RU" sz="2400" dirty="0" smtClean="0"/>
              <a:t>существовать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2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155679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ea typeface="+mj-ea"/>
                <a:cs typeface="Aharoni" pitchFamily="2" charset="-79"/>
              </a:rPr>
              <a:t>Это интересно!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http://www.unikru.ru/userfiles/181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0"/>
          <a:stretch/>
        </p:blipFill>
        <p:spPr bwMode="auto">
          <a:xfrm>
            <a:off x="138748" y="2060848"/>
            <a:ext cx="3822219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19872" y="2780928"/>
            <a:ext cx="565262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 smtClean="0"/>
              <a:t> </a:t>
            </a:r>
            <a:r>
              <a:rPr lang="ru-RU" sz="2400" dirty="0" smtClean="0"/>
              <a:t>      </a:t>
            </a:r>
            <a:r>
              <a:rPr lang="ru-RU" sz="2000" dirty="0" smtClean="0"/>
              <a:t>Сопоставляя </a:t>
            </a:r>
            <a:r>
              <a:rPr lang="ru-RU" sz="2000" dirty="0" smtClean="0"/>
              <a:t>драконов  из сказок, я </a:t>
            </a:r>
            <a:r>
              <a:rPr lang="ru-RU" sz="2000" dirty="0" smtClean="0"/>
              <a:t>допускала</a:t>
            </a:r>
            <a:r>
              <a:rPr lang="ru-RU" sz="2000" dirty="0" smtClean="0"/>
              <a:t>, что многоголовость, способность изрыгать пламя и наличие крыльев у ящеров могут быть вымыслом. Ведь людям свойственно наделять магическими свойствами и сверхспособностями все, что они не видели своими глазами или не могут объяснить.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441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19" y="1659017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Драконы встречаются в сказках, мифах и легендах многих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народов мира. 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похожи: огромные,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зубастые чудовища, поедающие людей. Иногда 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летающие, иногда огнедышащие; с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чешуей, когтями, несколькими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головами или длинным хвостом. </a:t>
            </a:r>
            <a:endParaRPr lang="ru-RU" sz="20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целом, сказочные драконы разных народов очень похожи.</a:t>
            </a:r>
          </a:p>
          <a:p>
            <a:pPr algn="ctr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6" name="Picture 8" descr="https://webanetlabs.net/_ph/2/3313318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742653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515719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Китайский дракон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188023"/>
            <a:ext cx="2517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Змей Горыныч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1268" name="Picture 4" descr="http://img0.joyreactor.cc/pics/comment/%D0%B4%D1%80%D0%B0%D0%BA%D0%BE%D0%BD%D1%8B-%D0%B2%D0%B8%D0%B2%D0%B5%D1%80%D0%BD%D0%B0-%D0%B2%D0%B8%D0%B4%D1%8B-%D0%9A%D0%B0%D1%80%D1%82%D0%B8%D0%BD%D0%BA%D0%B0-267336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" r="2816" b="7532"/>
          <a:stretch/>
        </p:blipFill>
        <p:spPr bwMode="auto">
          <a:xfrm flipH="1">
            <a:off x="323528" y="3284984"/>
            <a:ext cx="3448726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5776" y="5157192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как же так? </a:t>
            </a:r>
          </a:p>
          <a:p>
            <a:pPr algn="ctr"/>
            <a:r>
              <a:rPr lang="ru-RU" sz="2000" dirty="0" smtClean="0"/>
              <a:t>Не </a:t>
            </a:r>
            <a:r>
              <a:rPr lang="ru-RU" sz="2000" dirty="0"/>
              <a:t>могут же люди, живущие в разное время и в разных уголках земли придумать для </a:t>
            </a:r>
            <a:r>
              <a:rPr lang="ru-RU" sz="2000" dirty="0" smtClean="0"/>
              <a:t>своих легенд одинаковых </a:t>
            </a:r>
            <a:r>
              <a:rPr lang="ru-RU" sz="2000" dirty="0"/>
              <a:t>героев!</a:t>
            </a:r>
          </a:p>
        </p:txBody>
      </p:sp>
    </p:spTree>
    <p:extLst>
      <p:ext uri="{BB962C8B-B14F-4D97-AF65-F5344CB8AC3E}">
        <p14:creationId xmlns:p14="http://schemas.microsoft.com/office/powerpoint/2010/main" xmlns="" val="26190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55029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ea typeface="+mj-ea"/>
                <a:cs typeface="Aharoni" pitchFamily="2" charset="-79"/>
              </a:rPr>
              <a:t>                            Это интересно!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44" name="Picture 4" descr="http://4.bp.blogspot.com/_rjSLJzy4xEc/RsmDdFIYksI/AAAAAAAAAI8/adunznGadAs/s400/pterando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4590000"/>
            <a:ext cx="2129191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toy-wood.ru/image/catalog/toys/dinosaurs/t-rex/re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4365104"/>
            <a:ext cx="3782912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64288" y="6309320"/>
            <a:ext cx="1584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Тиранозавр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237312"/>
            <a:ext cx="2754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Птеродактиль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204864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Aharoni" pitchFamily="2" charset="-79"/>
              </a:rPr>
              <a:t>     Могу предложить еще одно объяснение: люди могли находить места гибели нескольких динозавров, но им не хватало знаний, чтобы понять, что это кости нескольких существ. Найдя, например,  три черепа и кучу костей, они могли решить, что это животное с тремя головами. Аналогично, найдя останки, допустим, птеродактиля и </a:t>
            </a:r>
            <a:r>
              <a:rPr lang="ru-RU" sz="2000" dirty="0" err="1" smtClean="0">
                <a:cs typeface="Aharoni" pitchFamily="2" charset="-79"/>
              </a:rPr>
              <a:t>тиранозавра</a:t>
            </a:r>
            <a:r>
              <a:rPr lang="ru-RU" sz="2000" dirty="0" smtClean="0">
                <a:cs typeface="Aharoni" pitchFamily="2" charset="-79"/>
              </a:rPr>
              <a:t>, они соединяли все в одно существо. Получалось животное и с лапами, и с клювом, и с крыльями, и с когтями.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1343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2.travelask.ru/system/images/files/000/375/856/wysiwyg/4ee9e54b71f40_article-1290941-0A457381000005DC-510_634x419.jpg?15073797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304538" cy="43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84242" y="6237312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Место гибели </a:t>
            </a:r>
            <a:r>
              <a:rPr lang="ru-RU" sz="2000" dirty="0"/>
              <a:t>нескольких динозавров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43809" y="1700808"/>
            <a:ext cx="2613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5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2204864"/>
            <a:ext cx="8352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latin typeface="Calibri" pitchFamily="34" charset="0"/>
                <a:ea typeface="+mj-ea"/>
                <a:cs typeface="Aharoni" pitchFamily="2" charset="-79"/>
              </a:rPr>
              <a:t>                        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07503" y="1700808"/>
            <a:ext cx="9036496" cy="496855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                                     ВЫВОД :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</a:t>
            </a:r>
            <a:r>
              <a:rPr lang="ru-RU" sz="3500" dirty="0" smtClean="0"/>
              <a:t>Исходя из изложенного, я могу заключить, что скорее всего</a:t>
            </a:r>
            <a:r>
              <a:rPr lang="ru-RU" sz="3500" b="1" dirty="0" smtClean="0"/>
              <a:t>, древние люди, действительно, описывали настоящих динозавров .</a:t>
            </a:r>
          </a:p>
          <a:p>
            <a:pPr marL="514350" indent="-514350">
              <a:buNone/>
            </a:pPr>
            <a:r>
              <a:rPr lang="ru-RU" sz="2400" dirty="0" smtClean="0"/>
              <a:t>      </a:t>
            </a:r>
          </a:p>
          <a:p>
            <a:pPr marL="514350" indent="-514350">
              <a:buNone/>
            </a:pPr>
            <a:r>
              <a:rPr lang="ru-RU" sz="2400" dirty="0" smtClean="0"/>
              <a:t>   </a:t>
            </a:r>
          </a:p>
          <a:p>
            <a:pPr marL="514350" indent="-514350">
              <a:buNone/>
            </a:pPr>
            <a:r>
              <a:rPr lang="ru-RU" sz="2600" dirty="0" smtClean="0"/>
              <a:t>           По итогам своей работы я дополнила карту расселения динозавров динозаврами, описанными в сказках народов мира.</a:t>
            </a:r>
          </a:p>
          <a:p>
            <a:pPr marL="514350" indent="-514350">
              <a:buNone/>
            </a:pPr>
            <a:endParaRPr lang="ru-RU" sz="2400" dirty="0" smtClean="0"/>
          </a:p>
          <a:p>
            <a:pPr marL="514350" indent="-514350">
              <a:buNone/>
            </a:pPr>
            <a:r>
              <a:rPr lang="ru-RU" sz="2600" dirty="0" smtClean="0"/>
              <a:t>            Считаю, что моя работа расширит представление людей о том, какие динозавры могли существовать на территориях разных стран, и почему драконы и чудовища разных народов так похожи друг на друга .</a:t>
            </a:r>
            <a:endParaRPr lang="ru-RU" sz="2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2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8" y="-25748"/>
            <a:ext cx="9273868" cy="6839124"/>
          </a:xfrm>
          <a:ln>
            <a:solidFill>
              <a:schemeClr val="accent1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4074960" y="1226028"/>
            <a:ext cx="1281414" cy="443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9594" y="3705035"/>
            <a:ext cx="1008112" cy="65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655" y="2528056"/>
            <a:ext cx="809622" cy="4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05" t="54075" r="53346"/>
          <a:stretch/>
        </p:blipFill>
        <p:spPr bwMode="auto">
          <a:xfrm>
            <a:off x="7673109" y="4904188"/>
            <a:ext cx="1198590" cy="54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70102"/>
            <a:ext cx="936104" cy="46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2389" y="1244552"/>
            <a:ext cx="604411" cy="39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6869" y="866033"/>
            <a:ext cx="905526" cy="41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7420" y="980461"/>
            <a:ext cx="666548" cy="42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3110" y="2263754"/>
            <a:ext cx="541716" cy="37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0228" y="2936957"/>
            <a:ext cx="944749" cy="44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779" y="2288154"/>
            <a:ext cx="777054" cy="4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181" y="3248161"/>
            <a:ext cx="723071" cy="47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981" y="4223749"/>
            <a:ext cx="984551" cy="5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615" y="4489290"/>
            <a:ext cx="1091186" cy="54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2154139" y="2447274"/>
            <a:ext cx="185614" cy="1352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endCxn id="16" idx="1"/>
          </p:cNvCxnSpPr>
          <p:nvPr/>
        </p:nvCxnSpPr>
        <p:spPr>
          <a:xfrm flipV="1">
            <a:off x="1702182" y="2455619"/>
            <a:ext cx="485766" cy="5780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4100" idx="0"/>
            <a:endCxn id="17" idx="3"/>
          </p:cNvCxnSpPr>
          <p:nvPr/>
        </p:nvCxnSpPr>
        <p:spPr>
          <a:xfrm flipH="1" flipV="1">
            <a:off x="7551719" y="2640233"/>
            <a:ext cx="720685" cy="2263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4101" idx="1"/>
          </p:cNvCxnSpPr>
          <p:nvPr/>
        </p:nvCxnSpPr>
        <p:spPr>
          <a:xfrm flipH="1">
            <a:off x="5300154" y="901586"/>
            <a:ext cx="784014" cy="8454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конечная звезда 13"/>
          <p:cNvSpPr/>
          <p:nvPr/>
        </p:nvSpPr>
        <p:spPr>
          <a:xfrm>
            <a:off x="5300154" y="1710767"/>
            <a:ext cx="45719" cy="81966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2339752" y="2397864"/>
            <a:ext cx="130772" cy="944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2187948" y="2397864"/>
            <a:ext cx="151804" cy="1512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5-конечная звезда 16"/>
          <p:cNvSpPr/>
          <p:nvPr/>
        </p:nvSpPr>
        <p:spPr>
          <a:xfrm>
            <a:off x="7434560" y="2492358"/>
            <a:ext cx="144817" cy="1478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5627817" y="1440885"/>
            <a:ext cx="478150" cy="2098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5-конечная звезда 19"/>
          <p:cNvSpPr/>
          <p:nvPr/>
        </p:nvSpPr>
        <p:spPr>
          <a:xfrm>
            <a:off x="5538747" y="1628800"/>
            <a:ext cx="127570" cy="81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единительная линия 21"/>
          <p:cNvCxnSpPr>
            <a:stCxn id="84" idx="3"/>
          </p:cNvCxnSpPr>
          <p:nvPr/>
        </p:nvCxnSpPr>
        <p:spPr>
          <a:xfrm>
            <a:off x="4602935" y="1210673"/>
            <a:ext cx="697219" cy="350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5-конечная звезда 22"/>
          <p:cNvSpPr/>
          <p:nvPr/>
        </p:nvSpPr>
        <p:spPr>
          <a:xfrm>
            <a:off x="5259937" y="1496530"/>
            <a:ext cx="96437" cy="1414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5-конечная звезда 25"/>
          <p:cNvSpPr/>
          <p:nvPr/>
        </p:nvSpPr>
        <p:spPr>
          <a:xfrm>
            <a:off x="5356375" y="1710767"/>
            <a:ext cx="91186" cy="63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C6DF3B70-81E9-4F5E-8D6E-19900B7E53CF}"/>
              </a:ext>
            </a:extLst>
          </p:cNvPr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  <a:noFill/>
          <a:ln w="76200">
            <a:solidFill>
              <a:srgbClr val="3C8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6366742" y="1360244"/>
            <a:ext cx="1067818" cy="654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5-конечная звезда 28"/>
          <p:cNvSpPr/>
          <p:nvPr/>
        </p:nvSpPr>
        <p:spPr>
          <a:xfrm>
            <a:off x="6274003" y="1943224"/>
            <a:ext cx="185478" cy="1423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5-конечная звезда 32"/>
          <p:cNvSpPr/>
          <p:nvPr/>
        </p:nvSpPr>
        <p:spPr>
          <a:xfrm>
            <a:off x="6729851" y="1836426"/>
            <a:ext cx="119621" cy="1779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/>
          <p:cNvCxnSpPr>
            <a:stCxn id="4107" idx="0"/>
            <a:endCxn id="33" idx="3"/>
          </p:cNvCxnSpPr>
          <p:nvPr/>
        </p:nvCxnSpPr>
        <p:spPr>
          <a:xfrm flipH="1" flipV="1">
            <a:off x="6826626" y="2014423"/>
            <a:ext cx="1117342" cy="2493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4109" idx="0"/>
            <a:endCxn id="33" idx="3"/>
          </p:cNvCxnSpPr>
          <p:nvPr/>
        </p:nvCxnSpPr>
        <p:spPr>
          <a:xfrm flipH="1" flipV="1">
            <a:off x="6826626" y="2014423"/>
            <a:ext cx="1295977" cy="922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5-конечная звезда 39"/>
          <p:cNvSpPr/>
          <p:nvPr/>
        </p:nvSpPr>
        <p:spPr>
          <a:xfrm>
            <a:off x="4800610" y="1667663"/>
            <a:ext cx="128533" cy="17841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4477929" y="1825514"/>
            <a:ext cx="900549" cy="6854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5323013" y="2566295"/>
            <a:ext cx="0" cy="96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4112" idx="0"/>
          </p:cNvCxnSpPr>
          <p:nvPr/>
        </p:nvCxnSpPr>
        <p:spPr>
          <a:xfrm flipH="1" flipV="1">
            <a:off x="5441405" y="1872012"/>
            <a:ext cx="314901" cy="4161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5-конечная звезда 49"/>
          <p:cNvSpPr/>
          <p:nvPr/>
        </p:nvSpPr>
        <p:spPr>
          <a:xfrm>
            <a:off x="5102374" y="1560710"/>
            <a:ext cx="157563" cy="12662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2" name="Прямая соединительная линия 51"/>
          <p:cNvCxnSpPr>
            <a:endCxn id="50" idx="4"/>
          </p:cNvCxnSpPr>
          <p:nvPr/>
        </p:nvCxnSpPr>
        <p:spPr>
          <a:xfrm>
            <a:off x="2086718" y="1194396"/>
            <a:ext cx="3173219" cy="414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-конечная звезда 57"/>
          <p:cNvSpPr/>
          <p:nvPr/>
        </p:nvSpPr>
        <p:spPr>
          <a:xfrm>
            <a:off x="5259937" y="1757959"/>
            <a:ext cx="107842" cy="1130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0" name="Прямая соединительная линия 59"/>
          <p:cNvCxnSpPr>
            <a:stCxn id="4114" idx="0"/>
            <a:endCxn id="58" idx="1"/>
          </p:cNvCxnSpPr>
          <p:nvPr/>
        </p:nvCxnSpPr>
        <p:spPr>
          <a:xfrm flipH="1" flipV="1">
            <a:off x="5259937" y="1801152"/>
            <a:ext cx="158780" cy="14470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endCxn id="50" idx="4"/>
          </p:cNvCxnSpPr>
          <p:nvPr/>
        </p:nvCxnSpPr>
        <p:spPr>
          <a:xfrm flipV="1">
            <a:off x="4451736" y="1609076"/>
            <a:ext cx="808201" cy="476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Прямая соединительная линия 4096"/>
          <p:cNvCxnSpPr>
            <a:endCxn id="58" idx="2"/>
          </p:cNvCxnSpPr>
          <p:nvPr/>
        </p:nvCxnSpPr>
        <p:spPr>
          <a:xfrm flipV="1">
            <a:off x="4971653" y="1871041"/>
            <a:ext cx="308880" cy="23500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8" name="Прямая соединительная линия 4107"/>
          <p:cNvCxnSpPr>
            <a:endCxn id="58" idx="3"/>
          </p:cNvCxnSpPr>
          <p:nvPr/>
        </p:nvCxnSpPr>
        <p:spPr>
          <a:xfrm flipH="1" flipV="1">
            <a:off x="5347183" y="1871041"/>
            <a:ext cx="1019560" cy="26380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2880045" y="-33459"/>
            <a:ext cx="3613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400" b="1" dirty="0" smtClean="0">
                <a:solidFill>
                  <a:srgbClr val="C00000"/>
                </a:solidFill>
                <a:latin typeface="+mj-lt"/>
                <a:ea typeface="+mj-ea"/>
                <a:cs typeface="Aharoni" pitchFamily="2" charset="-79"/>
              </a:rPr>
              <a:t>Дополненная карта </a:t>
            </a:r>
            <a:r>
              <a:rPr lang="ru-RU" sz="1400" b="1" dirty="0">
                <a:solidFill>
                  <a:srgbClr val="C00000"/>
                </a:solidFill>
                <a:latin typeface="+mj-lt"/>
                <a:ea typeface="+mj-ea"/>
                <a:cs typeface="Aharoni" pitchFamily="2" charset="-79"/>
              </a:rPr>
              <a:t>расселения динозавров 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6822" y="6049069"/>
            <a:ext cx="2785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0000"/>
                </a:solidFill>
              </a:rPr>
              <a:t>32. Протоцератопс </a:t>
            </a:r>
            <a:r>
              <a:rPr lang="ru-RU" sz="800" dirty="0" smtClean="0">
                <a:solidFill>
                  <a:srgbClr val="FF0000"/>
                </a:solidFill>
              </a:rPr>
              <a:t>	39</a:t>
            </a:r>
            <a:r>
              <a:rPr lang="ru-RU" sz="800" dirty="0">
                <a:solidFill>
                  <a:srgbClr val="FF0000"/>
                </a:solidFill>
              </a:rPr>
              <a:t>. </a:t>
            </a:r>
            <a:r>
              <a:rPr lang="ru-RU" sz="800" dirty="0" smtClean="0">
                <a:solidFill>
                  <a:srgbClr val="FF0000"/>
                </a:solidFill>
              </a:rPr>
              <a:t>Игуанодон 	</a:t>
            </a:r>
            <a:r>
              <a:rPr lang="ru-RU" sz="800" dirty="0">
                <a:solidFill>
                  <a:srgbClr val="FF0000"/>
                </a:solidFill>
              </a:rPr>
              <a:t>45. Диморфодон</a:t>
            </a:r>
            <a:endParaRPr lang="ru-RU" sz="800" dirty="0" smtClean="0">
              <a:solidFill>
                <a:srgbClr val="FF0000"/>
              </a:solidFill>
            </a:endParaRPr>
          </a:p>
          <a:p>
            <a:r>
              <a:rPr lang="ru-RU" sz="800" dirty="0">
                <a:solidFill>
                  <a:srgbClr val="FF0000"/>
                </a:solidFill>
              </a:rPr>
              <a:t>33. </a:t>
            </a:r>
            <a:r>
              <a:rPr lang="ru-RU" sz="800" dirty="0" smtClean="0">
                <a:solidFill>
                  <a:srgbClr val="FF0000"/>
                </a:solidFill>
              </a:rPr>
              <a:t>Ставрикозавр	40</a:t>
            </a:r>
            <a:r>
              <a:rPr lang="ru-RU" sz="800" dirty="0">
                <a:solidFill>
                  <a:srgbClr val="FF0000"/>
                </a:solidFill>
              </a:rPr>
              <a:t>. </a:t>
            </a:r>
            <a:r>
              <a:rPr lang="ru-RU" sz="800" dirty="0" smtClean="0">
                <a:solidFill>
                  <a:srgbClr val="FF0000"/>
                </a:solidFill>
              </a:rPr>
              <a:t>Пеликозавр	</a:t>
            </a:r>
            <a:r>
              <a:rPr lang="ru-RU" sz="800" dirty="0">
                <a:solidFill>
                  <a:srgbClr val="FF0000"/>
                </a:solidFill>
              </a:rPr>
              <a:t>46. Компсогнат</a:t>
            </a:r>
            <a:endParaRPr lang="ru-RU" sz="800" dirty="0" smtClean="0">
              <a:solidFill>
                <a:srgbClr val="FF0000"/>
              </a:solidFill>
            </a:endParaRPr>
          </a:p>
          <a:p>
            <a:r>
              <a:rPr lang="ru-RU" sz="800" dirty="0">
                <a:solidFill>
                  <a:srgbClr val="FF0000"/>
                </a:solidFill>
              </a:rPr>
              <a:t>34. </a:t>
            </a:r>
            <a:r>
              <a:rPr lang="ru-RU" sz="800" dirty="0" smtClean="0">
                <a:solidFill>
                  <a:srgbClr val="FF0000"/>
                </a:solidFill>
              </a:rPr>
              <a:t>Ихтиовенатор	</a:t>
            </a:r>
            <a:r>
              <a:rPr lang="ru-RU" sz="800" dirty="0">
                <a:solidFill>
                  <a:srgbClr val="FF0000"/>
                </a:solidFill>
              </a:rPr>
              <a:t>41. </a:t>
            </a:r>
            <a:r>
              <a:rPr lang="ru-RU" sz="800" dirty="0" smtClean="0">
                <a:solidFill>
                  <a:srgbClr val="FF0000"/>
                </a:solidFill>
              </a:rPr>
              <a:t>Анхиорнис	47</a:t>
            </a:r>
            <a:r>
              <a:rPr lang="ru-RU" sz="800" dirty="0">
                <a:solidFill>
                  <a:srgbClr val="FF0000"/>
                </a:solidFill>
              </a:rPr>
              <a:t>. Вихенвенатор</a:t>
            </a:r>
            <a:endParaRPr lang="ru-RU" sz="800" dirty="0" smtClean="0">
              <a:solidFill>
                <a:srgbClr val="FF0000"/>
              </a:solidFill>
            </a:endParaRPr>
          </a:p>
          <a:p>
            <a:r>
              <a:rPr lang="ru-RU" sz="800" dirty="0">
                <a:solidFill>
                  <a:srgbClr val="FF0000"/>
                </a:solidFill>
              </a:rPr>
              <a:t>35. </a:t>
            </a:r>
            <a:r>
              <a:rPr lang="ru-RU" sz="800" dirty="0" smtClean="0">
                <a:solidFill>
                  <a:srgbClr val="FF0000"/>
                </a:solidFill>
              </a:rPr>
              <a:t>Дракопельт	</a:t>
            </a:r>
            <a:r>
              <a:rPr lang="ru-RU" sz="800" dirty="0">
                <a:solidFill>
                  <a:srgbClr val="FF0000"/>
                </a:solidFill>
              </a:rPr>
              <a:t>42. </a:t>
            </a:r>
            <a:r>
              <a:rPr lang="ru-RU" sz="800" dirty="0" err="1" smtClean="0">
                <a:solidFill>
                  <a:srgbClr val="FF0000"/>
                </a:solidFill>
              </a:rPr>
              <a:t>Микрораптор</a:t>
            </a:r>
            <a:r>
              <a:rPr lang="ru-RU" sz="800" dirty="0" smtClean="0">
                <a:solidFill>
                  <a:srgbClr val="FF0000"/>
                </a:solidFill>
              </a:rPr>
              <a:t>	</a:t>
            </a:r>
            <a:r>
              <a:rPr lang="ru-RU" sz="800" dirty="0">
                <a:solidFill>
                  <a:srgbClr val="FF0000"/>
                </a:solidFill>
              </a:rPr>
              <a:t>48. </a:t>
            </a:r>
            <a:r>
              <a:rPr lang="ru-RU" sz="800" dirty="0" smtClean="0">
                <a:solidFill>
                  <a:srgbClr val="FF0000"/>
                </a:solidFill>
              </a:rPr>
              <a:t>Эосдриозавр</a:t>
            </a:r>
          </a:p>
          <a:p>
            <a:r>
              <a:rPr lang="ru-RU" sz="800" dirty="0">
                <a:solidFill>
                  <a:srgbClr val="FF0000"/>
                </a:solidFill>
              </a:rPr>
              <a:t>36. </a:t>
            </a:r>
            <a:r>
              <a:rPr lang="ru-RU" sz="800" dirty="0" smtClean="0">
                <a:solidFill>
                  <a:srgbClr val="FF0000"/>
                </a:solidFill>
              </a:rPr>
              <a:t>Конкавенатор</a:t>
            </a:r>
            <a:r>
              <a:rPr lang="ru-RU" sz="800" dirty="0">
                <a:solidFill>
                  <a:srgbClr val="FF0000"/>
                </a:solidFill>
              </a:rPr>
              <a:t>	43. </a:t>
            </a:r>
            <a:r>
              <a:rPr lang="ru-RU" sz="800" dirty="0" smtClean="0">
                <a:solidFill>
                  <a:srgbClr val="FF0000"/>
                </a:solidFill>
              </a:rPr>
              <a:t>Мозазавр</a:t>
            </a:r>
            <a:r>
              <a:rPr lang="ru-RU" sz="800" dirty="0">
                <a:solidFill>
                  <a:prstClr val="black"/>
                </a:solidFill>
              </a:rPr>
              <a:t> 	</a:t>
            </a:r>
            <a:endParaRPr lang="ru-RU" sz="800" dirty="0" smtClean="0">
              <a:solidFill>
                <a:prstClr val="black"/>
              </a:solidFill>
            </a:endParaRPr>
          </a:p>
          <a:p>
            <a:r>
              <a:rPr lang="ru-RU" sz="800" dirty="0" smtClean="0">
                <a:solidFill>
                  <a:srgbClr val="FF0000"/>
                </a:solidFill>
              </a:rPr>
              <a:t>37</a:t>
            </a:r>
            <a:r>
              <a:rPr lang="ru-RU" sz="800" dirty="0">
                <a:solidFill>
                  <a:srgbClr val="FF0000"/>
                </a:solidFill>
              </a:rPr>
              <a:t>. </a:t>
            </a:r>
            <a:r>
              <a:rPr lang="ru-RU" sz="800" dirty="0" smtClean="0">
                <a:solidFill>
                  <a:srgbClr val="FF0000"/>
                </a:solidFill>
              </a:rPr>
              <a:t>Скафогнат	44. Дромеозавр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15260" y="3705034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32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40106" y="2960153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33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211910" y="5411675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34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54391" y="763137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35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449766" y="1426308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36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529842" y="3262630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37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279906" y="1102951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39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677470" y="986582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40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954667" y="2234134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41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285731" y="3154908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42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752288" y="4843356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44</a:t>
            </a:r>
            <a:endParaRPr lang="ru-RU" sz="800" b="1" dirty="0">
              <a:solidFill>
                <a:srgbClr val="FF0000"/>
              </a:solidFill>
            </a:endParaRPr>
          </a:p>
        </p:txBody>
      </p:sp>
      <p:pic>
        <p:nvPicPr>
          <p:cNvPr id="105" name="Picture 2" descr="http://www.dinocreta.com/wp-content/uploads/2014/05/dimorphodon-macronyx-a-prehistoric-era-sergey-krasovskiy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3" t="5472" r="7018" b="6927"/>
          <a:stretch/>
        </p:blipFill>
        <p:spPr bwMode="auto">
          <a:xfrm flipH="1">
            <a:off x="1464057" y="976111"/>
            <a:ext cx="649919" cy="4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1831110" y="986582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45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661046" y="4179125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46</a:t>
            </a:r>
            <a:endParaRPr lang="ru-RU" sz="800" b="1" dirty="0">
              <a:solidFill>
                <a:srgbClr val="FF0000"/>
              </a:solidFill>
            </a:endParaRPr>
          </a:p>
        </p:txBody>
      </p:sp>
      <p:pic>
        <p:nvPicPr>
          <p:cNvPr id="112" name="Picture 6" descr="https://naked-science.ru/sites/default/files/images/pic_04_0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68" b="8897"/>
          <a:stretch/>
        </p:blipFill>
        <p:spPr bwMode="auto">
          <a:xfrm>
            <a:off x="3786677" y="2407268"/>
            <a:ext cx="713206" cy="4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3802037" y="2633943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47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553715" y="2264888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48</a:t>
            </a:r>
            <a:endParaRPr lang="ru-RU" sz="800" b="1" dirty="0">
              <a:solidFill>
                <a:srgbClr val="FF0000"/>
              </a:solidFill>
            </a:endParaRPr>
          </a:p>
        </p:txBody>
      </p:sp>
      <p:pic>
        <p:nvPicPr>
          <p:cNvPr id="4136" name="Рисунок 4135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37041" y="2039950"/>
            <a:ext cx="719203" cy="263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7" name="TextBox 96"/>
          <p:cNvSpPr txBox="1"/>
          <p:nvPr/>
        </p:nvSpPr>
        <p:spPr>
          <a:xfrm>
            <a:off x="4038650" y="1996455"/>
            <a:ext cx="323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</a:rPr>
              <a:t>43</a:t>
            </a:r>
            <a:endParaRPr lang="ru-RU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9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3940" y="2967335"/>
            <a:ext cx="85761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Благодарю за внимание!</a:t>
            </a:r>
            <a:endParaRPr lang="ru-RU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5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2780928"/>
            <a:ext cx="4464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Однажды, рассматривая книгу о динозаврах, мне пришла в голову идея: а что, если в своих сказках люди описывали настоящих динозавров, которые жили раньше на их земле?</a:t>
            </a:r>
          </a:p>
          <a:p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Я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решила проверить это.</a:t>
            </a:r>
          </a:p>
        </p:txBody>
      </p:sp>
      <p:pic>
        <p:nvPicPr>
          <p:cNvPr id="4098" name="Picture 2" descr="https://cdn.book24.ru/v2/ITD000000000863635/COVER/cover3d1__w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439489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6381328"/>
            <a:ext cx="2578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Мэттьюз Р., Паркер С.</a:t>
            </a:r>
          </a:p>
        </p:txBody>
      </p:sp>
    </p:spTree>
    <p:extLst>
      <p:ext uri="{BB962C8B-B14F-4D97-AF65-F5344CB8AC3E}">
        <p14:creationId xmlns:p14="http://schemas.microsoft.com/office/powerpoint/2010/main" xmlns="" val="21552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9452" y="1572008"/>
            <a:ext cx="8904548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собрала и прочитала 54 сказки разных народов, в которых встречаются драконы, Змеи Горынычи и прочие чудовища, нарисовала их по описанию в тексте и сравнила с находками палеонтологов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www.combook.ru/imgrab/0056/9785040899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9478">
            <a:off x="6913742" y="3937721"/>
            <a:ext cx="2024471" cy="26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ru-shop.cz/250588-large_default/skazki-raznykh-narod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6" r="12991"/>
          <a:stretch/>
        </p:blipFill>
        <p:spPr bwMode="auto">
          <a:xfrm>
            <a:off x="4644008" y="2996952"/>
            <a:ext cx="2117457" cy="28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biblioblag.ru/images/pagesstatic/201607/6347d24b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7013">
            <a:off x="189704" y="3276166"/>
            <a:ext cx="2172421" cy="291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buklit.ru/covers/109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3554">
            <a:off x="2520195" y="3791687"/>
            <a:ext cx="204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74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19" y="1599564"/>
            <a:ext cx="8640960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 сказок подтвердил находки ученых, в них описания драконов совпадают с нашими представлениями о том, какие динозавры жили на этой территории.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dinohistory.ru/wp-content/uploads/2017/11/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464496" cy="340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5klass.net/datas/biologija/Otrjad-cheshujchatye/0004-004-Dinozavry-1-brontozavr-apatozavr-2-tirannozavr-3-tritseratop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3" t="2099" r="13815" b="19151"/>
          <a:stretch/>
        </p:blipFill>
        <p:spPr bwMode="auto">
          <a:xfrm>
            <a:off x="4792797" y="2924944"/>
            <a:ext cx="435120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6911" y="609329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 smtClean="0"/>
              <a:t>Бронтозавр         3. </a:t>
            </a:r>
            <a:r>
              <a:rPr lang="ru-RU" dirty="0" smtClean="0">
                <a:solidFill>
                  <a:prstClr val="black"/>
                </a:solidFill>
              </a:rPr>
              <a:t>Трицератопс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Тираннозавр       4. Стегозавр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64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341535"/>
            <a:ext cx="3585364" cy="2516465"/>
          </a:xfrm>
          <a:prstGeom prst="rect">
            <a:avLst/>
          </a:prstGeom>
        </p:spPr>
      </p:pic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80528" y="1537131"/>
            <a:ext cx="9505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a typeface="+mj-ea"/>
                <a:cs typeface="+mj-cs"/>
              </a:rPr>
              <a:t>Китайские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и </a:t>
            </a:r>
            <a: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  <a:t>тибетские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сказки описывают существ, похожих на динозавров </a:t>
            </a:r>
            <a:endParaRPr lang="ru-RU" sz="2400" dirty="0"/>
          </a:p>
        </p:txBody>
      </p:sp>
      <p:pic>
        <p:nvPicPr>
          <p:cNvPr id="5" name="Picture 2" descr="Z:\Проекты\Проект Диана\Динозавры\Сканы_усиленные\Тибет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0" t="22184" r="19478" b="10577"/>
          <a:stretch/>
        </p:blipFill>
        <p:spPr bwMode="auto">
          <a:xfrm>
            <a:off x="323526" y="4797152"/>
            <a:ext cx="317305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32633" y="458506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Ютираннус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62195" y="4388476"/>
            <a:ext cx="758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И чи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5362" name="Picture 2" descr="https://cs8.pikabu.ru/images/big_size_comm/2018-03_4/15214052591262509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749" y="2503727"/>
            <a:ext cx="3043997" cy="20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2547598"/>
            <a:ext cx="3945405" cy="20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34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08103" y="1844823"/>
            <a:ext cx="3178695" cy="926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Американские </a:t>
            </a:r>
            <a:r>
              <a:rPr lang="ru-RU" sz="2800" dirty="0" smtClean="0"/>
              <a:t>драконы</a:t>
            </a:r>
            <a:r>
              <a:rPr lang="ru-RU" sz="2800" b="1" dirty="0" smtClean="0"/>
              <a:t> </a:t>
            </a:r>
            <a:r>
              <a:rPr lang="ru-RU" sz="2800" dirty="0" smtClean="0"/>
              <a:t>похожи на хагрифуса или птеранодона.</a:t>
            </a: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605095"/>
            <a:ext cx="5039876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Z:\Проекты\Проект Диана\Динозавры\Сканы_усиленные\Америка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1" t="1" r="3810" b="10100"/>
          <a:stretch/>
        </p:blipFill>
        <p:spPr bwMode="auto">
          <a:xfrm>
            <a:off x="5127600" y="3645024"/>
            <a:ext cx="40164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147" y="3486620"/>
            <a:ext cx="5054022" cy="3371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3688" y="378904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000" dirty="0" err="1" smtClean="0"/>
              <a:t>Хагрифус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32633" y="1755871"/>
            <a:ext cx="1504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Птеранодон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7699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nteriordecorating.com/images/cat/wall/warner/BYR94303B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16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07" y="1628799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Чудовище из </a:t>
            </a:r>
            <a:r>
              <a:rPr lang="ru-RU" sz="2400" b="1" dirty="0"/>
              <a:t>ирландских</a:t>
            </a:r>
            <a:r>
              <a:rPr lang="ru-RU" sz="2400" dirty="0"/>
              <a:t> сказок напоминает неовенатора, жившего на территории </a:t>
            </a:r>
            <a:r>
              <a:rPr lang="ru-RU" sz="2400" dirty="0" smtClean="0"/>
              <a:t>Великобритании .</a:t>
            </a:r>
            <a:endParaRPr lang="ru-RU" sz="2400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2" t="17779" r="31015" b="17591"/>
          <a:stretch/>
        </p:blipFill>
        <p:spPr>
          <a:xfrm>
            <a:off x="35496" y="3068960"/>
            <a:ext cx="5124450" cy="3661083"/>
          </a:xfrm>
          <a:prstGeom prst="rect">
            <a:avLst/>
          </a:prstGeom>
        </p:spPr>
      </p:pic>
      <p:pic>
        <p:nvPicPr>
          <p:cNvPr id="11266" name="Picture 2" descr="https://wiki.starbase118.net/wiki/images/thumb/4/4c/Vee2.jpg/1600px-Vee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14"/>
          <a:stretch/>
        </p:blipFill>
        <p:spPr bwMode="auto">
          <a:xfrm>
            <a:off x="3559816" y="2612230"/>
            <a:ext cx="5584184" cy="27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112" y="5517232"/>
            <a:ext cx="2088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sz="2000" dirty="0" err="1" smtClean="0"/>
              <a:t>Н</a:t>
            </a:r>
            <a:r>
              <a:rPr lang="ru-RU" sz="2000" dirty="0" err="1" smtClean="0"/>
              <a:t>еовенатор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8773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43327</TotalTime>
  <Words>1144</Words>
  <Application>Microsoft Office PowerPoint</Application>
  <PresentationFormat>Экран (4:3)</PresentationFormat>
  <Paragraphs>134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Какую тайну хранят сказочные драконы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 драконы и динозавры</dc:title>
  <dc:creator>Администратор</dc:creator>
  <cp:lastModifiedBy>123</cp:lastModifiedBy>
  <cp:revision>188</cp:revision>
  <dcterms:created xsi:type="dcterms:W3CDTF">2018-04-01T08:39:39Z</dcterms:created>
  <dcterms:modified xsi:type="dcterms:W3CDTF">2019-12-12T19:16:52Z</dcterms:modified>
</cp:coreProperties>
</file>